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62" r:id="rId4"/>
  </p:sldMasterIdLst>
  <p:notesMasterIdLst>
    <p:notesMasterId r:id="rId19"/>
  </p:notesMasterIdLst>
  <p:sldIdLst>
    <p:sldId id="422" r:id="rId5"/>
    <p:sldId id="281" r:id="rId6"/>
    <p:sldId id="315" r:id="rId7"/>
    <p:sldId id="349" r:id="rId8"/>
    <p:sldId id="418" r:id="rId9"/>
    <p:sldId id="427" r:id="rId10"/>
    <p:sldId id="426" r:id="rId11"/>
    <p:sldId id="428" r:id="rId12"/>
    <p:sldId id="431" r:id="rId13"/>
    <p:sldId id="409" r:id="rId14"/>
    <p:sldId id="435" r:id="rId15"/>
    <p:sldId id="432" r:id="rId16"/>
    <p:sldId id="433" r:id="rId17"/>
    <p:sldId id="434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2127" autoAdjust="0"/>
  </p:normalViewPr>
  <p:slideViewPr>
    <p:cSldViewPr>
      <p:cViewPr varScale="1">
        <p:scale>
          <a:sx n="146" d="100"/>
          <a:sy n="146" d="100"/>
        </p:scale>
        <p:origin x="22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2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E602-0D53-45B4-BBA6-178B124BA3E2}" type="datetimeFigureOut">
              <a:rPr lang="fr-BE" smtClean="0"/>
              <a:t>06-01-26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E574-CACD-4495-A73C-5D818256BA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252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000" b="1" dirty="0"/>
              <a:t>Accueil</a:t>
            </a:r>
            <a:r>
              <a:rPr lang="fr-BE" sz="1000" b="1" baseline="0" dirty="0"/>
              <a:t> + </a:t>
            </a:r>
            <a:r>
              <a:rPr lang="fr-BE" sz="1000" b="1" dirty="0"/>
              <a:t>Remerciements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 Thomas Genin, conducteur des Travaux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</a:t>
            </a:r>
            <a:r>
              <a:rPr lang="fr-BE" sz="1000" baseline="0" dirty="0"/>
              <a:t> Mireille Braun-</a:t>
            </a:r>
            <a:r>
              <a:rPr lang="fr-BE" sz="1000" baseline="0" dirty="0" err="1"/>
              <a:t>Sano</a:t>
            </a:r>
            <a:r>
              <a:rPr lang="fr-BE" sz="1000" baseline="0" dirty="0"/>
              <a:t>, conseillère à la Mobilité</a:t>
            </a:r>
          </a:p>
          <a:p>
            <a:endParaRPr lang="fr-BE" sz="1000" baseline="0" dirty="0"/>
          </a:p>
          <a:p>
            <a:r>
              <a:rPr lang="fr-BE" sz="1000" b="1" baseline="0" dirty="0"/>
              <a:t>COVID-19</a:t>
            </a:r>
            <a:r>
              <a:rPr lang="fr-BE" sz="1000" baseline="0" dirty="0">
                <a:sym typeface="Wingdings" panose="05000000000000000000" pitchFamily="2" charset="2"/>
              </a:rPr>
              <a:t>numérique (via Facebook Live)</a:t>
            </a:r>
            <a:endParaRPr lang="fr-BE" sz="1000" baseline="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BE" b="1" dirty="0">
              <a:solidFill>
                <a:schemeClr val="tx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fr-BE" b="1" dirty="0">
                <a:solidFill>
                  <a:schemeClr val="tx1"/>
                </a:solidFill>
              </a:rPr>
              <a:t>Thème de la réunion: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FR" sz="2800" dirty="0"/>
              <a:t>Travaux d’amélioration de la rue François </a:t>
            </a:r>
            <a:r>
              <a:rPr lang="fr-FR" sz="2800" dirty="0" err="1"/>
              <a:t>Vanbeneden</a:t>
            </a:r>
            <a:r>
              <a:rPr lang="fr-FR" sz="2800" dirty="0"/>
              <a:t> </a:t>
            </a:r>
          </a:p>
          <a:p>
            <a:endParaRPr lang="fr-BE" sz="1000" baseline="0" dirty="0"/>
          </a:p>
          <a:p>
            <a:r>
              <a:rPr lang="fr-BE" sz="1000" b="1" baseline="0" dirty="0"/>
              <a:t>Buts de la réunion</a:t>
            </a:r>
            <a:r>
              <a:rPr lang="fr-BE" sz="1000" baseline="0" dirty="0"/>
              <a:t>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1000" dirty="0">
                <a:solidFill>
                  <a:schemeClr val="tx1"/>
                </a:solidFill>
              </a:rPr>
              <a:t>INFORMER: Donner une information complète sur les travaux, </a:t>
            </a:r>
            <a:r>
              <a:rPr lang="fr-FR" sz="1000" dirty="0">
                <a:solidFill>
                  <a:schemeClr val="tx1"/>
                </a:solidFill>
              </a:rPr>
              <a:t>sur leur organisation, sur les impacts sur votre quotidien, sur la finalité des travaux,…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baseline="0" dirty="0"/>
              <a:t>ENTENDRE REMARQUES: éventuelles pour améliorer le projet</a:t>
            </a:r>
          </a:p>
          <a:p>
            <a:endParaRPr lang="fr-BE" sz="100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b="1" dirty="0">
                <a:solidFill>
                  <a:schemeClr val="tx1"/>
                </a:solidFill>
              </a:rPr>
              <a:t>Participation citoyenne : </a:t>
            </a:r>
            <a:r>
              <a:rPr lang="fr-FR" sz="1000" b="0" dirty="0">
                <a:solidFill>
                  <a:schemeClr val="tx1"/>
                </a:solidFill>
              </a:rPr>
              <a:t>élément important du</a:t>
            </a:r>
            <a:r>
              <a:rPr lang="fr-FR" sz="1000" b="0" baseline="0" dirty="0">
                <a:solidFill>
                  <a:schemeClr val="tx1"/>
                </a:solidFill>
              </a:rPr>
              <a:t> nouveau pouvoir en place </a:t>
            </a:r>
            <a:r>
              <a:rPr lang="fr-FR" sz="1000" b="0" dirty="0">
                <a:solidFill>
                  <a:schemeClr val="tx1"/>
                </a:solidFill>
              </a:rPr>
              <a:t>(</a:t>
            </a:r>
            <a:r>
              <a:rPr lang="fr-FR" sz="1000" b="0" dirty="0" err="1">
                <a:solidFill>
                  <a:schemeClr val="tx1"/>
                </a:solidFill>
              </a:rPr>
              <a:t>Lixon</a:t>
            </a:r>
            <a:r>
              <a:rPr lang="fr-FR" sz="1000" b="0" dirty="0">
                <a:solidFill>
                  <a:schemeClr val="tx1"/>
                </a:solidFill>
              </a:rPr>
              <a:t>, 71 logements à FLG, réouverture</a:t>
            </a:r>
            <a:r>
              <a:rPr lang="fr-FR" sz="1000" b="0" baseline="0" dirty="0">
                <a:solidFill>
                  <a:schemeClr val="tx1"/>
                </a:solidFill>
              </a:rPr>
              <a:t> du rond-point, rue jules </a:t>
            </a:r>
            <a:r>
              <a:rPr lang="fr-FR" sz="1000" b="0" baseline="0" dirty="0" err="1">
                <a:solidFill>
                  <a:schemeClr val="tx1"/>
                </a:solidFill>
              </a:rPr>
              <a:t>Hoebeke</a:t>
            </a:r>
            <a:r>
              <a:rPr lang="fr-FR" sz="1000" b="0" baseline="0" dirty="0">
                <a:solidFill>
                  <a:schemeClr val="tx1"/>
                </a:solidFill>
              </a:rPr>
              <a:t>, </a:t>
            </a:r>
            <a:r>
              <a:rPr lang="fr-FR" sz="1000" b="0" baseline="0" dirty="0" err="1">
                <a:solidFill>
                  <a:schemeClr val="tx1"/>
                </a:solidFill>
              </a:rPr>
              <a:t>Carolor</a:t>
            </a:r>
            <a:r>
              <a:rPr lang="fr-FR" sz="1000" b="0" baseline="0" dirty="0">
                <a:solidFill>
                  <a:schemeClr val="tx1"/>
                </a:solidFill>
              </a:rPr>
              <a:t>, projet immobilier Chaussée de Bruxelles, nouveau habitant,;..)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1000" b="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dirty="0">
                <a:solidFill>
                  <a:schemeClr val="tx1"/>
                </a:solidFill>
              </a:rPr>
              <a:t>Réunion : 60’</a:t>
            </a:r>
            <a:endParaRPr lang="fr-BE" sz="1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BE" sz="1000" b="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29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Dossier confié</a:t>
            </a:r>
            <a:r>
              <a:rPr lang="fr-BE" baseline="0" dirty="0"/>
              <a:t> à IGRETEC + plusieurs réunions avec les TEC, conseiller en mobilité,…</a:t>
            </a: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Descriptif des travaux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Réfection complète de la voirie de façade à façade (raccordements égouts, fondation, revêtement en hydrocarboné)  </a:t>
            </a:r>
            <a:r>
              <a:rPr lang="fr-BE" dirty="0">
                <a:sym typeface="Wingdings" panose="05000000000000000000" pitchFamily="2" charset="2"/>
              </a:rPr>
              <a:t>retrait 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de tous les petits pavés qui entraînent les vibrations</a:t>
            </a:r>
            <a:endParaRPr lang="fr-B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Réalisation de zones de stationnement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Sécurisation des carrefours (trottoirs traversant, bollards)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Réduction de la vitesse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Aménagement de rétrécissements et de chicanes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BE" b="0" baseline="0" dirty="0"/>
              <a:t>zone de stationnement va entrainer un effet de rétrécissement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Marquage au sol des priorités de droite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Réduction de la taille de la voirie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Amélioration du cheminement piéton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3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3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4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30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5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0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9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4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10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1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709A8-F998-4422-9A2A-2FA000BC169C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C2646-92CB-430A-8ECC-4624BF32640A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C1756937-32DF-40C2-ACCB-635B775220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AF0C0-B75A-42F9-BBA7-25EF8522DFC0}" type="datetime1">
              <a:rPr lang="fr-FR" smtClean="0"/>
              <a:t>06/01/2026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0A98DD5E-81FF-4EA4-B462-B19F819C4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DBFD-7F2C-4CD4-883F-09F5BBEC64C3}" type="datetime1">
              <a:rPr lang="fr-FR" smtClean="0"/>
              <a:t>06/01/2026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9A8E2C-14E6-4591-A5C9-375637170E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842-74DF-4B1E-886F-5C05AA2289B9}" type="datetime1">
              <a:rPr lang="fr-FR" smtClean="0"/>
              <a:t>06/01/2026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F54BA2BA-DCA7-4579-93BC-80E00280C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06/01/2026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4BD894-0AD9-4393-943A-D7DCB940DD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2E1D-DE08-4F89-B993-3FF4D79855F6}" type="datetime1">
              <a:rPr lang="fr-FR" smtClean="0"/>
              <a:t>06/01/2026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68B3B210-DECA-4B10-B20F-B81847FB55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340ED-4822-4518-A313-1F447ACEC509}" type="datetime1">
              <a:rPr lang="fr-FR" smtClean="0"/>
              <a:t>06/01/2026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E2AD580-595A-4169-AC65-F18F4399E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5328F-18A1-42C3-AE4E-ED8E95161864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B320E79-9951-42FE-9535-2C7188571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04FD-32E4-4631-A2BF-CCC0CF891F07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384EAB50-8AAF-4835-BEEA-5ECD550FAE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Rectangle 670">
            <a:extLst>
              <a:ext uri="{FF2B5EF4-FFF2-40B4-BE49-F238E27FC236}">
                <a16:creationId xmlns:a16="http://schemas.microsoft.com/office/drawing/2014/main" id="{A7A67EE8-307D-3AD7-2B84-B9644E1699B1}"/>
              </a:ext>
            </a:extLst>
          </p:cNvPr>
          <p:cNvSpPr/>
          <p:nvPr/>
        </p:nvSpPr>
        <p:spPr>
          <a:xfrm>
            <a:off x="0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BC8CB9A2-634E-F80F-6DED-39AB4D7A76BA}"/>
              </a:ext>
            </a:extLst>
          </p:cNvPr>
          <p:cNvSpPr/>
          <p:nvPr/>
        </p:nvSpPr>
        <p:spPr>
          <a:xfrm>
            <a:off x="9000493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D6456D67-0A22-AC02-638F-BEFA0A547163}"/>
              </a:ext>
            </a:extLst>
          </p:cNvPr>
          <p:cNvSpPr/>
          <p:nvPr/>
        </p:nvSpPr>
        <p:spPr>
          <a:xfrm>
            <a:off x="9000493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8D72D467-42C5-9351-363B-1A3721BF59F6}"/>
              </a:ext>
            </a:extLst>
          </p:cNvPr>
          <p:cNvSpPr/>
          <p:nvPr/>
        </p:nvSpPr>
        <p:spPr>
          <a:xfrm>
            <a:off x="0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779" name="Groupe 778">
            <a:extLst>
              <a:ext uri="{FF2B5EF4-FFF2-40B4-BE49-F238E27FC236}">
                <a16:creationId xmlns:a16="http://schemas.microsoft.com/office/drawing/2014/main" id="{80A7FEB4-20DD-8495-1633-7FF0EC7C560D}"/>
              </a:ext>
            </a:extLst>
          </p:cNvPr>
          <p:cNvGrpSpPr/>
          <p:nvPr/>
        </p:nvGrpSpPr>
        <p:grpSpPr>
          <a:xfrm>
            <a:off x="143506" y="190500"/>
            <a:ext cx="8857619" cy="6477000"/>
            <a:chOff x="191342" y="190500"/>
            <a:chExt cx="11810158" cy="6477000"/>
          </a:xfrm>
        </p:grpSpPr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16E49A6E-DC40-81F6-E631-3C568C98A074}"/>
                </a:ext>
              </a:extLst>
            </p:cNvPr>
            <p:cNvSpPr/>
            <p:nvPr/>
          </p:nvSpPr>
          <p:spPr>
            <a:xfrm>
              <a:off x="191342" y="1905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8" name="Rectangle 767">
              <a:extLst>
                <a:ext uri="{FF2B5EF4-FFF2-40B4-BE49-F238E27FC236}">
                  <a16:creationId xmlns:a16="http://schemas.microsoft.com/office/drawing/2014/main" id="{CBC2560B-FAA0-EF83-90C3-5CF34779187E}"/>
                </a:ext>
              </a:extLst>
            </p:cNvPr>
            <p:cNvSpPr/>
            <p:nvPr/>
          </p:nvSpPr>
          <p:spPr>
            <a:xfrm>
              <a:off x="191342" y="742373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9" name="Rectangle 768">
              <a:extLst>
                <a:ext uri="{FF2B5EF4-FFF2-40B4-BE49-F238E27FC236}">
                  <a16:creationId xmlns:a16="http://schemas.microsoft.com/office/drawing/2014/main" id="{FC874C00-BF24-5B21-7C10-EC60D9124751}"/>
                </a:ext>
              </a:extLst>
            </p:cNvPr>
            <p:cNvSpPr/>
            <p:nvPr/>
          </p:nvSpPr>
          <p:spPr>
            <a:xfrm>
              <a:off x="191342" y="1294246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0" name="Rectangle 769">
              <a:extLst>
                <a:ext uri="{FF2B5EF4-FFF2-40B4-BE49-F238E27FC236}">
                  <a16:creationId xmlns:a16="http://schemas.microsoft.com/office/drawing/2014/main" id="{774FE9C0-D4F2-C8CD-A8B8-FA4088D63CF5}"/>
                </a:ext>
              </a:extLst>
            </p:cNvPr>
            <p:cNvSpPr/>
            <p:nvPr/>
          </p:nvSpPr>
          <p:spPr>
            <a:xfrm>
              <a:off x="191342" y="1846119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1" name="Rectangle 770">
              <a:extLst>
                <a:ext uri="{FF2B5EF4-FFF2-40B4-BE49-F238E27FC236}">
                  <a16:creationId xmlns:a16="http://schemas.microsoft.com/office/drawing/2014/main" id="{788FAD25-5A59-C9FA-2BC3-C694FBADFDA5}"/>
                </a:ext>
              </a:extLst>
            </p:cNvPr>
            <p:cNvSpPr/>
            <p:nvPr/>
          </p:nvSpPr>
          <p:spPr>
            <a:xfrm>
              <a:off x="191342" y="2397992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2" name="Rectangle 771">
              <a:extLst>
                <a:ext uri="{FF2B5EF4-FFF2-40B4-BE49-F238E27FC236}">
                  <a16:creationId xmlns:a16="http://schemas.microsoft.com/office/drawing/2014/main" id="{C02CFBB3-18BF-C468-3B04-1209931DD969}"/>
                </a:ext>
              </a:extLst>
            </p:cNvPr>
            <p:cNvSpPr/>
            <p:nvPr/>
          </p:nvSpPr>
          <p:spPr>
            <a:xfrm>
              <a:off x="191342" y="2949865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3" name="Rectangle 772">
              <a:extLst>
                <a:ext uri="{FF2B5EF4-FFF2-40B4-BE49-F238E27FC236}">
                  <a16:creationId xmlns:a16="http://schemas.microsoft.com/office/drawing/2014/main" id="{76E088ED-4CE8-A736-CB16-341129E14FFD}"/>
                </a:ext>
              </a:extLst>
            </p:cNvPr>
            <p:cNvSpPr/>
            <p:nvPr/>
          </p:nvSpPr>
          <p:spPr>
            <a:xfrm>
              <a:off x="191342" y="3501738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4" name="Rectangle 773">
              <a:extLst>
                <a:ext uri="{FF2B5EF4-FFF2-40B4-BE49-F238E27FC236}">
                  <a16:creationId xmlns:a16="http://schemas.microsoft.com/office/drawing/2014/main" id="{72F7300C-1EF7-6943-BA9C-03B454683BA0}"/>
                </a:ext>
              </a:extLst>
            </p:cNvPr>
            <p:cNvSpPr/>
            <p:nvPr/>
          </p:nvSpPr>
          <p:spPr>
            <a:xfrm>
              <a:off x="191342" y="4053611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5" name="Rectangle 774">
              <a:extLst>
                <a:ext uri="{FF2B5EF4-FFF2-40B4-BE49-F238E27FC236}">
                  <a16:creationId xmlns:a16="http://schemas.microsoft.com/office/drawing/2014/main" id="{B2B65981-9912-D59C-AC3F-54FAB5C26F73}"/>
                </a:ext>
              </a:extLst>
            </p:cNvPr>
            <p:cNvSpPr/>
            <p:nvPr/>
          </p:nvSpPr>
          <p:spPr>
            <a:xfrm>
              <a:off x="191342" y="4605484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6" name="Rectangle 775">
              <a:extLst>
                <a:ext uri="{FF2B5EF4-FFF2-40B4-BE49-F238E27FC236}">
                  <a16:creationId xmlns:a16="http://schemas.microsoft.com/office/drawing/2014/main" id="{4062E8DA-990F-F0DC-CFCE-BAC4F79DF59B}"/>
                </a:ext>
              </a:extLst>
            </p:cNvPr>
            <p:cNvSpPr/>
            <p:nvPr/>
          </p:nvSpPr>
          <p:spPr>
            <a:xfrm>
              <a:off x="191342" y="5157357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6D2F46D6-FDCE-6B0B-1F60-3DC80BF36949}"/>
                </a:ext>
              </a:extLst>
            </p:cNvPr>
            <p:cNvSpPr/>
            <p:nvPr/>
          </p:nvSpPr>
          <p:spPr>
            <a:xfrm>
              <a:off x="191342" y="570923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8" name="Rectangle 777">
              <a:extLst>
                <a:ext uri="{FF2B5EF4-FFF2-40B4-BE49-F238E27FC236}">
                  <a16:creationId xmlns:a16="http://schemas.microsoft.com/office/drawing/2014/main" id="{5271D580-B758-7B2F-7724-74FAB7ABF695}"/>
                </a:ext>
              </a:extLst>
            </p:cNvPr>
            <p:cNvSpPr/>
            <p:nvPr/>
          </p:nvSpPr>
          <p:spPr>
            <a:xfrm>
              <a:off x="191342" y="62611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7F5921-E08D-D310-C96D-00DCC94EDAC6}"/>
              </a:ext>
            </a:extLst>
          </p:cNvPr>
          <p:cNvGrpSpPr/>
          <p:nvPr/>
        </p:nvGrpSpPr>
        <p:grpSpPr>
          <a:xfrm>
            <a:off x="142876" y="190500"/>
            <a:ext cx="8858249" cy="6477000"/>
            <a:chOff x="190501" y="190500"/>
            <a:chExt cx="11810999" cy="64770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18AD273-6844-D590-D416-A5CD55039008}"/>
                </a:ext>
              </a:extLst>
            </p:cNvPr>
            <p:cNvSpPr/>
            <p:nvPr/>
          </p:nvSpPr>
          <p:spPr>
            <a:xfrm>
              <a:off x="19050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0" name="Rectangle 779">
              <a:extLst>
                <a:ext uri="{FF2B5EF4-FFF2-40B4-BE49-F238E27FC236}">
                  <a16:creationId xmlns:a16="http://schemas.microsoft.com/office/drawing/2014/main" id="{2482C66C-C7F8-8074-E53B-46DA4DABE96B}"/>
                </a:ext>
              </a:extLst>
            </p:cNvPr>
            <p:cNvSpPr/>
            <p:nvPr/>
          </p:nvSpPr>
          <p:spPr>
            <a:xfrm>
              <a:off x="1186874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1" name="Rectangle 780">
              <a:extLst>
                <a:ext uri="{FF2B5EF4-FFF2-40B4-BE49-F238E27FC236}">
                  <a16:creationId xmlns:a16="http://schemas.microsoft.com/office/drawing/2014/main" id="{73379A88-0553-14EC-D90F-72935D7CA01B}"/>
                </a:ext>
              </a:extLst>
            </p:cNvPr>
            <p:cNvSpPr/>
            <p:nvPr/>
          </p:nvSpPr>
          <p:spPr>
            <a:xfrm>
              <a:off x="2183247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2" name="Rectangle 781">
              <a:extLst>
                <a:ext uri="{FF2B5EF4-FFF2-40B4-BE49-F238E27FC236}">
                  <a16:creationId xmlns:a16="http://schemas.microsoft.com/office/drawing/2014/main" id="{DD818F24-15B1-153A-D9DB-342ED21EA9B3}"/>
                </a:ext>
              </a:extLst>
            </p:cNvPr>
            <p:cNvSpPr/>
            <p:nvPr/>
          </p:nvSpPr>
          <p:spPr>
            <a:xfrm>
              <a:off x="317962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3" name="Rectangle 782">
              <a:extLst>
                <a:ext uri="{FF2B5EF4-FFF2-40B4-BE49-F238E27FC236}">
                  <a16:creationId xmlns:a16="http://schemas.microsoft.com/office/drawing/2014/main" id="{65FB8AED-21FD-7E9C-7CF1-D42F4FB93055}"/>
                </a:ext>
              </a:extLst>
            </p:cNvPr>
            <p:cNvSpPr/>
            <p:nvPr/>
          </p:nvSpPr>
          <p:spPr>
            <a:xfrm>
              <a:off x="4175993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4" name="Rectangle 783">
              <a:extLst>
                <a:ext uri="{FF2B5EF4-FFF2-40B4-BE49-F238E27FC236}">
                  <a16:creationId xmlns:a16="http://schemas.microsoft.com/office/drawing/2014/main" id="{BF774BDB-FAF5-A2C8-14FF-9C8A3C3ABF45}"/>
                </a:ext>
              </a:extLst>
            </p:cNvPr>
            <p:cNvSpPr/>
            <p:nvPr/>
          </p:nvSpPr>
          <p:spPr>
            <a:xfrm>
              <a:off x="5172366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5" name="Rectangle 784">
              <a:extLst>
                <a:ext uri="{FF2B5EF4-FFF2-40B4-BE49-F238E27FC236}">
                  <a16:creationId xmlns:a16="http://schemas.microsoft.com/office/drawing/2014/main" id="{E8015C03-ACAE-CA3E-3B69-C47F9BFCB31E}"/>
                </a:ext>
              </a:extLst>
            </p:cNvPr>
            <p:cNvSpPr/>
            <p:nvPr/>
          </p:nvSpPr>
          <p:spPr>
            <a:xfrm>
              <a:off x="6168739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6" name="Rectangle 785">
              <a:extLst>
                <a:ext uri="{FF2B5EF4-FFF2-40B4-BE49-F238E27FC236}">
                  <a16:creationId xmlns:a16="http://schemas.microsoft.com/office/drawing/2014/main" id="{DC6217FF-BC45-619F-B88A-D871581957A6}"/>
                </a:ext>
              </a:extLst>
            </p:cNvPr>
            <p:cNvSpPr/>
            <p:nvPr/>
          </p:nvSpPr>
          <p:spPr>
            <a:xfrm>
              <a:off x="7165112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7" name="Rectangle 786">
              <a:extLst>
                <a:ext uri="{FF2B5EF4-FFF2-40B4-BE49-F238E27FC236}">
                  <a16:creationId xmlns:a16="http://schemas.microsoft.com/office/drawing/2014/main" id="{A34856E9-2C32-A3A7-FA4B-C766AE36AA6F}"/>
                </a:ext>
              </a:extLst>
            </p:cNvPr>
            <p:cNvSpPr/>
            <p:nvPr/>
          </p:nvSpPr>
          <p:spPr>
            <a:xfrm>
              <a:off x="8161485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F92B0008-81FD-CB68-6D58-6D895023C593}"/>
                </a:ext>
              </a:extLst>
            </p:cNvPr>
            <p:cNvSpPr/>
            <p:nvPr/>
          </p:nvSpPr>
          <p:spPr>
            <a:xfrm>
              <a:off x="9157858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9" name="Rectangle 788">
              <a:extLst>
                <a:ext uri="{FF2B5EF4-FFF2-40B4-BE49-F238E27FC236}">
                  <a16:creationId xmlns:a16="http://schemas.microsoft.com/office/drawing/2014/main" id="{B30DB143-EA31-9A31-4D6E-919908975CB7}"/>
                </a:ext>
              </a:extLst>
            </p:cNvPr>
            <p:cNvSpPr/>
            <p:nvPr/>
          </p:nvSpPr>
          <p:spPr>
            <a:xfrm>
              <a:off x="1015423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90" name="Rectangle 789">
              <a:extLst>
                <a:ext uri="{FF2B5EF4-FFF2-40B4-BE49-F238E27FC236}">
                  <a16:creationId xmlns:a16="http://schemas.microsoft.com/office/drawing/2014/main" id="{578D953E-DF89-61B6-B05E-3CC7D15AE9BF}"/>
                </a:ext>
              </a:extLst>
            </p:cNvPr>
            <p:cNvSpPr/>
            <p:nvPr/>
          </p:nvSpPr>
          <p:spPr>
            <a:xfrm>
              <a:off x="1115060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125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40F166D-9CD8-C3EB-EEA1-B38FDEE21862}"/>
              </a:ext>
            </a:extLst>
          </p:cNvPr>
          <p:cNvSpPr txBox="1"/>
          <p:nvPr userDrawn="1"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Modifiez le style du titre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67FA8E9-6D24-2507-25F2-03A248B70029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941067C-50E6-8272-7807-4C1ED860C5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0AD6BAF-2590-D30D-8C13-99390E7F35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F1688B9-0064-CC2D-C0FD-AB88E7AE70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CB9C3BE-9944-9F12-8385-B5BAD034A663}"/>
                </a:ext>
              </a:extLst>
            </p:cNvPr>
            <p:cNvSpPr/>
            <p:nvPr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F49EC9-9C7F-A42B-6620-725E3402361B}"/>
                </a:ext>
              </a:extLst>
            </p:cNvPr>
            <p:cNvSpPr/>
            <p:nvPr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38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827751-5CE4-7328-4BC8-142D44D9046A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4FE08E8-7E2B-E14E-0110-24782EEA9C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D73405-F51F-1B1A-25DC-B6DA33601A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C97C974-5A94-154A-A1E7-0844FF20BE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7556748-D4B5-C164-74F2-74C1CD17E4A0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785511-D58F-10DD-78EA-FED8D82F50D9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034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44078592-BB89-26D1-6322-BD74E5E2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D8A72432-845F-9487-6FB1-B676ED3AB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E376C57-BC02-6D4F-5216-60EBA9F422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E53201A-7405-5C84-987E-E56199FCA2E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19EB54C-2AA9-E2E8-4BCB-1A8D6815C3A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4FCE9FB8-4FA7-EF1C-CC3C-CB90790B49E8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9E9E38B-A0EC-A255-6984-4A66B8C27C08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8086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ltGray"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40" name="Espace réservé de la date 16">
            <a:extLst>
              <a:ext uri="{FF2B5EF4-FFF2-40B4-BE49-F238E27FC236}">
                <a16:creationId xmlns:a16="http://schemas.microsoft.com/office/drawing/2014/main" id="{51AC7CC3-7EFE-51F9-AF6D-2EE925E7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33E4E-394B-96A6-001C-A02A3841A8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B99F6A-2545-7B17-CE66-3013D3E2955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4FD80E-F4CE-A61C-1ACE-03FF99C747E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4034ECF-E507-8679-09AD-FB9DA37B2186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FE9D49-94CE-1A3B-2DCF-6DFAD6596415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65010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chapitr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 userDrawn="1"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4016" cy="4532597"/>
          </a:xfrm>
          <a:prstGeom prst="rect">
            <a:avLst/>
          </a:prstGeom>
        </p:spPr>
        <p:txBody>
          <a:bodyPr wrap="square" lIns="172800" tIns="72000" rIns="172800" bIns="133200" numCol="1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21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5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30B103-5BAE-7F85-FDFD-A9120847F411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01F8C3E-8B1C-FF81-F229-0833667EA0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AE0A464-CE25-DD1F-EF0E-F784FF1252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5510ECF-B151-AA22-C13B-CA4E206A7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74CDCA-BEFB-873D-98F3-730162EF939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436FFDE-DB9E-C836-ACAD-2DF2A2D6C3A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82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6769317" cy="4532597"/>
          </a:xfrm>
          <a:prstGeom prst="rect">
            <a:avLst/>
          </a:prstGeom>
        </p:spPr>
        <p:txBody>
          <a:bodyPr wrap="square" lIns="172800" tIns="72000" rIns="172800" bIns="133200" numCol="2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18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7B0A8A-FFEB-1D28-130C-0793983A4A9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1FD5A3-6E40-76FA-464D-5D2E2F3B01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4B59A61-F884-6D0B-4DAE-8CBDCAD1F9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9D9D466-2E4D-583E-CF6D-D22DAC77A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0FF3DF9-81D9-223A-4F73-B397CDFC773F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8F82C9-069F-E825-CFE8-7E481A430A72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03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longues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3383" cy="4532597"/>
          </a:xfrm>
          <a:prstGeom prst="rect">
            <a:avLst/>
          </a:prstGeom>
        </p:spPr>
        <p:txBody>
          <a:bodyPr wrap="square" lIns="172800" tIns="72000" rIns="172800" bIns="133200" numCol="2" spcCol="540000" anchor="t">
            <a:noAutofit/>
          </a:bodyPr>
          <a:lstStyle>
            <a:lvl1pPr marL="266700" indent="-266700">
              <a:spcAft>
                <a:spcPts val="0"/>
              </a:spcAft>
              <a:buFont typeface="+mj-lt"/>
              <a:buAutoNum type="arabicPeriod"/>
              <a:defRPr sz="1200" b="1">
                <a:solidFill>
                  <a:schemeClr val="tx1"/>
                </a:solidFill>
              </a:defRPr>
            </a:lvl1pPr>
            <a:lvl2pPr marL="26670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237F0F-DD28-44A7-1117-D2EC1B4C6004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D082BBE-7E72-C1AE-2071-964E94BD8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01B7A6-BD9D-9637-930B-AD00F7A918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976A448-7442-FF1D-8421-B660ABBAE5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D5DDAA-E480-BDA3-E96B-C26A5FDCD3F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D3D648-E011-C8BC-C257-D72BC6F8000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720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4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C9955D-7D48-4D4E-2846-06E35E58E84F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0CEC06B-F4E1-BC05-E269-A870F926F0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4CBD4D-EE3D-5857-D3ED-BF7422FB59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3A57C7A-AD0C-5BEA-B2D2-82D91C7068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7DD5A8-B411-72BB-EB0F-B6AF732E62E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E1CF64-677C-F348-B325-6E3B90437F67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59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6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953F83F-7213-614D-9F6C-38F140F1F1A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66330913-D2BB-4DF9-336F-648CD2DE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E5B22297-1DF2-A560-D9DD-28AB07AB6D8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7F4B9315-74BB-688F-DCF2-E34B10AB4B5A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2DDA0766-D6FF-BF5B-BC63-4A3D323E27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8" name="ZoneTexte 102">
            <a:extLst>
              <a:ext uri="{FF2B5EF4-FFF2-40B4-BE49-F238E27FC236}">
                <a16:creationId xmlns:a16="http://schemas.microsoft.com/office/drawing/2014/main" id="{0713109E-C63E-6C2C-22AE-67037825C8A0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6" name="ZoneTexte 102">
            <a:extLst>
              <a:ext uri="{FF2B5EF4-FFF2-40B4-BE49-F238E27FC236}">
                <a16:creationId xmlns:a16="http://schemas.microsoft.com/office/drawing/2014/main" id="{B638C595-4AB5-C082-6C21-F25C306CF7A2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8474A6-F25A-101F-8380-30244D5313AC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184493B-A24F-6328-9672-FE07FA9D94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570DAF0-F991-488D-5E87-284C2A1A65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965FD3-FF46-8061-B463-316520DF5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1B952B-C5E1-4D29-92F4-F6617B70A44A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77760B-8F31-1808-8829-51B13A21E22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839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8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A6BF2E-DA47-29F3-7E5C-9B8FBC6CC5F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B29C01A-36A0-E1DD-9960-4A31F2D19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EA92B932-3D38-702A-E6D3-D7C26A1634C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6" name="ZoneTexte 102">
            <a:extLst>
              <a:ext uri="{FF2B5EF4-FFF2-40B4-BE49-F238E27FC236}">
                <a16:creationId xmlns:a16="http://schemas.microsoft.com/office/drawing/2014/main" id="{9CF9DA87-B739-94B5-255E-C29140ABB52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57B3AC3-F511-4E42-09EE-04911F7731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0" name="ZoneTexte 102">
            <a:extLst>
              <a:ext uri="{FF2B5EF4-FFF2-40B4-BE49-F238E27FC236}">
                <a16:creationId xmlns:a16="http://schemas.microsoft.com/office/drawing/2014/main" id="{A03DCC7F-A94D-E46F-7557-36818C52F866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8" name="ZoneTexte 102">
            <a:extLst>
              <a:ext uri="{FF2B5EF4-FFF2-40B4-BE49-F238E27FC236}">
                <a16:creationId xmlns:a16="http://schemas.microsoft.com/office/drawing/2014/main" id="{31651013-367E-6D49-CC85-7408A1832106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783408E-CB73-B89E-02E6-858D9E4D812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F50BC7-EA96-9485-C5C6-549FF1F7F1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7E5B463-D6E1-CAC4-1827-C062BAC1F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1BFC08E-81CA-9FB5-E960-91C53D09B5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CF3599-3DCE-F785-ACA1-3AAB92FF1C2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BA019B-F77C-C4E8-0B27-FFAAB319B1EE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566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10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832CC30B-BC2C-896F-D9DF-5C2709B21F7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63711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6" name="Espace réservé du texte 2">
            <a:extLst>
              <a:ext uri="{FF2B5EF4-FFF2-40B4-BE49-F238E27FC236}">
                <a16:creationId xmlns:a16="http://schemas.microsoft.com/office/drawing/2014/main" id="{43AFD71F-000E-5B28-988E-DB890F84238C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37210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C7FB2DB-5FB6-8109-6AAE-68A4DCD1B5BE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CBF776D-ADAD-A1BB-2537-76FD7F89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7" name="ZoneTexte 102">
            <a:extLst>
              <a:ext uri="{FF2B5EF4-FFF2-40B4-BE49-F238E27FC236}">
                <a16:creationId xmlns:a16="http://schemas.microsoft.com/office/drawing/2014/main" id="{8EE139C4-6D09-C178-C8C5-B50489D289B9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8" name="ZoneTexte 102">
            <a:extLst>
              <a:ext uri="{FF2B5EF4-FFF2-40B4-BE49-F238E27FC236}">
                <a16:creationId xmlns:a16="http://schemas.microsoft.com/office/drawing/2014/main" id="{7EC6275A-317B-05A8-B5B3-31AF21C5EC6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0528B0B-86A3-661D-FE7C-30F2B3BCE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2" name="ZoneTexte 102">
            <a:extLst>
              <a:ext uri="{FF2B5EF4-FFF2-40B4-BE49-F238E27FC236}">
                <a16:creationId xmlns:a16="http://schemas.microsoft.com/office/drawing/2014/main" id="{C044B928-008E-E34D-A1FC-046061327ECF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50" name="ZoneTexte 102">
            <a:extLst>
              <a:ext uri="{FF2B5EF4-FFF2-40B4-BE49-F238E27FC236}">
                <a16:creationId xmlns:a16="http://schemas.microsoft.com/office/drawing/2014/main" id="{2202CA5E-D641-72CC-2CCA-8986A8BC56E8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ACEFFE8-32A7-F5CF-F6C6-D7A4B2B8823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12CFB5-0B0A-C2B4-4507-262AC0FCDB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4D8BBE-63F1-E6F0-9944-D0BC24CD1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11C2941-EE05-561A-3F7E-47C6E6E992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57E76F-4D44-5BD5-29ED-D13DCB8A36C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BC2E77-8D44-079E-2D80-6BD5DC69EED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95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09" y="5861720"/>
            <a:ext cx="7362826" cy="807368"/>
          </a:xfrm>
          <a:prstGeom prst="rect">
            <a:avLst/>
          </a:prstGeom>
        </p:spPr>
        <p:txBody>
          <a:bodyPr wrap="square" lIns="172800" tIns="72000" rIns="172800" bIns="133200" anchor="b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" name="ZoneTexte 102">
            <a:extLst>
              <a:ext uri="{FF2B5EF4-FFF2-40B4-BE49-F238E27FC236}">
                <a16:creationId xmlns:a16="http://schemas.microsoft.com/office/drawing/2014/main" id="{2821E4C7-A5F4-699F-6CF3-F6E9289DB8C1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EAF95E86-B118-848C-497C-2B1F2C7AE560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B3A9F-E552-F757-57B4-4FEE95811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9" name="ZoneTexte 102">
            <a:extLst>
              <a:ext uri="{FF2B5EF4-FFF2-40B4-BE49-F238E27FC236}">
                <a16:creationId xmlns:a16="http://schemas.microsoft.com/office/drawing/2014/main" id="{D6EE279D-0AB0-49B4-C173-C9F7028121EB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7" name="ZoneTexte 102">
            <a:extLst>
              <a:ext uri="{FF2B5EF4-FFF2-40B4-BE49-F238E27FC236}">
                <a16:creationId xmlns:a16="http://schemas.microsoft.com/office/drawing/2014/main" id="{EC110DD6-7CCB-8857-8C8B-0F033ADD619D}"/>
              </a:ext>
            </a:extLst>
          </p:cNvPr>
          <p:cNvSpPr txBox="1"/>
          <p:nvPr/>
        </p:nvSpPr>
        <p:spPr>
          <a:xfrm>
            <a:off x="9221369" y="1629853"/>
            <a:ext cx="98276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claires </a:t>
            </a:r>
            <a:br>
              <a:rPr lang="fr-BE" sz="750" b="1" noProof="0" dirty="0"/>
            </a:br>
            <a:r>
              <a:rPr lang="fr-BE" sz="750" b="1" noProof="0" dirty="0"/>
              <a:t>à 80%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C1E572C-BACD-6223-9578-AE9F219415BA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834A1C1-56FD-62E8-1E67-2D7329AE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82AE17EF-7D43-12B6-C40A-5FF42C2E78BE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A5D0A6E-E8A9-6150-2551-EB620EA7E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3C7DF38-9E41-205A-593A-28CB3F4CB0C5}"/>
                </a:ext>
              </a:extLst>
            </p:cNvPr>
            <p:cNvGrpSpPr/>
            <p:nvPr userDrawn="1"/>
          </p:nvGrpSpPr>
          <p:grpSpPr>
            <a:xfrm>
              <a:off x="12295158" y="2549994"/>
              <a:ext cx="1036032" cy="917627"/>
              <a:chOff x="12295158" y="2549994"/>
              <a:chExt cx="1036032" cy="917627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AE740490-8E5F-182A-4BAF-AF1A32C9C0F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288" t="65017" r="61758" b="28031"/>
              <a:stretch/>
            </p:blipFill>
            <p:spPr>
              <a:xfrm>
                <a:off x="12299156" y="3343796"/>
                <a:ext cx="523875" cy="123825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27D1FE9-9E4A-C705-2057-7314E01578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658" t="22236" r="25778" b="72884"/>
              <a:stretch/>
            </p:blipFill>
            <p:spPr>
              <a:xfrm>
                <a:off x="12302489" y="2549994"/>
                <a:ext cx="1028701" cy="86917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F95D07F-D224-8CB3-2B7A-7703E687B5B2}"/>
                  </a:ext>
                </a:extLst>
              </p:cNvPr>
              <p:cNvSpPr/>
              <p:nvPr/>
            </p:nvSpPr>
            <p:spPr>
              <a:xfrm>
                <a:off x="12699683" y="2550795"/>
                <a:ext cx="631507" cy="947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B8931D3-64A0-CFE1-6B6C-8A5A1ED05B88}"/>
                  </a:ext>
                </a:extLst>
              </p:cNvPr>
              <p:cNvSpPr/>
              <p:nvPr/>
            </p:nvSpPr>
            <p:spPr>
              <a:xfrm rot="5400000">
                <a:off x="12494403" y="3146138"/>
                <a:ext cx="120651" cy="5191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06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B087BE-CDCF-D1BE-CDA8-436AE40C9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4383A87D-ED90-18A2-E6DC-E3ABC10D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CB26ACBE-5411-9728-B161-49B9642B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B4BBDA4F-858B-7497-DA83-4C1CCD6E3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4A56F-95EB-2975-1E5E-4105C5FEB0DE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396D85-B298-F430-A068-19F304AEF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E7C7B64F-6B82-663B-FCCB-EA80783B227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85825" y="1841500"/>
            <a:ext cx="8115300" cy="4826000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9C00B5-924D-7245-4275-541EBCABCF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A37622-D14D-27C4-9791-EC17006015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F25E33-1091-27C7-721C-D7B2E3A66A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EE7E610-AC6E-8102-096A-CF9CC336A961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9AFE96-29DC-DA4B-58E6-5D909EEF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E53DFF-5FA2-D6EC-7916-59562CBC1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BA213C-B195-7959-C18E-6801C565969F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F9812D-49F2-3D37-4B33-8493CB78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7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17C84F-6B3B-6D0F-B07D-63A545AB5EF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AC486D-0D93-2946-2D55-CA42916F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4051300"/>
            <a:ext cx="5867213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EFA56-C365-C38F-88F4-74CA39220884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E883E2-88CF-C3F7-EA85-553A24BA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23846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261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8677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9EDE8A-EA54-C34B-F165-27EF2E3DA7F0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566F28-695E-1F55-C5A5-4160D6FAD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5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nq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F23225E0-0855-D07B-830E-AE001FE1505A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93549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861E814-E45D-3211-3062-241E42FE4E76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792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8AC1C514-30DA-6BA2-6D54-FC512EC33F6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52035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7E3F1433-C266-E552-7B53-AE2645BD274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7312780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71F987-1E60-0AA0-B2D2-D62140D12C8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36CE8-901C-CDD9-3AE3-D03926FA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6"/>
            <a:ext cx="885806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726" y="4051300"/>
            <a:ext cx="2876549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1245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87D01-0B89-51B9-81A2-76617D0948CB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C95C98-404B-C9C7-133B-46EB83D4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A3A8D-F74A-907D-36E1-0922D4BFC6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9150" y="6517465"/>
            <a:ext cx="4371975" cy="146860"/>
          </a:xfrm>
        </p:spPr>
        <p:txBody>
          <a:bodyPr lIns="90000" bIns="54000" anchor="b">
            <a:spAutoFit/>
          </a:bodyPr>
          <a:lstStyle>
            <a:lvl1pPr>
              <a:defRPr sz="600">
                <a:solidFill>
                  <a:schemeClr val="bg1"/>
                </a:solidFill>
              </a:defRPr>
            </a:lvl1pPr>
            <a:lvl2pPr marL="0" indent="0">
              <a:buNone/>
              <a:defRPr sz="1050">
                <a:solidFill>
                  <a:srgbClr val="FF0000"/>
                </a:solidFill>
              </a:defRPr>
            </a:lvl2pPr>
            <a:lvl3pPr>
              <a:defRPr sz="1050">
                <a:solidFill>
                  <a:srgbClr val="FF0000"/>
                </a:solidFill>
              </a:defRPr>
            </a:lvl3pPr>
            <a:lvl4pPr>
              <a:defRPr sz="825">
                <a:solidFill>
                  <a:srgbClr val="FF0000"/>
                </a:solidFill>
              </a:defRPr>
            </a:lvl4pPr>
            <a:lvl5pPr>
              <a:defRPr sz="825">
                <a:solidFill>
                  <a:srgbClr val="FF0000"/>
                </a:solidFill>
              </a:defRPr>
            </a:lvl5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5FDCEC-3A69-C4F7-CC74-4037360D9546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DDDBCA-CDB4-1A23-00C5-CDAF72EBB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Imag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BE8E06B1-D3B0-D2ED-EBD4-ACDBC8C04F5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629337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963323-29E0-A94D-92AF-191C627FF04A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2455BD-F538-26D5-C403-B1AC74DE2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3BD84ECD-59A5-F8F8-3A19-36E2E36099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6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2875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66E4DCF8-4B97-4B33-D270-0B5714A9C019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14" name="ZoneTexte 102">
            <a:extLst>
              <a:ext uri="{FF2B5EF4-FFF2-40B4-BE49-F238E27FC236}">
                <a16:creationId xmlns:a16="http://schemas.microsoft.com/office/drawing/2014/main" id="{3963F831-D1C4-3D73-A37E-14375EDEB75F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8727247-51F9-B934-439B-DD05E52F53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7F930EE-7413-5F3E-C47D-E109275ED5FF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E327DA-0855-0FF7-6420-F0B363A0DE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42876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27750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CC8A2792-00D6-2038-3AE5-42D37A62F96D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1989D6F-BFD8-754B-9038-3170B3C5479D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620FD9-0456-5E9D-70AF-17B283A80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79D34A-68A9-C0EE-EEB8-3F9BE627B696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AADC66-42FE-1FE1-C908-B22AF8381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gauche et accro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F624BA-8DAB-5105-21F0-C4834BBBE5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AEC8CF51-FAA1-EACE-7910-90EAEC744E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454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88582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B6B644A2-8EB6-2D41-4B8E-57546D4314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8858250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66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1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roi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754DC20F-93E7-D0C9-B607-D17814CBBF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0C8D7096-7890-0019-B883-2A48C7D4F4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62F368AC-45FD-52C9-2B1B-930EF9EE5B3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1BB4C79B-F577-6938-41DA-D448A7B727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3354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4584BD16-1689-1CAD-2BF4-37386F35F50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24203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68A1E6BF-49BB-7A14-B50A-0CFB30F8554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4016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5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quat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4" name="Espace réservé pour une image  5">
            <a:extLst>
              <a:ext uri="{FF2B5EF4-FFF2-40B4-BE49-F238E27FC236}">
                <a16:creationId xmlns:a16="http://schemas.microsoft.com/office/drawing/2014/main" id="{7531A113-F9BF-69E0-1A09-42967E3EF77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1AF2BAC-959C-3EB5-A6CB-05966A2234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C9D52BCB-3766-022C-CA67-9FE72394CA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81251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93AF5127-D9D9-AD3A-4BD4-B89EF9AE89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81064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0E12F318-D5AA-3606-70C4-D486341504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29152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5567A28-E8FE-7B58-C459-4C8F16A48A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8965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9B8193BC-4661-879F-409C-70EE0F28354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67526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880279DE-79A6-6529-315C-7B6984717E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67340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2" name="ZoneTexte 102">
            <a:extLst>
              <a:ext uri="{FF2B5EF4-FFF2-40B4-BE49-F238E27FC236}">
                <a16:creationId xmlns:a16="http://schemas.microsoft.com/office/drawing/2014/main" id="{53FD6088-8AFE-D7C0-E2E9-4EF90E89AC65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23" name="ZoneTexte 102">
            <a:extLst>
              <a:ext uri="{FF2B5EF4-FFF2-40B4-BE49-F238E27FC236}">
                <a16:creationId xmlns:a16="http://schemas.microsoft.com/office/drawing/2014/main" id="{29EE0006-4637-B01A-E3B8-DAD3894E310B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0554DA4-27A3-34FE-9844-312115710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4610101"/>
            <a:ext cx="4371974" cy="20542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6E956B3-7BED-6C5D-2F57-A058EEEF8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26162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441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ein éc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E90A25F8-C39E-E1B3-E4DA-D4AC85FD8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9144000" cy="1701800"/>
          </a:xfr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C17104F-67E1-CE13-B92B-1B501D7419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874" y="190500"/>
            <a:ext cx="102600" cy="5472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E51EED8-7097-4225-E683-34920C3F861E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2">
            <a:extLst>
              <a:ext uri="{FF2B5EF4-FFF2-40B4-BE49-F238E27FC236}">
                <a16:creationId xmlns:a16="http://schemas.microsoft.com/office/drawing/2014/main" id="{FEA70321-C835-E704-70D5-2F633A6DD20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186909E-3994-FE4D-5381-5728201CF3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6576640"/>
            <a:ext cx="9144000" cy="281361"/>
          </a:xfrm>
        </p:spPr>
        <p:txBody>
          <a:bodyPr vert="horz" wrap="square" lIns="180000" tIns="0" rIns="0" bIns="1872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299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2 Images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2876549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4575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DE89EF-2600-7BB5-7003-BE277DBDAEC2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ACBE9F-BB3F-D413-1DD7-E9E2AB454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8AF04775-C443-7DD0-9142-E7D0AE79C8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33725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EEAB2619-F3CD-64E1-C92E-BAD51A85D1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4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25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2 Images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33726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2877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4555BC73-8921-E313-1713-67998173F1D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576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5CDBC2-2380-296B-DBAF-7860FDFB119F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C35BE8-FB63-C4AF-26C9-9883E151E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659F9227-01CF-2D66-FD0D-E55A6490FD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DD4C0B4-D54E-6B85-5540-3B537637D5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33725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841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Espace réservé du graphique 4">
            <a:extLst>
              <a:ext uri="{FF2B5EF4-FFF2-40B4-BE49-F238E27FC236}">
                <a16:creationId xmlns:a16="http://schemas.microsoft.com/office/drawing/2014/main" id="{BAFA6018-207E-C06C-ADC6-1B3E8E8BF41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142876" y="1841501"/>
            <a:ext cx="4371974" cy="4822823"/>
          </a:xfrm>
          <a:solidFill>
            <a:schemeClr val="bg2"/>
          </a:solidFill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03E9462E-6BA9-E472-FC0B-DC7345E7BC82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graphique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2F53D26-57BC-98AC-32E1-CAD3ECAB25BD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graphique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31D895-E9F8-9572-EC68-C28AFAE1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931" y="679047"/>
            <a:ext cx="205758" cy="26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5ABF41-296A-3027-A6BD-EA45BDEF9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368" y="1535806"/>
            <a:ext cx="2051695" cy="2565917"/>
          </a:xfrm>
          <a:prstGeom prst="rect">
            <a:avLst/>
          </a:prstGeom>
        </p:spPr>
      </p:pic>
      <p:sp>
        <p:nvSpPr>
          <p:cNvPr id="12" name="ZoneTexte 102">
            <a:extLst>
              <a:ext uri="{FF2B5EF4-FFF2-40B4-BE49-F238E27FC236}">
                <a16:creationId xmlns:a16="http://schemas.microsoft.com/office/drawing/2014/main" id="{25A31440-F2C6-2058-33E7-013A07EC49BD}"/>
              </a:ext>
            </a:extLst>
          </p:cNvPr>
          <p:cNvSpPr txBox="1"/>
          <p:nvPr/>
        </p:nvSpPr>
        <p:spPr>
          <a:xfrm>
            <a:off x="9221368" y="1040733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</a:t>
            </a:r>
            <a:r>
              <a:rPr lang="fr-BE" sz="750" b="1" noProof="0" dirty="0"/>
              <a:t>Choix du graphique </a:t>
            </a:r>
            <a:br>
              <a:rPr lang="fr-BE" sz="750" b="1" noProof="0" dirty="0"/>
            </a:br>
            <a:r>
              <a:rPr lang="fr-BE" sz="750" noProof="0" dirty="0"/>
              <a:t>dans la fenêtre </a:t>
            </a:r>
            <a:endParaRPr lang="fr-BE" sz="750" b="1" noProof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2622F1-88B8-DEEC-24DE-704B0AF6F826}"/>
              </a:ext>
            </a:extLst>
          </p:cNvPr>
          <p:cNvSpPr txBox="1"/>
          <p:nvPr/>
        </p:nvSpPr>
        <p:spPr>
          <a:xfrm>
            <a:off x="9230675" y="41807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1EF787-3D66-D0A5-0EF3-9B8C005A4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519636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Tableau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6" name="Espace réservé du tableau 4">
            <a:extLst>
              <a:ext uri="{FF2B5EF4-FFF2-40B4-BE49-F238E27FC236}">
                <a16:creationId xmlns:a16="http://schemas.microsoft.com/office/drawing/2014/main" id="{6780D42F-2650-CE16-FF9B-C10B52B4E7A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142875" y="1841500"/>
            <a:ext cx="4371975" cy="48260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1CB9C5F4-3588-4938-A843-6D413B68D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noFill/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02">
            <a:extLst>
              <a:ext uri="{FF2B5EF4-FFF2-40B4-BE49-F238E27FC236}">
                <a16:creationId xmlns:a16="http://schemas.microsoft.com/office/drawing/2014/main" id="{7C4C8E98-C1A9-9B23-CCF8-0633EA0BEA04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tableau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51E54615-14B5-73C7-E058-A71F1E34BEF8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tableau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8C5843-9E1B-9818-21F6-43D10776B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644" y="679047"/>
            <a:ext cx="214331" cy="285775"/>
          </a:xfrm>
          <a:prstGeom prst="rect">
            <a:avLst/>
          </a:prstGeom>
        </p:spPr>
      </p:pic>
      <p:sp>
        <p:nvSpPr>
          <p:cNvPr id="15" name="ZoneTexte 102">
            <a:extLst>
              <a:ext uri="{FF2B5EF4-FFF2-40B4-BE49-F238E27FC236}">
                <a16:creationId xmlns:a16="http://schemas.microsoft.com/office/drawing/2014/main" id="{F48EF764-20BB-1D00-FB22-AFAE975131EF}"/>
              </a:ext>
            </a:extLst>
          </p:cNvPr>
          <p:cNvSpPr txBox="1"/>
          <p:nvPr/>
        </p:nvSpPr>
        <p:spPr>
          <a:xfrm>
            <a:off x="9221368" y="1066980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le nombre </a:t>
            </a:r>
            <a:br>
              <a:rPr lang="fr-BE" sz="750" noProof="0" dirty="0"/>
            </a:br>
            <a:r>
              <a:rPr lang="fr-BE" sz="750" noProof="0" dirty="0"/>
              <a:t>de </a:t>
            </a:r>
            <a:r>
              <a:rPr lang="fr-BE" sz="750" b="1" noProof="0" dirty="0" err="1"/>
              <a:t>conlonnes</a:t>
            </a:r>
            <a:r>
              <a:rPr lang="fr-BE" sz="750" b="1" noProof="0" dirty="0"/>
              <a:t> et lignes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D515C4C-4EF6-2EFD-FE62-4276B0C32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644" y="1544401"/>
            <a:ext cx="1051507" cy="88967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890C9C-213D-8F4D-CEC2-36185DCE60A3}"/>
              </a:ext>
            </a:extLst>
          </p:cNvPr>
          <p:cNvSpPr txBox="1"/>
          <p:nvPr/>
        </p:nvSpPr>
        <p:spPr>
          <a:xfrm>
            <a:off x="9230675" y="251139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125381-B6B4-DE64-7BF5-F0493153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352705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5ADA8-2817-B22C-7C6D-590E81F0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ACDB73-53DC-3DEF-54F2-EC078A06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2BA380-E0D2-B2FF-4BC9-2AE1C8C2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BFA953-50A1-3AF5-41D3-A38D0920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9636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6357D03-6555-72CA-7A55-15C0A12D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CACBCA-02A4-F608-AAEA-AC066638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B51523-B7A1-FB9F-7752-B92C9DEF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090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213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8" name="Espace réservé du texte 26">
            <a:extLst>
              <a:ext uri="{FF2B5EF4-FFF2-40B4-BE49-F238E27FC236}">
                <a16:creationId xmlns:a16="http://schemas.microsoft.com/office/drawing/2014/main" id="{1F186080-473F-0871-0CF3-A162FD09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0" name="Espace réservé du texte 26">
            <a:extLst>
              <a:ext uri="{FF2B5EF4-FFF2-40B4-BE49-F238E27FC236}">
                <a16:creationId xmlns:a16="http://schemas.microsoft.com/office/drawing/2014/main" id="{5757F18C-E1F6-CEB2-23DF-22E473518A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33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 +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4" name="Espace réservé de la date 16">
            <a:extLst>
              <a:ext uri="{FF2B5EF4-FFF2-40B4-BE49-F238E27FC236}">
                <a16:creationId xmlns:a16="http://schemas.microsoft.com/office/drawing/2014/main" id="{9D3A0B92-2141-DB69-C94D-EB80680C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288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Espace réservé du texte 26">
            <a:extLst>
              <a:ext uri="{FF2B5EF4-FFF2-40B4-BE49-F238E27FC236}">
                <a16:creationId xmlns:a16="http://schemas.microsoft.com/office/drawing/2014/main" id="{163F9A3C-1AF1-7235-9042-EEB8FBF929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7223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6" name="Espace réservé du texte 26">
            <a:extLst>
              <a:ext uri="{FF2B5EF4-FFF2-40B4-BE49-F238E27FC236}">
                <a16:creationId xmlns:a16="http://schemas.microsoft.com/office/drawing/2014/main" id="{E560ADEC-CD6C-88B6-FD0E-505FF44CE8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F2D9555B-ECB8-1CCE-F4FA-E189A7E98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1F9B7E2C-6E8F-BEEA-F5EC-E1E33804F4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35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AB098B32-BF36-1DD5-3D61-46B7B288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106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5"/>
          <p:cNvSpPr>
            <a:spLocks noGrp="1"/>
          </p:cNvSpPr>
          <p:nvPr>
            <p:ph type="title"/>
          </p:nvPr>
        </p:nvSpPr>
        <p:spPr>
          <a:xfrm>
            <a:off x="885825" y="954089"/>
            <a:ext cx="8115300" cy="295466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r>
              <a:rPr lang="fr-BE" noProof="0" dirty="0"/>
              <a:t>Modifiez le style du titre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885826" y="164310"/>
            <a:ext cx="5124450" cy="1038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lnSpc>
                <a:spcPct val="90000"/>
              </a:lnSpc>
              <a:defRPr sz="750" b="0">
                <a:solidFill>
                  <a:schemeClr val="tx1"/>
                </a:solidFill>
              </a:defRPr>
            </a:lvl1pPr>
          </a:lstStyle>
          <a:p>
            <a:endParaRPr lang="fr-BE" noProof="0" dirty="0"/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6867525" y="164310"/>
            <a:ext cx="638175" cy="144735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A1E2B36-C077-2CAA-19F8-9B436085CD67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24A088B-12A1-BC5D-ED07-94D89A4193A9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C26C9BB-228C-2B3F-1AD2-5C54EA7A31A3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518FC894-23B6-6C7D-B02A-FA291D8D680B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0D6020F-9218-500B-211A-31EF49F79BB3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E4641EE-14D6-D4CB-836C-97DE3D59F928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0D999A24-0444-A38C-7CE4-64FB3A53B5E5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687AA45-1B43-C693-F538-BE4C50EAD6D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CB464BE4-FB1B-D911-1D57-E90E85547666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7" name="Espace réservé de la date 66">
            <a:extLst>
              <a:ext uri="{FF2B5EF4-FFF2-40B4-BE49-F238E27FC236}">
                <a16:creationId xmlns:a16="http://schemas.microsoft.com/office/drawing/2014/main" id="{F627ADDB-F77D-E41B-39B3-97724F607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0476" y="164310"/>
            <a:ext cx="1390650" cy="1447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69" name="Espace réservé du texte 68">
            <a:extLst>
              <a:ext uri="{FF2B5EF4-FFF2-40B4-BE49-F238E27FC236}">
                <a16:creationId xmlns:a16="http://schemas.microsoft.com/office/drawing/2014/main" id="{E95EBD68-F147-0509-3F51-BB8F5339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5825" y="1841501"/>
            <a:ext cx="8115300" cy="4824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8B67CB5-41B2-1AA1-6A55-874E26C75F00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102">
            <a:extLst>
              <a:ext uri="{FF2B5EF4-FFF2-40B4-BE49-F238E27FC236}">
                <a16:creationId xmlns:a16="http://schemas.microsoft.com/office/drawing/2014/main" id="{603C7066-1C54-7D8F-DF9A-E62B4E97F16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</p:spTree>
    <p:extLst>
      <p:ext uri="{BB962C8B-B14F-4D97-AF65-F5344CB8AC3E}">
        <p14:creationId xmlns:p14="http://schemas.microsoft.com/office/powerpoint/2010/main" val="40976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695355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94000"/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125000"/>
        <a:buFont typeface="Arial" panose="020B0604020202020204" pitchFamily="34" charset="0"/>
        <a:buChar char="●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Font typeface="+mj-lt"/>
        <a:buAutoNum type="arabicPeriod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201216" indent="0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SzPct val="85000"/>
        <a:buFont typeface="Arial" panose="020B0604020202020204" pitchFamily="34" charset="0"/>
        <a:buChar char="►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+mj-lt"/>
        <a:buAutoNum type="arabicPeriod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336947" indent="-4763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lang="fr-BE" sz="825" b="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SzPct val="125000"/>
        <a:buFont typeface="Arial" panose="020B0604020202020204" pitchFamily="34" charset="0"/>
        <a:buChar char="▪"/>
        <a:defRPr sz="825" kern="1200">
          <a:solidFill>
            <a:schemeClr val="tx1"/>
          </a:solidFill>
          <a:latin typeface="+mn-lt"/>
          <a:ea typeface="+mn-ea"/>
          <a:cs typeface="+mn-cs"/>
        </a:defRPr>
      </a:lvl8pPr>
      <a:lvl9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Font typeface="+mj-lt"/>
        <a:buAutoNum type="arabicPeriod"/>
        <a:defRPr sz="8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1pPr>
      <a:lvl2pPr marL="347677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2pPr>
      <a:lvl3pPr marL="69535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3pPr>
      <a:lvl4pPr marL="104303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4pPr>
      <a:lvl5pPr marL="1390708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5pPr>
      <a:lvl6pPr marL="173838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6pPr>
      <a:lvl7pPr marL="208606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7pPr>
      <a:lvl8pPr marL="243374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8pPr>
      <a:lvl9pPr marL="2781416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5">
          <p15:clr>
            <a:srgbClr val="F26B43"/>
          </p15:clr>
        </p15:guide>
        <p15:guide id="56" pos="7680">
          <p15:clr>
            <a:srgbClr val="F26B43"/>
          </p15:clr>
        </p15:guide>
        <p15:guide id="57" pos="120">
          <p15:clr>
            <a:srgbClr val="F26B43"/>
          </p15:clr>
        </p15:guide>
        <p15:guide id="58" pos="656">
          <p15:clr>
            <a:srgbClr val="F26B43"/>
          </p15:clr>
        </p15:guide>
        <p15:guide id="59" pos="744">
          <p15:clr>
            <a:srgbClr val="F26B43"/>
          </p15:clr>
        </p15:guide>
        <p15:guide id="60" pos="1288">
          <p15:clr>
            <a:srgbClr val="F26B43"/>
          </p15:clr>
        </p15:guide>
        <p15:guide id="61" pos="1376">
          <p15:clr>
            <a:srgbClr val="F26B43"/>
          </p15:clr>
        </p15:guide>
        <p15:guide id="62" pos="1912">
          <p15:clr>
            <a:srgbClr val="F26B43"/>
          </p15:clr>
        </p15:guide>
        <p15:guide id="63" pos="2000">
          <p15:clr>
            <a:srgbClr val="F26B43"/>
          </p15:clr>
        </p15:guide>
        <p15:guide id="64" pos="2536">
          <p15:clr>
            <a:srgbClr val="F26B43"/>
          </p15:clr>
        </p15:guide>
        <p15:guide id="65" pos="2632">
          <p15:clr>
            <a:srgbClr val="F26B43"/>
          </p15:clr>
        </p15:guide>
        <p15:guide id="66" pos="3168">
          <p15:clr>
            <a:srgbClr val="F26B43"/>
          </p15:clr>
        </p15:guide>
        <p15:guide id="67" pos="3256">
          <p15:clr>
            <a:srgbClr val="F26B43"/>
          </p15:clr>
        </p15:guide>
        <p15:guide id="68" pos="3792">
          <p15:clr>
            <a:srgbClr val="F26B43"/>
          </p15:clr>
        </p15:guide>
        <p15:guide id="69" pos="3888">
          <p15:clr>
            <a:srgbClr val="F26B43"/>
          </p15:clr>
        </p15:guide>
        <p15:guide id="70" pos="4424">
          <p15:clr>
            <a:srgbClr val="F26B43"/>
          </p15:clr>
        </p15:guide>
        <p15:guide id="71" pos="4512">
          <p15:clr>
            <a:srgbClr val="F26B43"/>
          </p15:clr>
        </p15:guide>
        <p15:guide id="72" pos="5048">
          <p15:clr>
            <a:srgbClr val="F26B43"/>
          </p15:clr>
        </p15:guide>
        <p15:guide id="73" pos="5144">
          <p15:clr>
            <a:srgbClr val="F26B43"/>
          </p15:clr>
        </p15:guide>
        <p15:guide id="74" pos="5680">
          <p15:clr>
            <a:srgbClr val="F26B43"/>
          </p15:clr>
        </p15:guide>
        <p15:guide id="75" pos="5768">
          <p15:clr>
            <a:srgbClr val="F26B43"/>
          </p15:clr>
        </p15:guide>
        <p15:guide id="76" pos="6304">
          <p15:clr>
            <a:srgbClr val="F26B43"/>
          </p15:clr>
        </p15:guide>
        <p15:guide id="77" pos="6392">
          <p15:clr>
            <a:srgbClr val="F26B43"/>
          </p15:clr>
        </p15:guide>
        <p15:guide id="78" pos="6936">
          <p15:clr>
            <a:srgbClr val="F26B43"/>
          </p15:clr>
        </p15:guide>
        <p15:guide id="79" pos="7024">
          <p15:clr>
            <a:srgbClr val="F26B43"/>
          </p15:clr>
        </p15:guide>
        <p15:guide id="80" pos="7560">
          <p15:clr>
            <a:srgbClr val="F26B43"/>
          </p15:clr>
        </p15:guide>
        <p15:guide id="81" orient="horz">
          <p15:clr>
            <a:srgbClr val="F26B43"/>
          </p15:clr>
        </p15:guide>
        <p15:guide id="82" orient="horz" pos="4320">
          <p15:clr>
            <a:srgbClr val="F26B43"/>
          </p15:clr>
        </p15:guide>
        <p15:guide id="83" orient="horz" pos="120">
          <p15:clr>
            <a:srgbClr val="F26B43"/>
          </p15:clr>
        </p15:guide>
        <p15:guide id="84" orient="horz" pos="376">
          <p15:clr>
            <a:srgbClr val="F26B43"/>
          </p15:clr>
        </p15:guide>
        <p15:guide id="85" orient="horz" pos="464">
          <p15:clr>
            <a:srgbClr val="F26B43"/>
          </p15:clr>
        </p15:guide>
        <p15:guide id="86" orient="horz" pos="728">
          <p15:clr>
            <a:srgbClr val="F26B43"/>
          </p15:clr>
        </p15:guide>
        <p15:guide id="87" orient="horz" pos="816">
          <p15:clr>
            <a:srgbClr val="F26B43"/>
          </p15:clr>
        </p15:guide>
        <p15:guide id="88" orient="horz" pos="1072">
          <p15:clr>
            <a:srgbClr val="F26B43"/>
          </p15:clr>
        </p15:guide>
        <p15:guide id="89" orient="horz" pos="1160">
          <p15:clr>
            <a:srgbClr val="F26B43"/>
          </p15:clr>
        </p15:guide>
        <p15:guide id="90" orient="horz" pos="1416">
          <p15:clr>
            <a:srgbClr val="F26B43"/>
          </p15:clr>
        </p15:guide>
        <p15:guide id="91" orient="horz" pos="1512">
          <p15:clr>
            <a:srgbClr val="F26B43"/>
          </p15:clr>
        </p15:guide>
        <p15:guide id="92" orient="horz" pos="1768">
          <p15:clr>
            <a:srgbClr val="F26B43"/>
          </p15:clr>
        </p15:guide>
        <p15:guide id="93" orient="horz" pos="1856">
          <p15:clr>
            <a:srgbClr val="F26B43"/>
          </p15:clr>
        </p15:guide>
        <p15:guide id="94" orient="horz" pos="2112">
          <p15:clr>
            <a:srgbClr val="F26B43"/>
          </p15:clr>
        </p15:guide>
        <p15:guide id="95" orient="horz" pos="2208">
          <p15:clr>
            <a:srgbClr val="F26B43"/>
          </p15:clr>
        </p15:guide>
        <p15:guide id="96" orient="horz" pos="2464">
          <p15:clr>
            <a:srgbClr val="F26B43"/>
          </p15:clr>
        </p15:guide>
        <p15:guide id="97" orient="horz" pos="2552">
          <p15:clr>
            <a:srgbClr val="F26B43"/>
          </p15:clr>
        </p15:guide>
        <p15:guide id="98" orient="horz" pos="2808">
          <p15:clr>
            <a:srgbClr val="F26B43"/>
          </p15:clr>
        </p15:guide>
        <p15:guide id="99" orient="horz" pos="2904">
          <p15:clr>
            <a:srgbClr val="F26B43"/>
          </p15:clr>
        </p15:guide>
        <p15:guide id="100" orient="horz" pos="3160">
          <p15:clr>
            <a:srgbClr val="F26B43"/>
          </p15:clr>
        </p15:guide>
        <p15:guide id="101" orient="horz" pos="3248">
          <p15:clr>
            <a:srgbClr val="F26B43"/>
          </p15:clr>
        </p15:guide>
        <p15:guide id="102" orient="horz" pos="3504">
          <p15:clr>
            <a:srgbClr val="F26B43"/>
          </p15:clr>
        </p15:guide>
        <p15:guide id="103" orient="horz" pos="3592">
          <p15:clr>
            <a:srgbClr val="F26B43"/>
          </p15:clr>
        </p15:guide>
        <p15:guide id="104" orient="horz" pos="3856">
          <p15:clr>
            <a:srgbClr val="F26B43"/>
          </p15:clr>
        </p15:guide>
        <p15:guide id="105" orient="horz" pos="3944">
          <p15:clr>
            <a:srgbClr val="F26B43"/>
          </p15:clr>
        </p15:guide>
        <p15:guide id="106" orient="horz" pos="4200">
          <p15:clr>
            <a:srgbClr val="F26B43"/>
          </p15:clr>
        </p15:guide>
        <p15:guide id="107" orient="horz" pos="2160">
          <p15:clr>
            <a:srgbClr val="F26B43"/>
          </p15:clr>
        </p15:guide>
        <p15:guide id="10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re 447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1470025"/>
          </a:xfrm>
        </p:spPr>
        <p:txBody>
          <a:bodyPr>
            <a:normAutofit fontScale="90000"/>
          </a:bodyPr>
          <a:lstStyle/>
          <a:p>
            <a:pPr marL="514350" indent="-514350"/>
            <a:br>
              <a:rPr lang="fr-BE" b="1" dirty="0"/>
            </a:br>
            <a:br>
              <a:rPr lang="fr-BE" b="1" dirty="0"/>
            </a:br>
            <a:r>
              <a:rPr lang="fr-BE" b="1" dirty="0"/>
              <a:t>Réunion citoyenne : 5 janvier 2026</a:t>
            </a:r>
            <a:br>
              <a:rPr lang="fr-BE" b="1" dirty="0"/>
            </a:br>
            <a:br>
              <a:rPr lang="fr-BE" b="1" dirty="0"/>
            </a:br>
            <a:r>
              <a:rPr lang="fr-FR" dirty="0"/>
              <a:t>Travaux d’amélioration de la rue</a:t>
            </a:r>
            <a:r>
              <a:rPr lang="fr-FR" b="1" dirty="0"/>
              <a:t> </a:t>
            </a:r>
            <a:br>
              <a:rPr lang="fr-FR" b="1" dirty="0"/>
            </a:br>
            <a:r>
              <a:rPr lang="fr-FR" b="1" dirty="0"/>
              <a:t>Henri Loriaux (2</a:t>
            </a:r>
            <a:r>
              <a:rPr lang="fr-FR" b="1" baseline="30000" dirty="0"/>
              <a:t>e</a:t>
            </a:r>
            <a:r>
              <a:rPr lang="fr-FR" b="1" dirty="0"/>
              <a:t> Phase)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8E17D4-220D-43F4-9EA2-27507E5B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05 janvier 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F230511-5A24-4724-B0BB-03D3E197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dirty="0">
                <a:solidFill>
                  <a:prstClr val="black">
                    <a:tint val="75000"/>
                  </a:prstClr>
                </a:solidFill>
              </a:rPr>
              <a:t>Commune des Bons Villers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Image 5" descr="Une image contenant plein air, ciel, arbre, route&#10;&#10;Le contenu généré par l’IA peut être incorrect.">
            <a:extLst>
              <a:ext uri="{FF2B5EF4-FFF2-40B4-BE49-F238E27FC236}">
                <a16:creationId xmlns:a16="http://schemas.microsoft.com/office/drawing/2014/main" id="{9E7845AB-7F04-EC6E-49C9-C9394CD8D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996952"/>
            <a:ext cx="6048672" cy="323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1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0135"/>
            <a:ext cx="7772400" cy="1470025"/>
          </a:xfrm>
        </p:spPr>
        <p:txBody>
          <a:bodyPr>
            <a:normAutofit/>
          </a:bodyPr>
          <a:lstStyle/>
          <a:p>
            <a:r>
              <a:rPr lang="fr-BE" sz="4000" b="1" dirty="0"/>
              <a:t>Introduction</a:t>
            </a:r>
            <a:endParaRPr lang="fr-BE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424936" cy="54006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dirty="0">
                <a:solidFill>
                  <a:schemeClr val="tx1"/>
                </a:solidFill>
              </a:rPr>
              <a:t>Accueil + remerciements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b="1" dirty="0">
                <a:solidFill>
                  <a:schemeClr val="tx1"/>
                </a:solidFill>
              </a:rPr>
              <a:t>Buts de la réunion </a:t>
            </a:r>
            <a:r>
              <a:rPr lang="fr-BE" dirty="0">
                <a:solidFill>
                  <a:schemeClr val="tx1"/>
                </a:solidFill>
              </a:rPr>
              <a:t>: organisation pratique des travaux - Phase 2 (Carrefour Eugène Gilles/ Carrefour rue de la Drève)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Durée de la réunion : </a:t>
            </a:r>
            <a:r>
              <a:rPr lang="fr-FR" b="1" dirty="0">
                <a:solidFill>
                  <a:schemeClr val="tx1"/>
                </a:solidFill>
              </a:rPr>
              <a:t>60’</a:t>
            </a:r>
            <a:endParaRPr lang="fr-BE" dirty="0">
              <a:solidFill>
                <a:schemeClr val="tx1"/>
              </a:solidFill>
            </a:endParaRPr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6963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9850"/>
            <a:ext cx="8229600" cy="1143000"/>
          </a:xfrm>
        </p:spPr>
        <p:txBody>
          <a:bodyPr/>
          <a:lstStyle/>
          <a:p>
            <a:r>
              <a:rPr lang="fr-BE" dirty="0"/>
              <a:t>Description des travaux (Rappel)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86800" cy="576064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b="1" dirty="0"/>
              <a:t>Réfection complète </a:t>
            </a:r>
            <a:r>
              <a:rPr lang="fr-BE" dirty="0"/>
              <a:t>de la voirie </a:t>
            </a:r>
            <a:r>
              <a:rPr lang="fr-BE" sz="1600" dirty="0"/>
              <a:t>(fondation, revêtement en hydrocarboné)  </a:t>
            </a:r>
          </a:p>
          <a:p>
            <a:pPr marL="0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Réalisation d’un trottoir </a:t>
            </a:r>
          </a:p>
          <a:p>
            <a:pPr>
              <a:buFont typeface="Wingdings" panose="05000000000000000000" pitchFamily="2" charset="2"/>
              <a:buChar char="q"/>
            </a:pPr>
            <a:endParaRPr lang="fr-BE" b="1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b="1" dirty="0"/>
              <a:t> </a:t>
            </a:r>
            <a:r>
              <a:rPr lang="fr-BE" dirty="0"/>
              <a:t>Réalisation de quais bus (TEC)</a:t>
            </a:r>
          </a:p>
          <a:p>
            <a:pPr marL="0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endParaRPr lang="fr-BE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0132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E477-5994-45E7-9AFD-4EA48177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fr-BE" dirty="0"/>
              <a:t>Rappel : Etendue des travaux (Phase 2)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9F1A438-7B49-26CE-D241-E0D0EA80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B2E6FA0-9E1D-4A45-8EB0-6B4C33AA99CD}" type="datetime1">
              <a:rPr lang="fr-FR" smtClean="0"/>
              <a:pPr>
                <a:spcAft>
                  <a:spcPts val="600"/>
                </a:spcAft>
              </a:pPr>
              <a:t>06/01/2026</a:t>
            </a:fld>
            <a:endParaRPr lang="fr-FR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31C49E6A-57FE-77EB-24BA-D8C80933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BE"/>
              <a:t>Commune de Les Bons Villers</a:t>
            </a:r>
            <a:endParaRPr lang="fr-FR"/>
          </a:p>
        </p:txBody>
      </p:sp>
      <p:pic>
        <p:nvPicPr>
          <p:cNvPr id="9" name="Image 8" descr="Une image contenant Photographie aérienne, Vue plongeante, aérien, carte&#10;&#10;Le contenu généré par l’IA peut être incorrect.">
            <a:extLst>
              <a:ext uri="{FF2B5EF4-FFF2-40B4-BE49-F238E27FC236}">
                <a16:creationId xmlns:a16="http://schemas.microsoft.com/office/drawing/2014/main" id="{0925F430-992F-2009-D19F-B0D63CFBC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04929" y="-1014331"/>
            <a:ext cx="4206147" cy="8712968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CB389F9-C011-D399-9920-E865814EF0A1}"/>
              </a:ext>
            </a:extLst>
          </p:cNvPr>
          <p:cNvCxnSpPr/>
          <p:nvPr/>
        </p:nvCxnSpPr>
        <p:spPr>
          <a:xfrm>
            <a:off x="1619672" y="2780928"/>
            <a:ext cx="86409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8A61A8C-4B77-ECFA-132A-E2DB317407B7}"/>
              </a:ext>
            </a:extLst>
          </p:cNvPr>
          <p:cNvCxnSpPr>
            <a:cxnSpLocks/>
          </p:cNvCxnSpPr>
          <p:nvPr/>
        </p:nvCxnSpPr>
        <p:spPr>
          <a:xfrm>
            <a:off x="2483768" y="2780928"/>
            <a:ext cx="3096344" cy="864096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7B9E426-2BBC-836B-5D36-F6DD4FE46CE9}"/>
              </a:ext>
            </a:extLst>
          </p:cNvPr>
          <p:cNvCxnSpPr>
            <a:cxnSpLocks/>
          </p:cNvCxnSpPr>
          <p:nvPr/>
        </p:nvCxnSpPr>
        <p:spPr>
          <a:xfrm>
            <a:off x="5590456" y="3645024"/>
            <a:ext cx="2221906" cy="100811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89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Organisation des travaux (Phase 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44" y="1628800"/>
            <a:ext cx="9036496" cy="4315618"/>
          </a:xfrm>
          <a:ln>
            <a:solidFill>
              <a:schemeClr val="bg1"/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Entreprise désignée : </a:t>
            </a:r>
            <a:r>
              <a:rPr lang="fr-BE" dirty="0" err="1"/>
              <a:t>Wanty</a:t>
            </a:r>
            <a:r>
              <a:rPr lang="fr-BE" dirty="0"/>
              <a:t> Belgium  </a:t>
            </a:r>
            <a:r>
              <a:rPr lang="fr-BE" dirty="0" err="1"/>
              <a:t>s.a.</a:t>
            </a:r>
            <a:r>
              <a:rPr lang="fr-BE" dirty="0"/>
              <a:t> de </a:t>
            </a:r>
            <a:r>
              <a:rPr lang="fr-BE" dirty="0" err="1"/>
              <a:t>Peronnes</a:t>
            </a:r>
            <a:r>
              <a:rPr lang="fr-BE" dirty="0"/>
              <a:t>-Lez-Binche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Date de démarrage des travaux : </a:t>
            </a:r>
            <a:r>
              <a:rPr lang="fr-BE" b="1" dirty="0"/>
              <a:t>12 janvier 2026 (suivant conditions météorologiques) 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 Estimation de la durée des travaux : </a:t>
            </a:r>
            <a:r>
              <a:rPr lang="fr-BE" b="1" dirty="0"/>
              <a:t>Jusque juin 2026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Pas de déviation</a:t>
            </a: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endParaRPr lang="fr-BE" sz="24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8584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F0E10-1C2E-6D4D-957D-599EB70F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Accès aux habitations situées dans la zone de chantier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3C717-442E-1F5B-1520-75DE698EE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7h et 17h, </a:t>
            </a:r>
            <a:r>
              <a:rPr lang="fr-BE" dirty="0"/>
              <a:t>la circulation automobile </a:t>
            </a:r>
            <a:r>
              <a:rPr lang="fr-BE" sz="3200" dirty="0"/>
              <a:t>sera interdite  (Pour toutes demandes d’accès durant ces heures, prendre contact avec le chef des travaux de la société </a:t>
            </a:r>
            <a:r>
              <a:rPr lang="fr-BE" sz="3200" dirty="0" err="1"/>
              <a:t>Wanty</a:t>
            </a:r>
            <a:r>
              <a:rPr lang="fr-BE" sz="3200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17h et 7h, l’accès aux habitations avec véhicules sera autorisé suivant accord du chef de chantier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Pendant toute la durée du chantier, la société </a:t>
            </a:r>
            <a:r>
              <a:rPr lang="fr-BE" sz="3200" dirty="0" err="1"/>
              <a:t>Wanty</a:t>
            </a:r>
            <a:r>
              <a:rPr lang="fr-BE" sz="3200" dirty="0"/>
              <a:t> garantira un accès aux services d’urgence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Le ramassage des poubelles se fera le jeudi matin avant 7h via l’entreprise </a:t>
            </a:r>
            <a:r>
              <a:rPr lang="fr-BE" sz="3200" dirty="0">
                <a:sym typeface="Wingdings" panose="05000000000000000000" pitchFamily="2" charset="2"/>
              </a:rPr>
              <a:t> mettre les poubelles la veille au soir ou avant 6h</a:t>
            </a:r>
          </a:p>
          <a:p>
            <a:endParaRPr lang="fr-B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DC2354-7B57-2B9E-993C-FB3B45F5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70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5CBF9-F141-A256-D85F-2E68962B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Etat des lieux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307696-116E-C31D-A382-31754E14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Etats des lieux réalisés par un géomètre sur une largeur de 10 m de part et d’autre de l’axe de la voirie sur toute la longueur du chantier (Photos des voiries, abords, façades et intérieurs des habitations suivant la distance par rapport aux travaux)</a:t>
            </a:r>
          </a:p>
          <a:p>
            <a:r>
              <a:rPr lang="fr-BE" dirty="0"/>
              <a:t>Un géomètre prendra contact par courrier avec chaque riverain concerné par les travaux  </a:t>
            </a:r>
          </a:p>
          <a:p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D7224-B057-EC93-0566-05281A9A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98C04-0163-2EB4-CFC0-FCA76081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72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6CFE5-230F-BB77-AB6E-97499084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Qui appeler en cas de problèmes?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FEBACF-A410-0401-AB1E-63C19F451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zone de travaux </a:t>
            </a:r>
            <a:r>
              <a:rPr lang="fr-BE" sz="3200" dirty="0">
                <a:sym typeface="Wingdings" panose="05000000000000000000" pitchFamily="2" charset="2"/>
              </a:rPr>
              <a:t>: </a:t>
            </a:r>
          </a:p>
          <a:p>
            <a:pPr marL="0" indent="0">
              <a:buNone/>
            </a:pPr>
            <a:r>
              <a:rPr lang="fr-BE" sz="3200" dirty="0">
                <a:sym typeface="Wingdings" panose="05000000000000000000" pitchFamily="2" charset="2"/>
              </a:rPr>
              <a:t>1</a:t>
            </a:r>
            <a:r>
              <a:rPr lang="fr-BE" sz="3200" baseline="30000" dirty="0">
                <a:sym typeface="Wingdings" panose="05000000000000000000" pitchFamily="2" charset="2"/>
              </a:rPr>
              <a:t>e</a:t>
            </a:r>
            <a:r>
              <a:rPr lang="fr-BE" sz="3200" dirty="0">
                <a:sym typeface="Wingdings" panose="05000000000000000000" pitchFamily="2" charset="2"/>
              </a:rPr>
              <a:t> </a:t>
            </a:r>
            <a:r>
              <a:rPr lang="fr-BE" sz="3200" dirty="0"/>
              <a:t>Chef de chantier de la société </a:t>
            </a:r>
            <a:r>
              <a:rPr lang="fr-BE" dirty="0" err="1"/>
              <a:t>Wanty</a:t>
            </a:r>
            <a:r>
              <a:rPr lang="fr-BE" sz="3200" dirty="0"/>
              <a:t> – Tél : </a:t>
            </a:r>
            <a:r>
              <a:rPr lang="fr-BE" dirty="0"/>
              <a:t>064/31.12.12</a:t>
            </a:r>
            <a:endParaRPr lang="fr-BE" sz="3200" dirty="0"/>
          </a:p>
          <a:p>
            <a:pPr marL="0" indent="0">
              <a:buNone/>
            </a:pPr>
            <a:r>
              <a:rPr lang="fr-BE" sz="3200" dirty="0"/>
              <a:t>2</a:t>
            </a:r>
            <a:r>
              <a:rPr lang="fr-BE" sz="3200" baseline="30000" dirty="0"/>
              <a:t>e</a:t>
            </a:r>
            <a:r>
              <a:rPr lang="fr-BE" sz="3200" dirty="0"/>
              <a:t> Responsable du service travaux communal – Tél : 071/858.116</a:t>
            </a:r>
          </a:p>
          <a:p>
            <a:pPr marL="0" indent="0">
              <a:buNone/>
            </a:pPr>
            <a:endParaRPr lang="fr-BE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signalisation :</a:t>
            </a:r>
          </a:p>
          <a:p>
            <a:pPr marL="0" indent="0">
              <a:buNone/>
            </a:pPr>
            <a:r>
              <a:rPr lang="fr-BE" sz="3200" dirty="0"/>
              <a:t>1</a:t>
            </a:r>
            <a:r>
              <a:rPr lang="fr-BE" sz="3200" baseline="30000" dirty="0"/>
              <a:t>e</a:t>
            </a:r>
            <a:r>
              <a:rPr lang="fr-BE" sz="3200" dirty="0"/>
              <a:t> Responsable signalisation – Tél : </a:t>
            </a:r>
            <a:r>
              <a:rPr lang="fr-BE" dirty="0"/>
              <a:t>0496/23.04.44</a:t>
            </a:r>
            <a:endParaRPr lang="fr-BE" sz="3200" dirty="0"/>
          </a:p>
          <a:p>
            <a:pPr marL="0" indent="0">
              <a:buNone/>
            </a:pPr>
            <a:r>
              <a:rPr lang="fr-BE" sz="3200"/>
              <a:t>2</a:t>
            </a:r>
            <a:r>
              <a:rPr lang="fr-BE" sz="3200" baseline="30000"/>
              <a:t>e</a:t>
            </a:r>
            <a:r>
              <a:rPr lang="fr-BE" sz="3200"/>
              <a:t> </a:t>
            </a:r>
            <a:r>
              <a:rPr lang="fr-BE"/>
              <a:t>Responsable du service travaux communal – Tél : 071/858.116</a:t>
            </a:r>
            <a:endParaRPr lang="fr-BE" sz="3200" dirty="0"/>
          </a:p>
          <a:p>
            <a:pPr marL="0" indent="0">
              <a:buNone/>
            </a:pPr>
            <a:endParaRPr lang="fr-BE" sz="32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CC4463-EFF8-1BA6-8F72-62394AD8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06/01/2026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DAAB63-A75B-FEBE-7216-4E20F756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7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Coûts des travaux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04" y="1268760"/>
            <a:ext cx="9036496" cy="539573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Coût du projet : </a:t>
            </a:r>
            <a:r>
              <a:rPr lang="fr-BE" b="1" dirty="0"/>
              <a:t>2.111.973 € TVAC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Honoraires du bureau d’études - </a:t>
            </a:r>
            <a:r>
              <a:rPr lang="fr-BE" dirty="0" err="1"/>
              <a:t>Igretec</a:t>
            </a:r>
            <a:r>
              <a:rPr lang="fr-BE" dirty="0"/>
              <a:t> : 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BE" dirty="0"/>
              <a:t>=&gt; 275.000 € TVAC </a:t>
            </a:r>
            <a:r>
              <a:rPr lang="fr-BE" sz="1500" dirty="0"/>
              <a:t>(coordination et surveillance)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Subsides de la Région Wallonne 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dirty="0"/>
              <a:t>=&gt;</a:t>
            </a:r>
            <a:r>
              <a:rPr lang="fr-BE" b="1" dirty="0"/>
              <a:t> 976.000 € TVAC</a:t>
            </a:r>
            <a:r>
              <a:rPr lang="fr-BE" dirty="0"/>
              <a:t> </a:t>
            </a:r>
            <a:r>
              <a:rPr lang="fr-BE" sz="1600" dirty="0"/>
              <a:t>(programmation PIC/PIMACI 2022/2024 - taux de subvention 60% et 80%) 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4946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F24C0-DD02-4114-AC46-DF371860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fr-BE" dirty="0"/>
              <a:t>Merci pour votre attention</a:t>
            </a:r>
            <a:br>
              <a:rPr lang="fr-BE" dirty="0"/>
            </a:br>
            <a:br>
              <a:rPr lang="fr-BE" dirty="0"/>
            </a:br>
            <a:r>
              <a:rPr lang="fr-BE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32966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BEF62DE-E5C4-9187-5A31-79A03481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06/01/2026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2EFCEF-4CEE-B577-74D1-808F9AAA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9A9B57-2B9A-10C1-9A02-0FCCF051E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404664"/>
            <a:ext cx="3926107" cy="588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22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4D040C-4691-443A-89B7-5F089F86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06/01/2026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416B1D3-4E35-88A1-1904-E897F1F61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8C35F3-FF78-5F47-C082-C3EDD1C1B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98" y="1432537"/>
            <a:ext cx="8910804" cy="399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46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EDBE6D-20A3-DD0D-EB60-915C394CB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06/01/2026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7DF347-C377-07D9-676E-5E964074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1D8BC29-DB83-FAFC-FAC6-3ECE1AEC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2" y="1513655"/>
            <a:ext cx="9036496" cy="383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42B531-4286-0C4D-6F90-20F379F66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06/01/2026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09F9F8-05B0-CA30-9A60-04FF2666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9774BD-A871-56C1-6A1F-A4FF4925F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76672"/>
            <a:ext cx="4362275" cy="52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49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Igretec - FR - Arial">
  <a:themeElements>
    <a:clrScheme name="Igretec">
      <a:dk1>
        <a:srgbClr val="000000"/>
      </a:dk1>
      <a:lt1>
        <a:srgbClr val="FFFFFF"/>
      </a:lt1>
      <a:dk2>
        <a:srgbClr val="4D4D4D"/>
      </a:dk2>
      <a:lt2>
        <a:srgbClr val="DDDDDD"/>
      </a:lt2>
      <a:accent1>
        <a:srgbClr val="B4963C"/>
      </a:accent1>
      <a:accent2>
        <a:srgbClr val="006EFF"/>
      </a:accent2>
      <a:accent3>
        <a:srgbClr val="00BEA0"/>
      </a:accent3>
      <a:accent4>
        <a:srgbClr val="6423AA"/>
      </a:accent4>
      <a:accent5>
        <a:srgbClr val="FF5A00"/>
      </a:accent5>
      <a:accent6>
        <a:srgbClr val="00BEFF"/>
      </a:accent6>
      <a:hlink>
        <a:srgbClr val="000000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100,120,255">
      <a:srgbClr val="6478FF"/>
    </a:custClr>
    <a:custClr name="255,0,0">
      <a:srgbClr val="FF0000"/>
    </a:custClr>
    <a:custClr name="255,125,200">
      <a:srgbClr val="FF7DC8"/>
    </a:custClr>
    <a:custClr name="100,120,0">
      <a:srgbClr val="647800"/>
    </a:custClr>
    <a:custClr name="0,190,0">
      <a:srgbClr val="00BE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224,228,254">
      <a:srgbClr val="E0E4FE"/>
    </a:custClr>
    <a:custClr name="255,204,204">
      <a:srgbClr val="FFCCCC"/>
    </a:custClr>
    <a:custClr name="255,229,244">
      <a:srgbClr val="FFE5F4"/>
    </a:custClr>
    <a:custClr name="241,254,177">
      <a:srgbClr val="F1FEB1"/>
    </a:custClr>
    <a:custClr name="191,255,191">
      <a:srgbClr val="BFFFB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93,201,255">
      <a:srgbClr val="C1C9FF"/>
    </a:custClr>
    <a:custClr name="254,153,153">
      <a:srgbClr val="FE9999"/>
    </a:custClr>
    <a:custClr name="255,203,233">
      <a:srgbClr val="FFCBE9"/>
    </a:custClr>
    <a:custClr name="229,255,99">
      <a:srgbClr val="E5FF63"/>
    </a:custClr>
    <a:custClr name="127,255,127">
      <a:srgbClr val="7FFF7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62,173,254">
      <a:srgbClr val="A2ADFE"/>
    </a:custClr>
    <a:custClr name="255,101,102">
      <a:srgbClr val="FF6566"/>
    </a:custClr>
    <a:custClr name="254,177,222">
      <a:srgbClr val="FEB1DE"/>
    </a:custClr>
    <a:custClr name="216,255,20">
      <a:srgbClr val="D8FF14"/>
    </a:custClr>
    <a:custClr name="63,255,63">
      <a:srgbClr val="3FFF3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1,42,255">
      <a:srgbClr val="0B2AFF"/>
    </a:custClr>
    <a:custClr name="255,29,159">
      <a:srgbClr val="FF1D9F"/>
    </a:custClr>
    <a:custClr name="255,29,159">
      <a:srgbClr val="FF1D9F"/>
    </a:custClr>
    <a:custClr name="75,90,0">
      <a:srgbClr val="4B5A00"/>
    </a:custClr>
    <a:custClr name="0,142,0">
      <a:srgbClr val="008E00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Template Igretec - FR - Arial" id="{4391BB63-9DB1-4032-AE44-354C5E2B448D}" vid="{4AF182FA-9D36-49F1-81BE-A3E7D0576AB9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1AC1A59-31AB-45F2-A995-F149FFF06F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701</Words>
  <Application>Microsoft Office PowerPoint</Application>
  <PresentationFormat>Affichage à l'écran (4:3)</PresentationFormat>
  <Paragraphs>99</Paragraphs>
  <Slides>14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Wingdings</vt:lpstr>
      <vt:lpstr>Thème Office</vt:lpstr>
      <vt:lpstr>Thème Office</vt:lpstr>
      <vt:lpstr>Template Igretec - FR - Arial</vt:lpstr>
      <vt:lpstr>  Réunion citoyenne : 5 janvier 2026  Travaux d’amélioration de la rue  Henri Loriaux (2e Phase)</vt:lpstr>
      <vt:lpstr>Introduction</vt:lpstr>
      <vt:lpstr>Description des travaux (Rappel)</vt:lpstr>
      <vt:lpstr>Rappel : Etendue des travaux (Phase 2)</vt:lpstr>
      <vt:lpstr>Organisation des travaux (Phase 2)</vt:lpstr>
      <vt:lpstr>Accès aux habitations situées dans la zone de chantier </vt:lpstr>
      <vt:lpstr>Etat des lieux</vt:lpstr>
      <vt:lpstr>Qui appeler en cas de problèmes?</vt:lpstr>
      <vt:lpstr>Coûts des travaux</vt:lpstr>
      <vt:lpstr>Merci pour votre attention  Des questions ?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citoyenne en ligne 15 juin 2020  Travaux d’amélioration de la  rue François Vanbeneden</dc:title>
  <dc:creator>Justin Art</dc:creator>
  <cp:lastModifiedBy>Thomas Genin</cp:lastModifiedBy>
  <cp:revision>34</cp:revision>
  <dcterms:created xsi:type="dcterms:W3CDTF">2020-06-10T12:41:22Z</dcterms:created>
  <dcterms:modified xsi:type="dcterms:W3CDTF">2026-01-06T07:19:00Z</dcterms:modified>
</cp:coreProperties>
</file>