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309" r:id="rId6"/>
    <p:sldId id="259" r:id="rId7"/>
    <p:sldId id="262" r:id="rId8"/>
    <p:sldId id="266" r:id="rId9"/>
    <p:sldId id="318" r:id="rId10"/>
    <p:sldId id="267" r:id="rId11"/>
    <p:sldId id="310" r:id="rId12"/>
    <p:sldId id="311" r:id="rId13"/>
    <p:sldId id="312" r:id="rId14"/>
    <p:sldId id="313" r:id="rId15"/>
    <p:sldId id="315" r:id="rId16"/>
    <p:sldId id="317" r:id="rId17"/>
    <p:sldId id="316" r:id="rId1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B3E"/>
    <a:srgbClr val="264C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284" autoAdjust="0"/>
  </p:normalViewPr>
  <p:slideViewPr>
    <p:cSldViewPr>
      <p:cViewPr varScale="1">
        <p:scale>
          <a:sx n="82" d="100"/>
          <a:sy n="82" d="100"/>
        </p:scale>
        <p:origin x="1277" y="67"/>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Modifiez le style du titre</a:t>
            </a:r>
            <a:endParaRPr lang="fr-BE"/>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20722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86908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360413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366314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189972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0A0E59B-E725-4574-A1D9-298935791E36}" type="datetimeFigureOut">
              <a:rPr lang="fr-BE" smtClean="0"/>
              <a:t>29-03-21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354507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0A0E59B-E725-4574-A1D9-298935791E36}" type="datetimeFigureOut">
              <a:rPr lang="fr-BE" smtClean="0"/>
              <a:t>29-03-21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269146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90A0E59B-E725-4574-A1D9-298935791E36}" type="datetimeFigureOut">
              <a:rPr lang="fr-BE" smtClean="0"/>
              <a:t>29-03-21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140993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A0E59B-E725-4574-A1D9-298935791E36}" type="datetimeFigureOut">
              <a:rPr lang="fr-BE" smtClean="0"/>
              <a:t>29-03-21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215845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0A0E59B-E725-4574-A1D9-298935791E36}" type="datetimeFigureOut">
              <a:rPr lang="fr-BE" smtClean="0"/>
              <a:t>29-03-21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348652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0A0E59B-E725-4574-A1D9-298935791E36}" type="datetimeFigureOut">
              <a:rPr lang="fr-BE" smtClean="0"/>
              <a:t>29-03-21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03736D8-C916-4A75-888B-36EBA77FE354}" type="slidenum">
              <a:rPr lang="fr-BE" smtClean="0"/>
              <a:t>‹N°›</a:t>
            </a:fld>
            <a:endParaRPr lang="fr-BE"/>
          </a:p>
        </p:txBody>
      </p:sp>
    </p:spTree>
    <p:extLst>
      <p:ext uri="{BB962C8B-B14F-4D97-AF65-F5344CB8AC3E}">
        <p14:creationId xmlns:p14="http://schemas.microsoft.com/office/powerpoint/2010/main" val="260733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0E59B-E725-4574-A1D9-298935791E36}" type="datetimeFigureOut">
              <a:rPr lang="fr-BE" smtClean="0"/>
              <a:t>29-03-21</a:t>
            </a:fld>
            <a:endParaRPr lang="fr-BE"/>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736D8-C916-4A75-888B-36EBA77FE354}" type="slidenum">
              <a:rPr lang="fr-BE" smtClean="0"/>
              <a:t>‹N°›</a:t>
            </a:fld>
            <a:endParaRPr lang="fr-BE"/>
          </a:p>
        </p:txBody>
      </p:sp>
    </p:spTree>
    <p:extLst>
      <p:ext uri="{BB962C8B-B14F-4D97-AF65-F5344CB8AC3E}">
        <p14:creationId xmlns:p14="http://schemas.microsoft.com/office/powerpoint/2010/main" val="2248681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2610"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1754645" y="172978"/>
            <a:ext cx="7878875" cy="1261884"/>
          </a:xfrm>
          <a:prstGeom prst="rect">
            <a:avLst/>
          </a:prstGeom>
          <a:noFill/>
        </p:spPr>
        <p:txBody>
          <a:bodyPr wrap="square" rtlCol="0">
            <a:spAutoFit/>
          </a:bodyPr>
          <a:lstStyle/>
          <a:p>
            <a:r>
              <a:rPr lang="fr-BE" sz="2000" b="1" i="1" dirty="0"/>
              <a:t>Province du Hainaut</a:t>
            </a:r>
          </a:p>
          <a:p>
            <a:r>
              <a:rPr lang="fr-BE" sz="2000" b="1" i="1" dirty="0" err="1"/>
              <a:t>Mellet</a:t>
            </a:r>
            <a:r>
              <a:rPr lang="fr-BE" sz="2000" b="1" i="1" dirty="0"/>
              <a:t> ( Les Bons Villers)</a:t>
            </a:r>
          </a:p>
          <a:p>
            <a:endParaRPr lang="fr-BE" sz="2000" i="1" dirty="0"/>
          </a:p>
          <a:p>
            <a:r>
              <a:rPr lang="fr-BE" sz="1600" i="1" dirty="0"/>
              <a:t>Construction de 28 habitations unifamiliales</a:t>
            </a:r>
          </a:p>
        </p:txBody>
      </p:sp>
      <p:sp>
        <p:nvSpPr>
          <p:cNvPr id="6" name="ZoneTexte 5"/>
          <p:cNvSpPr txBox="1"/>
          <p:nvPr/>
        </p:nvSpPr>
        <p:spPr>
          <a:xfrm rot="16200000">
            <a:off x="-2083834" y="2472953"/>
            <a:ext cx="5501827" cy="1077218"/>
          </a:xfrm>
          <a:prstGeom prst="rect">
            <a:avLst/>
          </a:prstGeom>
          <a:noFill/>
        </p:spPr>
        <p:txBody>
          <a:bodyPr wrap="none" rtlCol="0">
            <a:spAutoFit/>
          </a:bodyPr>
          <a:lstStyle/>
          <a:p>
            <a:r>
              <a:rPr lang="fr-BE" sz="3200" b="1" dirty="0">
                <a:solidFill>
                  <a:srgbClr val="0B3B3E"/>
                </a:solidFill>
              </a:rPr>
              <a:t>Construction d’un quartier</a:t>
            </a:r>
          </a:p>
          <a:p>
            <a:r>
              <a:rPr lang="fr-BE" sz="3200" b="1" dirty="0">
                <a:solidFill>
                  <a:srgbClr val="0B3B3E"/>
                </a:solidFill>
              </a:rPr>
              <a:t> de 28 habitations unifamiliales</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94082" y="1770896"/>
            <a:ext cx="7200000" cy="479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36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2.1. </a:t>
            </a:r>
            <a:r>
              <a:rPr lang="fr-BE" b="1" i="1" dirty="0"/>
              <a:t>Implantation</a:t>
            </a:r>
          </a:p>
          <a:p>
            <a:r>
              <a:rPr lang="fr-BE" sz="1600" i="1" dirty="0"/>
              <a:t>Construction d’un ensemble de 28 habitations unifamiliales</a:t>
            </a:r>
          </a:p>
        </p:txBody>
      </p:sp>
      <p:sp>
        <p:nvSpPr>
          <p:cNvPr id="7" name="ZoneTexte 6"/>
          <p:cNvSpPr txBox="1"/>
          <p:nvPr/>
        </p:nvSpPr>
        <p:spPr>
          <a:xfrm>
            <a:off x="2243529" y="980728"/>
            <a:ext cx="7551761" cy="2062103"/>
          </a:xfrm>
          <a:prstGeom prst="rect">
            <a:avLst/>
          </a:prstGeom>
          <a:noFill/>
        </p:spPr>
        <p:txBody>
          <a:bodyPr wrap="square" rtlCol="0">
            <a:spAutoFit/>
          </a:bodyPr>
          <a:lstStyle/>
          <a:p>
            <a:pPr algn="just"/>
            <a:r>
              <a:rPr lang="fr-FR" sz="1600" dirty="0"/>
              <a:t>Le projet s’implante sur un terrain longé par la rue de Fleurus, la rue Léon </a:t>
            </a:r>
            <a:r>
              <a:rPr lang="fr-FR" sz="1600" dirty="0" err="1"/>
              <a:t>Burny</a:t>
            </a:r>
            <a:r>
              <a:rPr lang="fr-FR" sz="1600" dirty="0"/>
              <a:t> et la rue Léon Mercier, </a:t>
            </a:r>
            <a:r>
              <a:rPr lang="fr-BE" sz="1600" dirty="0"/>
              <a:t>sur une parcelle servant actuellement de prairie.</a:t>
            </a:r>
          </a:p>
          <a:p>
            <a:pPr algn="just"/>
            <a:r>
              <a:rPr lang="fr-BE" sz="1600" dirty="0"/>
              <a:t>Le projet consiste en la construction d’un ensemble de 28 habitations unifamiliales implantées en ordre semi-ouvert (2 et 3 façades). </a:t>
            </a:r>
          </a:p>
          <a:p>
            <a:pPr algn="just"/>
            <a:endParaRPr lang="fr-BE" sz="1600" dirty="0"/>
          </a:p>
          <a:p>
            <a:pPr algn="just"/>
            <a:r>
              <a:rPr lang="fr-BE" sz="1600" dirty="0"/>
              <a:t>S’implantant au sein d’un quartier résidentiel villageois, le projet est étudié pour s’y intégrer au mieux grâce à des gabarits bas respectant le relief du terrain naturel, des volumes simples et un choix de matériaux en accord avec les constructions du quartier.</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7176" y="3423696"/>
            <a:ext cx="2968373" cy="303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2288705" y="3190324"/>
            <a:ext cx="3730704" cy="3293209"/>
          </a:xfrm>
          <a:prstGeom prst="rect">
            <a:avLst/>
          </a:prstGeom>
          <a:noFill/>
        </p:spPr>
        <p:txBody>
          <a:bodyPr wrap="square" rtlCol="0">
            <a:spAutoFit/>
          </a:bodyPr>
          <a:lstStyle/>
          <a:p>
            <a:pPr algn="just"/>
            <a:r>
              <a:rPr lang="fr-BE" sz="1600" dirty="0"/>
              <a:t>Le projet présentant 28 logements sur une parcelle de +/- 12.900 m², celui-ci permet de respecter la densité devant être autour de 25 logements à l’hectare reprise dans les indications de la révision des densités du  Schéma de Développement Communal. </a:t>
            </a:r>
          </a:p>
          <a:p>
            <a:pPr algn="just"/>
            <a:endParaRPr lang="fr-BE" sz="1600" dirty="0"/>
          </a:p>
          <a:p>
            <a:pPr algn="just"/>
            <a:r>
              <a:rPr lang="fr-BE" sz="1600" dirty="0"/>
              <a:t>Les habitations sont prévues en recul des voiries, pour créer les zones de stationnement privatives et répondre à la typologie et l’implantation des construction voisines.</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b="1" dirty="0"/>
              <a:t>    </a:t>
            </a:r>
            <a:r>
              <a:rPr lang="fr-FR" sz="1200" b="1" dirty="0"/>
              <a:t>2.1. Implantation </a:t>
            </a:r>
            <a:endParaRPr lang="fr-BE" sz="1200" b="1"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sp>
        <p:nvSpPr>
          <p:cNvPr id="11" name="ZoneTexte 1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260187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2.2. </a:t>
            </a:r>
            <a:r>
              <a:rPr lang="fr-BE" b="1" i="1" dirty="0"/>
              <a:t>Architecture</a:t>
            </a:r>
          </a:p>
          <a:p>
            <a:r>
              <a:rPr lang="fr-BE" sz="1600" i="1" dirty="0"/>
              <a:t>Construction d’un ensemble de 28 habitations unifamiliales</a:t>
            </a:r>
          </a:p>
        </p:txBody>
      </p:sp>
      <p:sp>
        <p:nvSpPr>
          <p:cNvPr id="7" name="ZoneTexte 6"/>
          <p:cNvSpPr txBox="1"/>
          <p:nvPr/>
        </p:nvSpPr>
        <p:spPr>
          <a:xfrm>
            <a:off x="2243529" y="1083508"/>
            <a:ext cx="7120299" cy="3046988"/>
          </a:xfrm>
          <a:prstGeom prst="rect">
            <a:avLst/>
          </a:prstGeom>
          <a:noFill/>
        </p:spPr>
        <p:txBody>
          <a:bodyPr wrap="square" rtlCol="0">
            <a:spAutoFit/>
          </a:bodyPr>
          <a:lstStyle/>
          <a:p>
            <a:pPr algn="just"/>
            <a:r>
              <a:rPr lang="fr-BE" sz="1600" dirty="0"/>
              <a:t>Les habitations sont implantées par groupes de 3 ou 4 maisons. Elles sont construites le long des rue de Fleurus, Léon </a:t>
            </a:r>
            <a:r>
              <a:rPr lang="fr-BE" sz="1600" dirty="0" err="1"/>
              <a:t>Burny</a:t>
            </a:r>
            <a:r>
              <a:rPr lang="fr-BE" sz="1600" dirty="0"/>
              <a:t> et Léon Mercier, en recul de celles-ci.</a:t>
            </a:r>
          </a:p>
          <a:p>
            <a:endParaRPr lang="fr-BE" sz="1600" dirty="0"/>
          </a:p>
          <a:p>
            <a:pPr algn="just"/>
            <a:r>
              <a:rPr lang="fr-BE" sz="1600" dirty="0"/>
              <a:t>Les habitations s’intègrent dans les contextes bâti et non-bâti existants en présentant des gabarits assez bas (R+1+C), tenant compte du relief du terrain naturel. En effet, le terrain est surélevé par rapport aux voiries. Les habitations sont dès lors de type « bel-étage ». Ainsi, les accès et garages sont prévus au niveau de la voirie, alors que les pièces de vies sont prévues au niveau du jardin. Les chambres sont quant à elles partiellement intégrées au volume de la toiture.</a:t>
            </a:r>
          </a:p>
          <a:p>
            <a:pPr algn="just"/>
            <a:endParaRPr lang="fr-BE" sz="1600" dirty="0"/>
          </a:p>
          <a:p>
            <a:pPr algn="just"/>
            <a:endParaRPr lang="fr-BE" sz="1600" dirty="0"/>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b="1" dirty="0"/>
              <a:t>    </a:t>
            </a:r>
            <a:r>
              <a:rPr lang="fr-FR" sz="1200" b="1" dirty="0"/>
              <a:t>2.2. Architecture</a:t>
            </a:r>
            <a:endParaRPr lang="fr-BE" sz="1200" b="1" dirty="0"/>
          </a:p>
          <a:p>
            <a:pPr lvl="0"/>
            <a:r>
              <a:rPr lang="fr-BE" sz="1200" dirty="0"/>
              <a:t>    </a:t>
            </a:r>
            <a:r>
              <a:rPr lang="fr-FR" sz="1200" dirty="0"/>
              <a:t>2.3. Accès et stationnement</a:t>
            </a:r>
          </a:p>
          <a:p>
            <a:pPr lvl="0"/>
            <a:r>
              <a:rPr lang="fr-FR" sz="1200" dirty="0"/>
              <a:t>    2.4. Aménagements   paysagers</a:t>
            </a:r>
          </a:p>
          <a:p>
            <a:endParaRPr lang="fr-BE" dirty="0"/>
          </a:p>
        </p:txBody>
      </p:sp>
      <p:pic>
        <p:nvPicPr>
          <p:cNvPr id="5122" name="Picture 2" descr="F:\mellet\présentation\3d et rendus\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128" y="4126021"/>
            <a:ext cx="3600000" cy="2399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F:\mellet\présentation\3d et rendus\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112" y="4131132"/>
            <a:ext cx="3600000" cy="2399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418040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2.2. </a:t>
            </a:r>
            <a:r>
              <a:rPr lang="fr-BE" b="1" i="1" dirty="0"/>
              <a:t>Architecture</a:t>
            </a:r>
          </a:p>
          <a:p>
            <a:r>
              <a:rPr lang="fr-BE" sz="1600" i="1" dirty="0"/>
              <a:t>Construction d’un ensemble de 28 habitations unifamiliales</a:t>
            </a:r>
          </a:p>
        </p:txBody>
      </p:sp>
      <p:sp>
        <p:nvSpPr>
          <p:cNvPr id="7" name="ZoneTexte 6"/>
          <p:cNvSpPr txBox="1"/>
          <p:nvPr/>
        </p:nvSpPr>
        <p:spPr>
          <a:xfrm>
            <a:off x="2243529" y="1083508"/>
            <a:ext cx="7120299" cy="1569660"/>
          </a:xfrm>
          <a:prstGeom prst="rect">
            <a:avLst/>
          </a:prstGeom>
          <a:noFill/>
        </p:spPr>
        <p:txBody>
          <a:bodyPr wrap="square" rtlCol="0">
            <a:spAutoFit/>
          </a:bodyPr>
          <a:lstStyle/>
          <a:p>
            <a:pPr algn="just"/>
            <a:r>
              <a:rPr lang="fr-BE" sz="1600" dirty="0"/>
              <a:t>Afin de s’intégrer dans le contexte existant, les habitations sont principalement revêtues de briques de différentes teintes pour favoriser la diversité. Des éléments secondaires viennent dynamiser les façades et donner une identité propre à chaque habitation. Ces volumes secondaires se parent de bardage en bois ou d’un panneautage de ton gris foncé.</a:t>
            </a:r>
          </a:p>
          <a:p>
            <a:pPr algn="just"/>
            <a:r>
              <a:rPr lang="fr-BE" sz="1600" dirty="0"/>
              <a:t>Les châssis sont en pvc ou en aluminium de ton gris foncé.</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b="1" dirty="0"/>
              <a:t>    </a:t>
            </a:r>
            <a:r>
              <a:rPr lang="fr-FR" sz="1200" b="1" dirty="0"/>
              <a:t>2.2. Architecture</a:t>
            </a:r>
            <a:endParaRPr lang="fr-BE" sz="1200" b="1" dirty="0"/>
          </a:p>
          <a:p>
            <a:pPr lvl="0"/>
            <a:r>
              <a:rPr lang="fr-BE" sz="1200" dirty="0"/>
              <a:t>    </a:t>
            </a:r>
            <a:r>
              <a:rPr lang="fr-FR" sz="1200" dirty="0"/>
              <a:t>2.3. Accès et stationnement</a:t>
            </a:r>
          </a:p>
          <a:p>
            <a:pPr lvl="0"/>
            <a:r>
              <a:rPr lang="fr-FR" sz="1200" dirty="0"/>
              <a:t>    2.4. Aménagements   paysagers</a:t>
            </a:r>
          </a:p>
          <a:p>
            <a:endParaRPr lang="fr-BE"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05128" y="4126021"/>
            <a:ext cx="3600000" cy="239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61112" y="4131132"/>
            <a:ext cx="3600000" cy="239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123133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2.2. </a:t>
            </a:r>
            <a:r>
              <a:rPr lang="fr-BE" b="1" i="1" dirty="0"/>
              <a:t>Architecture</a:t>
            </a:r>
          </a:p>
          <a:p>
            <a:r>
              <a:rPr lang="fr-BE" sz="1600" i="1" dirty="0"/>
              <a:t>Construction d’un ensemble de 28 habitations unifamiliales</a:t>
            </a:r>
          </a:p>
        </p:txBody>
      </p:sp>
      <p:sp>
        <p:nvSpPr>
          <p:cNvPr id="7" name="ZoneTexte 6"/>
          <p:cNvSpPr txBox="1"/>
          <p:nvPr/>
        </p:nvSpPr>
        <p:spPr>
          <a:xfrm>
            <a:off x="2243529" y="1083508"/>
            <a:ext cx="7120299" cy="1569660"/>
          </a:xfrm>
          <a:prstGeom prst="rect">
            <a:avLst/>
          </a:prstGeom>
          <a:noFill/>
        </p:spPr>
        <p:txBody>
          <a:bodyPr wrap="square" rtlCol="0">
            <a:spAutoFit/>
          </a:bodyPr>
          <a:lstStyle/>
          <a:p>
            <a:pPr algn="just"/>
            <a:r>
              <a:rPr lang="fr-BE" sz="1600" dirty="0"/>
              <a:t>Le projet prévoit des habitations de 3 et 4 chambres de 2 ou 3 façades, avec garage. </a:t>
            </a:r>
          </a:p>
          <a:p>
            <a:pPr algn="just"/>
            <a:r>
              <a:rPr lang="fr-BE" sz="1600" dirty="0"/>
              <a:t>Afin de toucher le plus grand nombre et de renforcer la mixité du projet, les logements se diversifient selon la présence ou non de volumes secondaires offrant ou non des terrasses supplémentaires, mais également en fonction de la taille des terrains qui se répartissent selon un parcellaire similaire au parcellaire existant et caractéristique d’un centre villageois.</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b="1" dirty="0"/>
              <a:t>    </a:t>
            </a:r>
            <a:r>
              <a:rPr lang="fr-FR" sz="1200" b="1" dirty="0"/>
              <a:t>2.2. Architecture</a:t>
            </a:r>
            <a:endParaRPr lang="fr-BE" sz="1200" b="1" dirty="0"/>
          </a:p>
          <a:p>
            <a:pPr lvl="0"/>
            <a:r>
              <a:rPr lang="fr-BE" sz="1200" dirty="0"/>
              <a:t>    </a:t>
            </a:r>
            <a:r>
              <a:rPr lang="fr-FR" sz="1200" dirty="0"/>
              <a:t>2.3. Accès et stationnement</a:t>
            </a:r>
          </a:p>
          <a:p>
            <a:pPr lvl="0"/>
            <a:r>
              <a:rPr lang="fr-FR" sz="1200" dirty="0"/>
              <a:t>    2.4. Aménagements   paysagers</a:t>
            </a:r>
          </a:p>
          <a:p>
            <a:endParaRPr lang="fr-BE" dirty="0"/>
          </a:p>
        </p:txBody>
      </p:sp>
      <p:pic>
        <p:nvPicPr>
          <p:cNvPr id="6146" name="Picture 2" descr="F:\mellet\présentation\documents graphiques\mais rdc.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1" b="21958"/>
          <a:stretch/>
        </p:blipFill>
        <p:spPr bwMode="auto">
          <a:xfrm>
            <a:off x="2216697" y="3320681"/>
            <a:ext cx="2428926" cy="278086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mellet\présentation\documents graphiques\maison ét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265" y="3322587"/>
            <a:ext cx="2520280" cy="28427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mellet\présentation\documents graphiques\maison rd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976" y="3294773"/>
            <a:ext cx="2459427" cy="281796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307395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2.3. </a:t>
            </a:r>
            <a:r>
              <a:rPr lang="fr-BE" b="1" i="1" dirty="0"/>
              <a:t>Mobilité, accès et stationnement</a:t>
            </a:r>
          </a:p>
          <a:p>
            <a:r>
              <a:rPr lang="fr-BE" sz="1600" i="1" dirty="0"/>
              <a:t>Construction d’un ensemble de 28 habitations unifamiliales</a:t>
            </a:r>
          </a:p>
        </p:txBody>
      </p:sp>
      <p:sp>
        <p:nvSpPr>
          <p:cNvPr id="7" name="ZoneTexte 6"/>
          <p:cNvSpPr txBox="1"/>
          <p:nvPr/>
        </p:nvSpPr>
        <p:spPr>
          <a:xfrm>
            <a:off x="2243529" y="1445875"/>
            <a:ext cx="3789591" cy="1815882"/>
          </a:xfrm>
          <a:prstGeom prst="rect">
            <a:avLst/>
          </a:prstGeom>
          <a:noFill/>
        </p:spPr>
        <p:txBody>
          <a:bodyPr wrap="square" rtlCol="0">
            <a:spAutoFit/>
          </a:bodyPr>
          <a:lstStyle/>
          <a:p>
            <a:pPr algn="just"/>
            <a:r>
              <a:rPr lang="fr-BE" sz="1600" dirty="0"/>
              <a:t>Chaque habitation compte 1 garage et au moins 1 emplacement extérieur dans la zone de recul. Le ratio de minimum 1,5 emplacement par logement repris dans les indications du SDC est par conséquent respecté.</a:t>
            </a:r>
          </a:p>
          <a:p>
            <a:pPr algn="just"/>
            <a:endParaRPr lang="fr-BE" sz="1600" dirty="0"/>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b="1" dirty="0"/>
              <a:t>    </a:t>
            </a:r>
            <a:r>
              <a:rPr lang="fr-FR" sz="1200" b="1" dirty="0"/>
              <a:t>2.3. Accès et stationnement</a:t>
            </a:r>
          </a:p>
          <a:p>
            <a:pPr lvl="0"/>
            <a:r>
              <a:rPr lang="fr-FR" sz="1200" dirty="0"/>
              <a:t>    2.4. Aménagements   paysagers</a:t>
            </a:r>
          </a:p>
          <a:p>
            <a:endParaRPr lang="fr-BE"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38805" y="3909997"/>
            <a:ext cx="3600000" cy="239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F:\mellet\présentation\3d et rendus\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322" y="1124744"/>
            <a:ext cx="3600000" cy="239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05529" y="3909998"/>
            <a:ext cx="3599998" cy="239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0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2.4. </a:t>
            </a:r>
            <a:r>
              <a:rPr lang="fr-BE" b="1" i="1" dirty="0"/>
              <a:t>Aménagements paysagers</a:t>
            </a:r>
          </a:p>
          <a:p>
            <a:r>
              <a:rPr lang="fr-BE" sz="1600" i="1" dirty="0"/>
              <a:t>Construction d’un ensemble de 28 habitations unifamiliales</a:t>
            </a:r>
          </a:p>
        </p:txBody>
      </p:sp>
      <p:sp>
        <p:nvSpPr>
          <p:cNvPr id="7" name="ZoneTexte 6"/>
          <p:cNvSpPr txBox="1"/>
          <p:nvPr/>
        </p:nvSpPr>
        <p:spPr>
          <a:xfrm>
            <a:off x="2243529" y="1445875"/>
            <a:ext cx="3717583" cy="1815882"/>
          </a:xfrm>
          <a:prstGeom prst="rect">
            <a:avLst/>
          </a:prstGeom>
          <a:noFill/>
        </p:spPr>
        <p:txBody>
          <a:bodyPr wrap="square" rtlCol="0">
            <a:spAutoFit/>
          </a:bodyPr>
          <a:lstStyle/>
          <a:p>
            <a:pPr algn="just"/>
            <a:r>
              <a:rPr lang="fr-BE" sz="1600" dirty="0"/>
              <a:t>Le projet prévoit la réalisation  d’une zone collective paysagée en intérieur d’îlot.</a:t>
            </a:r>
          </a:p>
          <a:p>
            <a:pPr algn="just"/>
            <a:r>
              <a:rPr lang="fr-BE" sz="1600" dirty="0"/>
              <a:t>Cette zone offrira un cadre végétalisé favorisant la vie de quartier et les rencontres. Le parc offrira la possibilité d’entretenir des potagers collectifs, de profiter d’un cadre calme où se promener.</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b="1" dirty="0"/>
              <a:t>    2.4. Aménagements   paysagers</a:t>
            </a:r>
          </a:p>
          <a:p>
            <a:endParaRPr lang="fr-BE"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0404" y="1180803"/>
            <a:ext cx="3780924" cy="3000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3" descr="F:\mellet\présentation 210304\idée par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828" y="4647456"/>
            <a:ext cx="6794500" cy="209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340781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2.4. </a:t>
            </a:r>
            <a:r>
              <a:rPr lang="fr-BE" b="1" i="1" dirty="0"/>
              <a:t>Aménagements paysagers</a:t>
            </a:r>
          </a:p>
          <a:p>
            <a:r>
              <a:rPr lang="fr-BE" sz="1600" i="1" dirty="0"/>
              <a:t>Construction d’un ensemble de 28 habitations unifamiliales</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b="1" dirty="0"/>
              <a:t>    2.4. Aménagements   paysagers</a:t>
            </a:r>
          </a:p>
          <a:p>
            <a:endParaRPr lang="fr-BE" dirty="0"/>
          </a:p>
        </p:txBody>
      </p:sp>
      <p:sp>
        <p:nvSpPr>
          <p:cNvPr id="10" name="ZoneTexte 9"/>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
        <p:nvSpPr>
          <p:cNvPr id="11" name="ZoneTexte 10">
            <a:extLst>
              <a:ext uri="{FF2B5EF4-FFF2-40B4-BE49-F238E27FC236}">
                <a16:creationId xmlns:a16="http://schemas.microsoft.com/office/drawing/2014/main" id="{325A36FB-BF22-48DC-86CB-B8D688F67A93}"/>
              </a:ext>
            </a:extLst>
          </p:cNvPr>
          <p:cNvSpPr txBox="1"/>
          <p:nvPr/>
        </p:nvSpPr>
        <p:spPr>
          <a:xfrm>
            <a:off x="2243529" y="1445875"/>
            <a:ext cx="3717583" cy="1323439"/>
          </a:xfrm>
          <a:prstGeom prst="rect">
            <a:avLst/>
          </a:prstGeom>
          <a:noFill/>
        </p:spPr>
        <p:txBody>
          <a:bodyPr wrap="square" rtlCol="0">
            <a:spAutoFit/>
          </a:bodyPr>
          <a:lstStyle/>
          <a:p>
            <a:pPr algn="just"/>
            <a:r>
              <a:rPr lang="fr-BE" sz="1600" dirty="0"/>
              <a:t>Le projet pourra également accueillir différentes nouvelles plantations d’arbustes (dont certains pourront être plantés par les acquéreurs en début de projet). </a:t>
            </a:r>
          </a:p>
        </p:txBody>
      </p:sp>
      <p:pic>
        <p:nvPicPr>
          <p:cNvPr id="8" name="Image 7">
            <a:extLst>
              <a:ext uri="{FF2B5EF4-FFF2-40B4-BE49-F238E27FC236}">
                <a16:creationId xmlns:a16="http://schemas.microsoft.com/office/drawing/2014/main" id="{2932B907-AD04-4411-AF73-E9DB81187CFF}"/>
              </a:ext>
            </a:extLst>
          </p:cNvPr>
          <p:cNvPicPr>
            <a:picLocks noChangeAspect="1"/>
          </p:cNvPicPr>
          <p:nvPr/>
        </p:nvPicPr>
        <p:blipFill>
          <a:blip r:embed="rId3"/>
          <a:stretch>
            <a:fillRect/>
          </a:stretch>
        </p:blipFill>
        <p:spPr>
          <a:xfrm>
            <a:off x="6095640" y="1445875"/>
            <a:ext cx="3618080" cy="2226511"/>
          </a:xfrm>
          <a:prstGeom prst="rect">
            <a:avLst/>
          </a:prstGeom>
        </p:spPr>
      </p:pic>
      <p:pic>
        <p:nvPicPr>
          <p:cNvPr id="9" name="Image 8">
            <a:extLst>
              <a:ext uri="{FF2B5EF4-FFF2-40B4-BE49-F238E27FC236}">
                <a16:creationId xmlns:a16="http://schemas.microsoft.com/office/drawing/2014/main" id="{571A8A4C-2729-4BBA-86FA-0747EBC87273}"/>
              </a:ext>
            </a:extLst>
          </p:cNvPr>
          <p:cNvPicPr>
            <a:picLocks noChangeAspect="1"/>
          </p:cNvPicPr>
          <p:nvPr/>
        </p:nvPicPr>
        <p:blipFill>
          <a:blip r:embed="rId4"/>
          <a:stretch>
            <a:fillRect/>
          </a:stretch>
        </p:blipFill>
        <p:spPr>
          <a:xfrm>
            <a:off x="6213140" y="3996667"/>
            <a:ext cx="3402056" cy="2640401"/>
          </a:xfrm>
          <a:prstGeom prst="rect">
            <a:avLst/>
          </a:prstGeom>
        </p:spPr>
      </p:pic>
      <p:pic>
        <p:nvPicPr>
          <p:cNvPr id="13" name="Image 12">
            <a:extLst>
              <a:ext uri="{FF2B5EF4-FFF2-40B4-BE49-F238E27FC236}">
                <a16:creationId xmlns:a16="http://schemas.microsoft.com/office/drawing/2014/main" id="{B875E23E-670A-43B1-8A44-49155F1A065F}"/>
              </a:ext>
            </a:extLst>
          </p:cNvPr>
          <p:cNvPicPr>
            <a:picLocks noChangeAspect="1"/>
          </p:cNvPicPr>
          <p:nvPr/>
        </p:nvPicPr>
        <p:blipFill>
          <a:blip r:embed="rId5"/>
          <a:stretch>
            <a:fillRect/>
          </a:stretch>
        </p:blipFill>
        <p:spPr>
          <a:xfrm>
            <a:off x="2627637" y="4974282"/>
            <a:ext cx="3034584" cy="1662786"/>
          </a:xfrm>
          <a:prstGeom prst="rect">
            <a:avLst/>
          </a:prstGeom>
        </p:spPr>
      </p:pic>
      <p:pic>
        <p:nvPicPr>
          <p:cNvPr id="14" name="Image 13">
            <a:extLst>
              <a:ext uri="{FF2B5EF4-FFF2-40B4-BE49-F238E27FC236}">
                <a16:creationId xmlns:a16="http://schemas.microsoft.com/office/drawing/2014/main" id="{A12EF42F-4FBC-45E1-A218-DA9C9307214D}"/>
              </a:ext>
            </a:extLst>
          </p:cNvPr>
          <p:cNvPicPr>
            <a:picLocks noChangeAspect="1"/>
          </p:cNvPicPr>
          <p:nvPr/>
        </p:nvPicPr>
        <p:blipFill>
          <a:blip r:embed="rId6"/>
          <a:stretch>
            <a:fillRect/>
          </a:stretch>
        </p:blipFill>
        <p:spPr>
          <a:xfrm>
            <a:off x="2627637" y="2869332"/>
            <a:ext cx="3034584" cy="2027102"/>
          </a:xfrm>
          <a:prstGeom prst="rect">
            <a:avLst/>
          </a:prstGeom>
        </p:spPr>
      </p:pic>
    </p:spTree>
    <p:extLst>
      <p:ext uri="{BB962C8B-B14F-4D97-AF65-F5344CB8AC3E}">
        <p14:creationId xmlns:p14="http://schemas.microsoft.com/office/powerpoint/2010/main" val="274180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40915" y="172978"/>
            <a:ext cx="7122913" cy="615553"/>
          </a:xfrm>
          <a:prstGeom prst="rect">
            <a:avLst/>
          </a:prstGeom>
          <a:noFill/>
        </p:spPr>
        <p:txBody>
          <a:bodyPr wrap="square" rtlCol="0">
            <a:spAutoFit/>
          </a:bodyPr>
          <a:lstStyle/>
          <a:p>
            <a:pPr lvl="1"/>
            <a:r>
              <a:rPr lang="fr-FR" dirty="0"/>
              <a:t>2.4. </a:t>
            </a:r>
            <a:r>
              <a:rPr lang="fr-BE" b="1" i="1" dirty="0"/>
              <a:t>Aménagements paysagers</a:t>
            </a:r>
          </a:p>
          <a:p>
            <a:r>
              <a:rPr lang="fr-BE" sz="1600" i="1" dirty="0"/>
              <a:t>Construction d’un ensemble de 28 habitations unifamiliales</a:t>
            </a:r>
          </a:p>
        </p:txBody>
      </p:sp>
      <p:sp>
        <p:nvSpPr>
          <p:cNvPr id="7" name="ZoneTexte 6"/>
          <p:cNvSpPr txBox="1"/>
          <p:nvPr/>
        </p:nvSpPr>
        <p:spPr>
          <a:xfrm>
            <a:off x="2243529" y="1445875"/>
            <a:ext cx="7120299" cy="1815882"/>
          </a:xfrm>
          <a:prstGeom prst="rect">
            <a:avLst/>
          </a:prstGeom>
          <a:noFill/>
        </p:spPr>
        <p:txBody>
          <a:bodyPr wrap="square" rtlCol="0">
            <a:spAutoFit/>
          </a:bodyPr>
          <a:lstStyle/>
          <a:p>
            <a:pPr algn="just"/>
            <a:r>
              <a:rPr lang="fr-BE" sz="1600" dirty="0"/>
              <a:t>Le projet prévoit également la réfection et l’aménagement de la placette située en bordure du projet, le long de la rue Léon Mercier. </a:t>
            </a:r>
          </a:p>
          <a:p>
            <a:pPr algn="just"/>
            <a:r>
              <a:rPr lang="fr-BE" sz="1600" dirty="0"/>
              <a:t>Cet aménagement comprend la création d’un parking de +/- 30 emplacements publics, mais également un espace communautaire avec un demi-terrain de basket et un espace végétalisé comprenant des infrastructures de jeux.</a:t>
            </a:r>
          </a:p>
          <a:p>
            <a:pPr algn="just"/>
            <a:r>
              <a:rPr lang="fr-BE" sz="1600" dirty="0"/>
              <a:t>La placette avec le parking pourra également accueillir des événements occasionnels tel que marché,… </a:t>
            </a:r>
          </a:p>
        </p:txBody>
      </p:sp>
      <p:sp>
        <p:nvSpPr>
          <p:cNvPr id="12" name="ZoneTexte 11"/>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b="1" dirty="0"/>
              <a:t>    2.4. Aménagements   paysagers</a:t>
            </a:r>
          </a:p>
          <a:p>
            <a:endParaRPr lang="fr-BE"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32720" y="3356992"/>
            <a:ext cx="7313630" cy="3296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345394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2610"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1754645" y="172977"/>
            <a:ext cx="6985113" cy="4585871"/>
          </a:xfrm>
          <a:prstGeom prst="rect">
            <a:avLst/>
          </a:prstGeom>
          <a:noFill/>
        </p:spPr>
        <p:txBody>
          <a:bodyPr wrap="square" rtlCol="0">
            <a:spAutoFit/>
          </a:bodyPr>
          <a:lstStyle/>
          <a:p>
            <a:r>
              <a:rPr lang="fr-BE" sz="2000" b="1" i="1" dirty="0"/>
              <a:t>Province de Hainaut</a:t>
            </a:r>
          </a:p>
          <a:p>
            <a:r>
              <a:rPr lang="fr-BE" sz="2000" b="1" i="1" dirty="0" err="1"/>
              <a:t>Mellet</a:t>
            </a:r>
            <a:r>
              <a:rPr lang="fr-BE" sz="2000" b="1" i="1" dirty="0"/>
              <a:t> ( Les Bons Villers)</a:t>
            </a:r>
          </a:p>
          <a:p>
            <a:endParaRPr lang="fr-BE" sz="2800" i="1" dirty="0"/>
          </a:p>
          <a:p>
            <a:r>
              <a:rPr lang="fr-BE" sz="1600" i="1" dirty="0"/>
              <a:t>Construction d’un ensemble de 28 habitations unifamiliales</a:t>
            </a:r>
          </a:p>
          <a:p>
            <a:pPr algn="just"/>
            <a:endParaRPr lang="fr-BE" sz="1600" i="1" dirty="0"/>
          </a:p>
          <a:p>
            <a:pPr algn="just"/>
            <a:endParaRPr lang="fr-BE" sz="1600" i="1" dirty="0"/>
          </a:p>
          <a:p>
            <a:pPr algn="just"/>
            <a:endParaRPr lang="fr-BE" sz="1600" i="1" dirty="0"/>
          </a:p>
          <a:p>
            <a:pPr algn="just"/>
            <a:r>
              <a:rPr lang="fr-BE" sz="1600" i="1" u="sng" dirty="0"/>
              <a:t>Sommaire:</a:t>
            </a:r>
          </a:p>
          <a:p>
            <a:pPr algn="just"/>
            <a:endParaRPr lang="fr-BE" sz="1600" i="1" u="sng" dirty="0"/>
          </a:p>
          <a:p>
            <a:pPr lvl="0" algn="just"/>
            <a:r>
              <a:rPr lang="fr-FR" sz="1600" dirty="0"/>
              <a:t>1. Situation existante</a:t>
            </a:r>
            <a:endParaRPr lang="fr-BE" sz="1600" dirty="0"/>
          </a:p>
          <a:p>
            <a:pPr lvl="1" algn="just"/>
            <a:r>
              <a:rPr lang="fr-FR" sz="1600" dirty="0"/>
              <a:t>1.1. Vision du quartier existant</a:t>
            </a:r>
            <a:endParaRPr lang="fr-BE" sz="1600" dirty="0"/>
          </a:p>
          <a:p>
            <a:pPr lvl="1" algn="just"/>
            <a:r>
              <a:rPr lang="fr-FR" sz="1600" dirty="0"/>
              <a:t>1.2. Le terrain existant</a:t>
            </a:r>
            <a:endParaRPr lang="fr-BE" sz="1600" dirty="0"/>
          </a:p>
          <a:p>
            <a:pPr lvl="0" algn="just"/>
            <a:r>
              <a:rPr lang="fr-FR" sz="1600" dirty="0"/>
              <a:t>2. Situation projetée</a:t>
            </a:r>
            <a:endParaRPr lang="fr-BE" sz="1600" dirty="0"/>
          </a:p>
          <a:p>
            <a:pPr lvl="1" algn="just"/>
            <a:r>
              <a:rPr lang="fr-FR" sz="1600" dirty="0"/>
              <a:t>2.1. Implantation </a:t>
            </a:r>
            <a:endParaRPr lang="fr-BE" sz="1600" dirty="0"/>
          </a:p>
          <a:p>
            <a:pPr lvl="1" algn="just"/>
            <a:r>
              <a:rPr lang="fr-FR" sz="1600" dirty="0"/>
              <a:t>2.2. Architecture</a:t>
            </a:r>
            <a:endParaRPr lang="fr-BE" sz="1600" dirty="0"/>
          </a:p>
          <a:p>
            <a:pPr lvl="1" algn="just"/>
            <a:r>
              <a:rPr lang="fr-FR" sz="1600" dirty="0"/>
              <a:t>2.3. Accès et stationnement</a:t>
            </a:r>
          </a:p>
          <a:p>
            <a:pPr lvl="1" algn="just"/>
            <a:r>
              <a:rPr lang="fr-FR" sz="1600" dirty="0"/>
              <a:t>2.4. Aménagements paysagers</a:t>
            </a:r>
            <a:endParaRPr lang="fr-BE" sz="16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5048" y="3779235"/>
            <a:ext cx="4321219" cy="2879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rot="16200000">
            <a:off x="-2083834" y="2472953"/>
            <a:ext cx="5501827" cy="1077218"/>
          </a:xfrm>
          <a:prstGeom prst="rect">
            <a:avLst/>
          </a:prstGeom>
          <a:noFill/>
        </p:spPr>
        <p:txBody>
          <a:bodyPr wrap="none" rtlCol="0">
            <a:spAutoFit/>
          </a:bodyPr>
          <a:lstStyle/>
          <a:p>
            <a:r>
              <a:rPr lang="fr-BE" sz="3200" b="1" dirty="0">
                <a:solidFill>
                  <a:srgbClr val="0B3B3E"/>
                </a:solidFill>
              </a:rPr>
              <a:t>Construction d’un quartier</a:t>
            </a:r>
          </a:p>
          <a:p>
            <a:r>
              <a:rPr lang="fr-BE" sz="3200" b="1" dirty="0">
                <a:solidFill>
                  <a:srgbClr val="0B3B3E"/>
                </a:solidFill>
              </a:rPr>
              <a:t> de 28 habitations unifamiliales</a:t>
            </a:r>
          </a:p>
        </p:txBody>
      </p:sp>
    </p:spTree>
    <p:extLst>
      <p:ext uri="{BB962C8B-B14F-4D97-AF65-F5344CB8AC3E}">
        <p14:creationId xmlns:p14="http://schemas.microsoft.com/office/powerpoint/2010/main" val="58259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861774"/>
          </a:xfrm>
          <a:prstGeom prst="rect">
            <a:avLst/>
          </a:prstGeom>
          <a:noFill/>
        </p:spPr>
        <p:txBody>
          <a:bodyPr wrap="square" rtlCol="0">
            <a:spAutoFit/>
          </a:bodyPr>
          <a:lstStyle/>
          <a:p>
            <a:pPr lvl="1"/>
            <a:r>
              <a:rPr lang="fr-FR" dirty="0"/>
              <a:t>1. </a:t>
            </a:r>
            <a:r>
              <a:rPr lang="fr-BE" b="1" i="1" dirty="0"/>
              <a:t>Situation existante</a:t>
            </a:r>
          </a:p>
          <a:p>
            <a:pPr algn="just"/>
            <a:r>
              <a:rPr lang="fr-FR" sz="1600" dirty="0"/>
              <a:t>Le projet s’implante sur un terrain longé par la rue de Fleurus, la rue Léon </a:t>
            </a:r>
            <a:r>
              <a:rPr lang="fr-FR" sz="1600" dirty="0" err="1"/>
              <a:t>Burny</a:t>
            </a:r>
            <a:r>
              <a:rPr lang="fr-FR" sz="1600" dirty="0"/>
              <a:t> et la rue Léon Mercier</a:t>
            </a:r>
          </a:p>
        </p:txBody>
      </p:sp>
      <p:sp>
        <p:nvSpPr>
          <p:cNvPr id="6" name="ZoneTexte 5"/>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
        <p:nvSpPr>
          <p:cNvPr id="3" name="ZoneTexte 2"/>
          <p:cNvSpPr txBox="1"/>
          <p:nvPr/>
        </p:nvSpPr>
        <p:spPr>
          <a:xfrm>
            <a:off x="104288" y="1347733"/>
            <a:ext cx="2136627" cy="3139321"/>
          </a:xfrm>
          <a:prstGeom prst="rect">
            <a:avLst/>
          </a:prstGeom>
          <a:noFill/>
        </p:spPr>
        <p:txBody>
          <a:bodyPr wrap="square" rtlCol="0">
            <a:spAutoFit/>
          </a:bodyPr>
          <a:lstStyle/>
          <a:p>
            <a:pPr marL="228600" lvl="0" indent="-228600">
              <a:buAutoNum type="arabicPeriod"/>
            </a:pPr>
            <a:r>
              <a:rPr lang="fr-FR" sz="1200" b="1" i="1" u="sng" dirty="0"/>
              <a:t>Situation existante</a:t>
            </a:r>
            <a:endParaRPr lang="fr-BE" sz="1200" b="1" i="1" u="sng" dirty="0"/>
          </a:p>
          <a:p>
            <a:pPr lvl="0"/>
            <a:endParaRPr lang="fr-BE" sz="1200" dirty="0"/>
          </a:p>
          <a:p>
            <a:pPr lvl="0"/>
            <a:r>
              <a:rPr lang="fr-BE" sz="1200" b="1" dirty="0"/>
              <a:t>    </a:t>
            </a:r>
            <a:r>
              <a:rPr lang="fr-FR" sz="1200" b="1" dirty="0"/>
              <a:t>1.1. Vision du quartier existant</a:t>
            </a:r>
            <a:endParaRPr lang="fr-BE" sz="1200" b="1" dirty="0"/>
          </a:p>
          <a:p>
            <a:pPr lvl="0"/>
            <a:r>
              <a:rPr lang="fr-BE" sz="1200" dirty="0"/>
              <a:t>    </a:t>
            </a:r>
            <a:r>
              <a:rPr lang="fr-FR" sz="1200" dirty="0"/>
              <a:t>1.2. Le terrain existant en détails</a:t>
            </a:r>
          </a:p>
          <a:p>
            <a:pPr lvl="0"/>
            <a:endParaRPr lang="fr-BE" sz="1200" dirty="0"/>
          </a:p>
          <a:p>
            <a:pPr lvl="0"/>
            <a:r>
              <a:rPr lang="fr-FR" sz="1200"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pPr lvl="0"/>
            <a:endParaRPr lang="fr-FR" sz="1200" dirty="0"/>
          </a:p>
          <a:p>
            <a:endParaRPr lang="fr-BE"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60712" y="2250384"/>
            <a:ext cx="3600000" cy="204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13039" y="4005065"/>
            <a:ext cx="4310817" cy="2380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80843" y="1196752"/>
            <a:ext cx="4312358" cy="2194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3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11" r="26952"/>
          <a:stretch/>
        </p:blipFill>
        <p:spPr bwMode="auto">
          <a:xfrm>
            <a:off x="2378715" y="1610817"/>
            <a:ext cx="7334246" cy="46264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rançois Thonet\Documents\delescolle\Logo AL4 sans fond + pe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861774"/>
          </a:xfrm>
          <a:prstGeom prst="rect">
            <a:avLst/>
          </a:prstGeom>
          <a:noFill/>
        </p:spPr>
        <p:txBody>
          <a:bodyPr wrap="square" rtlCol="0">
            <a:spAutoFit/>
          </a:bodyPr>
          <a:lstStyle/>
          <a:p>
            <a:pPr lvl="1"/>
            <a:r>
              <a:rPr lang="fr-FR" dirty="0"/>
              <a:t>1.1. </a:t>
            </a:r>
            <a:r>
              <a:rPr lang="fr-FR" b="1" i="1" dirty="0"/>
              <a:t>Vision du quartier existant</a:t>
            </a:r>
            <a:endParaRPr lang="fr-BE" b="1" i="1" dirty="0"/>
          </a:p>
          <a:p>
            <a:pPr algn="just"/>
            <a:r>
              <a:rPr lang="fr-FR" sz="1600" dirty="0"/>
              <a:t>Le projet s’implante sur un terrain longé par la rue de Fleurus, la rue Léon </a:t>
            </a:r>
            <a:r>
              <a:rPr lang="fr-FR" sz="1600" dirty="0" err="1"/>
              <a:t>Burny</a:t>
            </a:r>
            <a:r>
              <a:rPr lang="fr-FR" sz="1600" dirty="0"/>
              <a:t> et la rue Léon Mercier</a:t>
            </a:r>
          </a:p>
        </p:txBody>
      </p:sp>
      <p:sp>
        <p:nvSpPr>
          <p:cNvPr id="23" name="Text Box 3"/>
          <p:cNvSpPr txBox="1">
            <a:spLocks noChangeArrowheads="1"/>
          </p:cNvSpPr>
          <p:nvPr/>
        </p:nvSpPr>
        <p:spPr bwMode="auto">
          <a:xfrm>
            <a:off x="6810578" y="2487523"/>
            <a:ext cx="1165225" cy="255588"/>
          </a:xfrm>
          <a:prstGeom prst="rect">
            <a:avLst/>
          </a:prstGeom>
          <a:solidFill>
            <a:srgbClr val="FFFFFF"/>
          </a:solidFill>
          <a:ln w="19050">
            <a:solidFill>
              <a:srgbClr val="FF0000"/>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BE" sz="1000" b="0" i="0" u="none" strike="noStrike" cap="none" normalizeH="0" baseline="0">
                <a:ln>
                  <a:noFill/>
                </a:ln>
                <a:solidFill>
                  <a:srgbClr val="FF0000"/>
                </a:solidFill>
                <a:effectLst/>
                <a:latin typeface="Arial" pitchFamily="34" charset="0"/>
                <a:cs typeface="Arial" pitchFamily="34" charset="0"/>
              </a:rPr>
              <a:t>Périmètre projet</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 name="ZoneTexte 10"/>
          <p:cNvSpPr txBox="1"/>
          <p:nvPr/>
        </p:nvSpPr>
        <p:spPr>
          <a:xfrm>
            <a:off x="104288" y="1347733"/>
            <a:ext cx="2136627" cy="2769989"/>
          </a:xfrm>
          <a:prstGeom prst="rect">
            <a:avLst/>
          </a:prstGeom>
          <a:noFill/>
        </p:spPr>
        <p:txBody>
          <a:bodyPr wrap="square" rtlCol="0">
            <a:spAutoFit/>
          </a:bodyPr>
          <a:lstStyle/>
          <a:p>
            <a:pPr marL="228600" lvl="0" indent="-228600">
              <a:buAutoNum type="arabicPeriod"/>
            </a:pPr>
            <a:r>
              <a:rPr lang="fr-FR" sz="1200" b="1" i="1" u="sng" dirty="0"/>
              <a:t>Situation existante</a:t>
            </a:r>
            <a:endParaRPr lang="fr-BE" sz="1200" b="1" i="1" u="sng" dirty="0"/>
          </a:p>
          <a:p>
            <a:pPr lvl="0"/>
            <a:endParaRPr lang="fr-BE" sz="1200" dirty="0"/>
          </a:p>
          <a:p>
            <a:pPr lvl="0"/>
            <a:r>
              <a:rPr lang="fr-BE" sz="1200" b="1" dirty="0"/>
              <a:t>    </a:t>
            </a:r>
            <a:r>
              <a:rPr lang="fr-FR" sz="1200" b="1" dirty="0"/>
              <a:t>1.1. Vision du quartier existant</a:t>
            </a:r>
            <a:endParaRPr lang="fr-BE" sz="1200" b="1" dirty="0"/>
          </a:p>
          <a:p>
            <a:pPr lvl="0"/>
            <a:r>
              <a:rPr lang="fr-BE" sz="1200" dirty="0"/>
              <a:t>    </a:t>
            </a:r>
            <a:r>
              <a:rPr lang="fr-FR" sz="1200" dirty="0"/>
              <a:t>1.2. Le terrain existant en détails</a:t>
            </a:r>
          </a:p>
          <a:p>
            <a:pPr lvl="0"/>
            <a:endParaRPr lang="fr-BE" sz="1200" dirty="0"/>
          </a:p>
          <a:p>
            <a:pPr lvl="0"/>
            <a:r>
              <a:rPr lang="fr-FR" sz="1200"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dirty="0"/>
              <a:t>   </a:t>
            </a:r>
            <a:r>
              <a:rPr lang="fr-FR" sz="1200" dirty="0"/>
              <a:t>2.4. Aménagements   paysagers</a:t>
            </a:r>
          </a:p>
        </p:txBody>
      </p:sp>
      <p:sp>
        <p:nvSpPr>
          <p:cNvPr id="6" name="Forme libre 5"/>
          <p:cNvSpPr/>
          <p:nvPr/>
        </p:nvSpPr>
        <p:spPr>
          <a:xfrm>
            <a:off x="5130800" y="3021351"/>
            <a:ext cx="1493520" cy="1889760"/>
          </a:xfrm>
          <a:custGeom>
            <a:avLst/>
            <a:gdLst>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528320 w 1493520"/>
              <a:gd name="connsiteY7" fmla="*/ 193040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284480 w 1493520"/>
              <a:gd name="connsiteY10" fmla="*/ 15443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843280 w 1493520"/>
              <a:gd name="connsiteY9" fmla="*/ 1493520 h 1930400"/>
              <a:gd name="connsiteX10" fmla="*/ 284480 w 1493520"/>
              <a:gd name="connsiteY10" fmla="*/ 1544320 h 1930400"/>
              <a:gd name="connsiteX11" fmla="*/ 0 w 1493520"/>
              <a:gd name="connsiteY11" fmla="*/ 467360 h 193040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12800 w 1493520"/>
              <a:gd name="connsiteY8" fmla="*/ 1849120 h 1889760"/>
              <a:gd name="connsiteX9" fmla="*/ 843280 w 1493520"/>
              <a:gd name="connsiteY9" fmla="*/ 1493520 h 1889760"/>
              <a:gd name="connsiteX10" fmla="*/ 284480 w 1493520"/>
              <a:gd name="connsiteY10" fmla="*/ 1544320 h 1889760"/>
              <a:gd name="connsiteX11" fmla="*/ 0 w 1493520"/>
              <a:gd name="connsiteY11" fmla="*/ 467360 h 188976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94080 w 1493520"/>
              <a:gd name="connsiteY8" fmla="*/ 1879600 h 1889760"/>
              <a:gd name="connsiteX9" fmla="*/ 843280 w 1493520"/>
              <a:gd name="connsiteY9" fmla="*/ 1493520 h 1889760"/>
              <a:gd name="connsiteX10" fmla="*/ 284480 w 1493520"/>
              <a:gd name="connsiteY10" fmla="*/ 1544320 h 1889760"/>
              <a:gd name="connsiteX11" fmla="*/ 0 w 1493520"/>
              <a:gd name="connsiteY11" fmla="*/ 4673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520" h="1889760">
                <a:moveTo>
                  <a:pt x="10160" y="548640"/>
                </a:moveTo>
                <a:lnTo>
                  <a:pt x="10160" y="426720"/>
                </a:lnTo>
                <a:lnTo>
                  <a:pt x="50800" y="345440"/>
                </a:lnTo>
                <a:lnTo>
                  <a:pt x="172720" y="193040"/>
                </a:lnTo>
                <a:lnTo>
                  <a:pt x="172720" y="193040"/>
                </a:lnTo>
                <a:lnTo>
                  <a:pt x="1381760" y="0"/>
                </a:lnTo>
                <a:lnTo>
                  <a:pt x="1493520" y="1818640"/>
                </a:lnTo>
                <a:lnTo>
                  <a:pt x="822960" y="1889760"/>
                </a:lnTo>
                <a:lnTo>
                  <a:pt x="894080" y="1879600"/>
                </a:lnTo>
                <a:lnTo>
                  <a:pt x="843280" y="1493520"/>
                </a:lnTo>
                <a:lnTo>
                  <a:pt x="284480" y="1544320"/>
                </a:lnTo>
                <a:lnTo>
                  <a:pt x="0" y="467360"/>
                </a:ln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0" name="ZoneTexte 9"/>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269425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ellet\présentation\situation juridique\plan de secte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15" y="1052736"/>
            <a:ext cx="5401237" cy="2473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rançois Thonet\Documents\delescolle\Logo AL4 sans fond + pe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861774"/>
          </a:xfrm>
          <a:prstGeom prst="rect">
            <a:avLst/>
          </a:prstGeom>
          <a:noFill/>
        </p:spPr>
        <p:txBody>
          <a:bodyPr wrap="square" rtlCol="0">
            <a:spAutoFit/>
          </a:bodyPr>
          <a:lstStyle/>
          <a:p>
            <a:pPr lvl="1"/>
            <a:r>
              <a:rPr lang="fr-FR" dirty="0"/>
              <a:t>1.1. </a:t>
            </a:r>
            <a:r>
              <a:rPr lang="fr-FR" b="1" i="1" dirty="0"/>
              <a:t>Vision du quartier existant</a:t>
            </a:r>
            <a:endParaRPr lang="fr-BE" b="1" i="1" dirty="0"/>
          </a:p>
          <a:p>
            <a:pPr algn="just"/>
            <a:r>
              <a:rPr lang="fr-FR" sz="1600" dirty="0"/>
              <a:t>Le projet s’implante sur un terrain situé en zone d’habitat à caractère rural au Plan de Secteur.</a:t>
            </a:r>
          </a:p>
        </p:txBody>
      </p:sp>
      <p:sp>
        <p:nvSpPr>
          <p:cNvPr id="23" name="Text Box 3"/>
          <p:cNvSpPr txBox="1">
            <a:spLocks noChangeArrowheads="1"/>
          </p:cNvSpPr>
          <p:nvPr/>
        </p:nvSpPr>
        <p:spPr bwMode="auto">
          <a:xfrm>
            <a:off x="5169024" y="1383377"/>
            <a:ext cx="1165225" cy="255588"/>
          </a:xfrm>
          <a:prstGeom prst="rect">
            <a:avLst/>
          </a:prstGeom>
          <a:solidFill>
            <a:srgbClr val="FFFFFF"/>
          </a:solidFill>
          <a:ln w="19050">
            <a:solidFill>
              <a:srgbClr val="92D050"/>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BE" sz="1000" b="0" i="0" u="none" strike="noStrike" cap="none" normalizeH="0" baseline="0">
                <a:ln>
                  <a:noFill/>
                </a:ln>
                <a:solidFill>
                  <a:srgbClr val="92D050"/>
                </a:solidFill>
                <a:effectLst/>
                <a:latin typeface="Arial" pitchFamily="34" charset="0"/>
                <a:cs typeface="Arial" pitchFamily="34" charset="0"/>
              </a:rPr>
              <a:t>Périmètre projet</a:t>
            </a:r>
            <a:endParaRPr kumimoji="0" lang="fr-FR" sz="1800" b="0" i="0" u="none" strike="noStrike" cap="none" normalizeH="0" baseline="0">
              <a:ln>
                <a:noFill/>
              </a:ln>
              <a:solidFill>
                <a:srgbClr val="92D050"/>
              </a:solidFill>
              <a:effectLst/>
              <a:latin typeface="Arial" pitchFamily="34" charset="0"/>
              <a:cs typeface="Arial" pitchFamily="34" charset="0"/>
            </a:endParaRPr>
          </a:p>
        </p:txBody>
      </p:sp>
      <p:sp>
        <p:nvSpPr>
          <p:cNvPr id="11" name="ZoneTexte 10"/>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b="1" i="1" u="sng" dirty="0"/>
              <a:t>Situation existante</a:t>
            </a:r>
            <a:endParaRPr lang="fr-BE" sz="1200" b="1" i="1" u="sng" dirty="0"/>
          </a:p>
          <a:p>
            <a:pPr lvl="0"/>
            <a:endParaRPr lang="fr-BE" sz="1200" dirty="0"/>
          </a:p>
          <a:p>
            <a:pPr lvl="0"/>
            <a:r>
              <a:rPr lang="fr-BE" sz="1200" b="1" dirty="0"/>
              <a:t>    </a:t>
            </a:r>
            <a:r>
              <a:rPr lang="fr-FR" sz="1200" b="1" dirty="0"/>
              <a:t>1.1. Vision du quartier existant</a:t>
            </a:r>
            <a:endParaRPr lang="fr-BE" sz="1200" b="1" dirty="0"/>
          </a:p>
          <a:p>
            <a:pPr lvl="0"/>
            <a:r>
              <a:rPr lang="fr-BE" sz="1200" dirty="0"/>
              <a:t>    </a:t>
            </a:r>
            <a:r>
              <a:rPr lang="fr-FR" sz="1200" dirty="0"/>
              <a:t>1.2. Le terrain existant en détails</a:t>
            </a:r>
          </a:p>
          <a:p>
            <a:pPr lvl="0"/>
            <a:endParaRPr lang="fr-BE" sz="1200" dirty="0"/>
          </a:p>
          <a:p>
            <a:pPr lvl="0"/>
            <a:r>
              <a:rPr lang="fr-FR" sz="1200"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sp>
        <p:nvSpPr>
          <p:cNvPr id="12" name="ZoneTexte 11"/>
          <p:cNvSpPr txBox="1"/>
          <p:nvPr/>
        </p:nvSpPr>
        <p:spPr>
          <a:xfrm>
            <a:off x="2360712" y="3645024"/>
            <a:ext cx="6985113" cy="584775"/>
          </a:xfrm>
          <a:prstGeom prst="rect">
            <a:avLst/>
          </a:prstGeom>
          <a:noFill/>
        </p:spPr>
        <p:txBody>
          <a:bodyPr wrap="square" rtlCol="0">
            <a:spAutoFit/>
          </a:bodyPr>
          <a:lstStyle/>
          <a:p>
            <a:pPr algn="just"/>
            <a:r>
              <a:rPr lang="fr-FR" sz="1600" dirty="0"/>
              <a:t>Le terrain est également situé en zone de centre au Schéma de Développement Communal.</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25058" y="4221088"/>
            <a:ext cx="5308551" cy="24732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5169024" y="4551729"/>
            <a:ext cx="1165225" cy="255588"/>
          </a:xfrm>
          <a:prstGeom prst="rect">
            <a:avLst/>
          </a:prstGeom>
          <a:solidFill>
            <a:srgbClr val="FFFFFF"/>
          </a:solidFill>
          <a:ln w="19050">
            <a:solidFill>
              <a:srgbClr val="FF0000"/>
            </a:solidFill>
            <a:prstDash val="dashDot"/>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BE" sz="1000" b="0" i="0" u="none" strike="noStrike" cap="none" normalizeH="0" baseline="0">
                <a:ln>
                  <a:noFill/>
                </a:ln>
                <a:solidFill>
                  <a:srgbClr val="FF0000"/>
                </a:solidFill>
                <a:effectLst/>
                <a:latin typeface="Arial" pitchFamily="34" charset="0"/>
                <a:cs typeface="Arial" pitchFamily="34" charset="0"/>
              </a:rPr>
              <a:t>Périmètre projet</a:t>
            </a:r>
            <a:endParaRPr kumimoji="0" lang="fr-FR" sz="1800" b="0" i="0" u="none" strike="noStrike" cap="none" normalizeH="0" baseline="0">
              <a:ln>
                <a:noFill/>
              </a:ln>
              <a:solidFill>
                <a:srgbClr val="FF0000"/>
              </a:solidFill>
              <a:effectLst/>
              <a:latin typeface="Arial" pitchFamily="34" charset="0"/>
              <a:cs typeface="Arial" pitchFamily="34" charset="0"/>
            </a:endParaRPr>
          </a:p>
        </p:txBody>
      </p:sp>
      <p:sp>
        <p:nvSpPr>
          <p:cNvPr id="16" name="Forme libre 15"/>
          <p:cNvSpPr/>
          <p:nvPr/>
        </p:nvSpPr>
        <p:spPr>
          <a:xfrm>
            <a:off x="4144652" y="1628800"/>
            <a:ext cx="1024372" cy="1296144"/>
          </a:xfrm>
          <a:custGeom>
            <a:avLst/>
            <a:gdLst>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528320 w 1493520"/>
              <a:gd name="connsiteY7" fmla="*/ 193040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284480 w 1493520"/>
              <a:gd name="connsiteY10" fmla="*/ 15443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843280 w 1493520"/>
              <a:gd name="connsiteY9" fmla="*/ 1493520 h 1930400"/>
              <a:gd name="connsiteX10" fmla="*/ 284480 w 1493520"/>
              <a:gd name="connsiteY10" fmla="*/ 1544320 h 1930400"/>
              <a:gd name="connsiteX11" fmla="*/ 0 w 1493520"/>
              <a:gd name="connsiteY11" fmla="*/ 467360 h 193040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12800 w 1493520"/>
              <a:gd name="connsiteY8" fmla="*/ 1849120 h 1889760"/>
              <a:gd name="connsiteX9" fmla="*/ 843280 w 1493520"/>
              <a:gd name="connsiteY9" fmla="*/ 1493520 h 1889760"/>
              <a:gd name="connsiteX10" fmla="*/ 284480 w 1493520"/>
              <a:gd name="connsiteY10" fmla="*/ 1544320 h 1889760"/>
              <a:gd name="connsiteX11" fmla="*/ 0 w 1493520"/>
              <a:gd name="connsiteY11" fmla="*/ 467360 h 188976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94080 w 1493520"/>
              <a:gd name="connsiteY8" fmla="*/ 1879600 h 1889760"/>
              <a:gd name="connsiteX9" fmla="*/ 843280 w 1493520"/>
              <a:gd name="connsiteY9" fmla="*/ 1493520 h 1889760"/>
              <a:gd name="connsiteX10" fmla="*/ 284480 w 1493520"/>
              <a:gd name="connsiteY10" fmla="*/ 1544320 h 1889760"/>
              <a:gd name="connsiteX11" fmla="*/ 0 w 1493520"/>
              <a:gd name="connsiteY11" fmla="*/ 4673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520" h="1889760">
                <a:moveTo>
                  <a:pt x="10160" y="548640"/>
                </a:moveTo>
                <a:lnTo>
                  <a:pt x="10160" y="426720"/>
                </a:lnTo>
                <a:lnTo>
                  <a:pt x="50800" y="345440"/>
                </a:lnTo>
                <a:lnTo>
                  <a:pt x="172720" y="193040"/>
                </a:lnTo>
                <a:lnTo>
                  <a:pt x="172720" y="193040"/>
                </a:lnTo>
                <a:lnTo>
                  <a:pt x="1381760" y="0"/>
                </a:lnTo>
                <a:lnTo>
                  <a:pt x="1493520" y="1818640"/>
                </a:lnTo>
                <a:lnTo>
                  <a:pt x="822960" y="1889760"/>
                </a:lnTo>
                <a:lnTo>
                  <a:pt x="894080" y="1879600"/>
                </a:lnTo>
                <a:lnTo>
                  <a:pt x="843280" y="1493520"/>
                </a:lnTo>
                <a:lnTo>
                  <a:pt x="284480" y="1544320"/>
                </a:lnTo>
                <a:lnTo>
                  <a:pt x="0" y="467360"/>
                </a:lnTo>
              </a:path>
            </a:pathLst>
          </a:cu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7" name="Forme libre 16"/>
          <p:cNvSpPr/>
          <p:nvPr/>
        </p:nvSpPr>
        <p:spPr>
          <a:xfrm>
            <a:off x="4376936" y="5229200"/>
            <a:ext cx="576064" cy="728897"/>
          </a:xfrm>
          <a:custGeom>
            <a:avLst/>
            <a:gdLst>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528320 w 1493520"/>
              <a:gd name="connsiteY7" fmla="*/ 193040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284480 w 1493520"/>
              <a:gd name="connsiteY10" fmla="*/ 15443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843280 w 1493520"/>
              <a:gd name="connsiteY9" fmla="*/ 1493520 h 1930400"/>
              <a:gd name="connsiteX10" fmla="*/ 284480 w 1493520"/>
              <a:gd name="connsiteY10" fmla="*/ 1544320 h 1930400"/>
              <a:gd name="connsiteX11" fmla="*/ 0 w 1493520"/>
              <a:gd name="connsiteY11" fmla="*/ 467360 h 193040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12800 w 1493520"/>
              <a:gd name="connsiteY8" fmla="*/ 1849120 h 1889760"/>
              <a:gd name="connsiteX9" fmla="*/ 843280 w 1493520"/>
              <a:gd name="connsiteY9" fmla="*/ 1493520 h 1889760"/>
              <a:gd name="connsiteX10" fmla="*/ 284480 w 1493520"/>
              <a:gd name="connsiteY10" fmla="*/ 1544320 h 1889760"/>
              <a:gd name="connsiteX11" fmla="*/ 0 w 1493520"/>
              <a:gd name="connsiteY11" fmla="*/ 467360 h 188976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94080 w 1493520"/>
              <a:gd name="connsiteY8" fmla="*/ 1879600 h 1889760"/>
              <a:gd name="connsiteX9" fmla="*/ 843280 w 1493520"/>
              <a:gd name="connsiteY9" fmla="*/ 1493520 h 1889760"/>
              <a:gd name="connsiteX10" fmla="*/ 284480 w 1493520"/>
              <a:gd name="connsiteY10" fmla="*/ 1544320 h 1889760"/>
              <a:gd name="connsiteX11" fmla="*/ 0 w 1493520"/>
              <a:gd name="connsiteY11" fmla="*/ 4673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520" h="1889760">
                <a:moveTo>
                  <a:pt x="10160" y="548640"/>
                </a:moveTo>
                <a:lnTo>
                  <a:pt x="10160" y="426720"/>
                </a:lnTo>
                <a:lnTo>
                  <a:pt x="50800" y="345440"/>
                </a:lnTo>
                <a:lnTo>
                  <a:pt x="172720" y="193040"/>
                </a:lnTo>
                <a:lnTo>
                  <a:pt x="172720" y="193040"/>
                </a:lnTo>
                <a:lnTo>
                  <a:pt x="1381760" y="0"/>
                </a:lnTo>
                <a:lnTo>
                  <a:pt x="1493520" y="1818640"/>
                </a:lnTo>
                <a:lnTo>
                  <a:pt x="822960" y="1889760"/>
                </a:lnTo>
                <a:lnTo>
                  <a:pt x="894080" y="1879600"/>
                </a:lnTo>
                <a:lnTo>
                  <a:pt x="843280" y="1493520"/>
                </a:lnTo>
                <a:lnTo>
                  <a:pt x="284480" y="1544320"/>
                </a:lnTo>
                <a:lnTo>
                  <a:pt x="0" y="467360"/>
                </a:lnTo>
              </a:path>
            </a:pathLst>
          </a:custGeom>
          <a:solidFill>
            <a:srgbClr val="FF0000">
              <a:alpha val="40000"/>
            </a:srgbClr>
          </a:solid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rgbClr val="FF0000"/>
              </a:solidFill>
            </a:endParaRPr>
          </a:p>
        </p:txBody>
      </p:sp>
      <p:sp>
        <p:nvSpPr>
          <p:cNvPr id="18" name="ZoneTexte 17"/>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85193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11" r="26952"/>
          <a:stretch/>
        </p:blipFill>
        <p:spPr bwMode="auto">
          <a:xfrm>
            <a:off x="2378715" y="1610817"/>
            <a:ext cx="7334246" cy="46264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rançois Thonet\Documents\delescolle\Logo AL4 sans fond + pe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1354217"/>
          </a:xfrm>
          <a:prstGeom prst="rect">
            <a:avLst/>
          </a:prstGeom>
          <a:noFill/>
        </p:spPr>
        <p:txBody>
          <a:bodyPr wrap="square" rtlCol="0">
            <a:spAutoFit/>
          </a:bodyPr>
          <a:lstStyle/>
          <a:p>
            <a:pPr lvl="1"/>
            <a:r>
              <a:rPr lang="fr-FR" dirty="0"/>
              <a:t>1.1. </a:t>
            </a:r>
            <a:r>
              <a:rPr lang="fr-FR" b="1" i="1" dirty="0"/>
              <a:t>Vision du quartier existant</a:t>
            </a:r>
            <a:endParaRPr lang="fr-BE" b="1" i="1" dirty="0"/>
          </a:p>
          <a:p>
            <a:pPr algn="just"/>
            <a:r>
              <a:rPr lang="fr-FR" sz="1600" dirty="0"/>
              <a:t>Le projet s’implante au sein d’un quartier résidentiel présentant différents types de constructions: des constructions en ordre continu, semi-continu ou ouvert – des constructions de tailles et de gabarits différents (maisons, appartements, fermes,…)</a:t>
            </a: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40963" y="1290176"/>
            <a:ext cx="2400000" cy="132511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22664" y="5019794"/>
            <a:ext cx="2400000" cy="135471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b="1" i="1" u="sng" dirty="0"/>
              <a:t>Situation existante</a:t>
            </a:r>
            <a:endParaRPr lang="fr-BE" sz="1200" b="1" i="1" u="sng" dirty="0"/>
          </a:p>
          <a:p>
            <a:pPr lvl="0"/>
            <a:endParaRPr lang="fr-BE" sz="1200" dirty="0"/>
          </a:p>
          <a:p>
            <a:pPr lvl="0"/>
            <a:r>
              <a:rPr lang="fr-BE" sz="1200" b="1" dirty="0"/>
              <a:t>    </a:t>
            </a:r>
            <a:r>
              <a:rPr lang="fr-FR" sz="1200" b="1" dirty="0"/>
              <a:t>1.1. Vision du quartier existant</a:t>
            </a:r>
            <a:endParaRPr lang="fr-BE" sz="1200" b="1" dirty="0"/>
          </a:p>
          <a:p>
            <a:pPr lvl="0"/>
            <a:r>
              <a:rPr lang="fr-BE" sz="1200" dirty="0"/>
              <a:t>    </a:t>
            </a:r>
            <a:r>
              <a:rPr lang="fr-FR" sz="1200" dirty="0"/>
              <a:t>1.2. Le terrain existant en détails</a:t>
            </a:r>
          </a:p>
          <a:p>
            <a:pPr lvl="0"/>
            <a:endParaRPr lang="fr-BE" sz="1200" dirty="0"/>
          </a:p>
          <a:p>
            <a:pPr lvl="0"/>
            <a:r>
              <a:rPr lang="fr-FR" sz="1200"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88167" y="5019794"/>
            <a:ext cx="2399998" cy="137760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322664" y="1556444"/>
            <a:ext cx="2400000" cy="136180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Ellipse 5"/>
          <p:cNvSpPr/>
          <p:nvPr/>
        </p:nvSpPr>
        <p:spPr>
          <a:xfrm>
            <a:off x="6681192" y="471852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p:cNvSpPr/>
          <p:nvPr/>
        </p:nvSpPr>
        <p:spPr>
          <a:xfrm>
            <a:off x="5169024" y="5121208"/>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p:cNvSpPr/>
          <p:nvPr/>
        </p:nvSpPr>
        <p:spPr>
          <a:xfrm>
            <a:off x="4736976" y="3717032"/>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a:off x="5853120" y="2564904"/>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orme libre 25"/>
          <p:cNvSpPr/>
          <p:nvPr/>
        </p:nvSpPr>
        <p:spPr>
          <a:xfrm>
            <a:off x="5130800" y="3021351"/>
            <a:ext cx="1493520" cy="1889760"/>
          </a:xfrm>
          <a:custGeom>
            <a:avLst/>
            <a:gdLst>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528320 w 1493520"/>
              <a:gd name="connsiteY7" fmla="*/ 193040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355600 w 1493520"/>
              <a:gd name="connsiteY10" fmla="*/ 18491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365760 w 1493520"/>
              <a:gd name="connsiteY9" fmla="*/ 1879600 h 1930400"/>
              <a:gd name="connsiteX10" fmla="*/ 284480 w 1493520"/>
              <a:gd name="connsiteY10" fmla="*/ 1544320 h 1930400"/>
              <a:gd name="connsiteX11" fmla="*/ 0 w 1493520"/>
              <a:gd name="connsiteY11" fmla="*/ 467360 h 1930400"/>
              <a:gd name="connsiteX0" fmla="*/ 10160 w 1493520"/>
              <a:gd name="connsiteY0" fmla="*/ 548640 h 1930400"/>
              <a:gd name="connsiteX1" fmla="*/ 10160 w 1493520"/>
              <a:gd name="connsiteY1" fmla="*/ 426720 h 1930400"/>
              <a:gd name="connsiteX2" fmla="*/ 50800 w 1493520"/>
              <a:gd name="connsiteY2" fmla="*/ 345440 h 1930400"/>
              <a:gd name="connsiteX3" fmla="*/ 172720 w 1493520"/>
              <a:gd name="connsiteY3" fmla="*/ 193040 h 1930400"/>
              <a:gd name="connsiteX4" fmla="*/ 172720 w 1493520"/>
              <a:gd name="connsiteY4" fmla="*/ 193040 h 1930400"/>
              <a:gd name="connsiteX5" fmla="*/ 1381760 w 1493520"/>
              <a:gd name="connsiteY5" fmla="*/ 0 h 1930400"/>
              <a:gd name="connsiteX6" fmla="*/ 1493520 w 1493520"/>
              <a:gd name="connsiteY6" fmla="*/ 1818640 h 1930400"/>
              <a:gd name="connsiteX7" fmla="*/ 822960 w 1493520"/>
              <a:gd name="connsiteY7" fmla="*/ 1889760 h 1930400"/>
              <a:gd name="connsiteX8" fmla="*/ 406400 w 1493520"/>
              <a:gd name="connsiteY8" fmla="*/ 1930400 h 1930400"/>
              <a:gd name="connsiteX9" fmla="*/ 843280 w 1493520"/>
              <a:gd name="connsiteY9" fmla="*/ 1493520 h 1930400"/>
              <a:gd name="connsiteX10" fmla="*/ 284480 w 1493520"/>
              <a:gd name="connsiteY10" fmla="*/ 1544320 h 1930400"/>
              <a:gd name="connsiteX11" fmla="*/ 0 w 1493520"/>
              <a:gd name="connsiteY11" fmla="*/ 467360 h 193040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12800 w 1493520"/>
              <a:gd name="connsiteY8" fmla="*/ 1849120 h 1889760"/>
              <a:gd name="connsiteX9" fmla="*/ 843280 w 1493520"/>
              <a:gd name="connsiteY9" fmla="*/ 1493520 h 1889760"/>
              <a:gd name="connsiteX10" fmla="*/ 284480 w 1493520"/>
              <a:gd name="connsiteY10" fmla="*/ 1544320 h 1889760"/>
              <a:gd name="connsiteX11" fmla="*/ 0 w 1493520"/>
              <a:gd name="connsiteY11" fmla="*/ 467360 h 1889760"/>
              <a:gd name="connsiteX0" fmla="*/ 10160 w 1493520"/>
              <a:gd name="connsiteY0" fmla="*/ 548640 h 1889760"/>
              <a:gd name="connsiteX1" fmla="*/ 10160 w 1493520"/>
              <a:gd name="connsiteY1" fmla="*/ 426720 h 1889760"/>
              <a:gd name="connsiteX2" fmla="*/ 50800 w 1493520"/>
              <a:gd name="connsiteY2" fmla="*/ 345440 h 1889760"/>
              <a:gd name="connsiteX3" fmla="*/ 172720 w 1493520"/>
              <a:gd name="connsiteY3" fmla="*/ 193040 h 1889760"/>
              <a:gd name="connsiteX4" fmla="*/ 172720 w 1493520"/>
              <a:gd name="connsiteY4" fmla="*/ 193040 h 1889760"/>
              <a:gd name="connsiteX5" fmla="*/ 1381760 w 1493520"/>
              <a:gd name="connsiteY5" fmla="*/ 0 h 1889760"/>
              <a:gd name="connsiteX6" fmla="*/ 1493520 w 1493520"/>
              <a:gd name="connsiteY6" fmla="*/ 1818640 h 1889760"/>
              <a:gd name="connsiteX7" fmla="*/ 822960 w 1493520"/>
              <a:gd name="connsiteY7" fmla="*/ 1889760 h 1889760"/>
              <a:gd name="connsiteX8" fmla="*/ 894080 w 1493520"/>
              <a:gd name="connsiteY8" fmla="*/ 1879600 h 1889760"/>
              <a:gd name="connsiteX9" fmla="*/ 843280 w 1493520"/>
              <a:gd name="connsiteY9" fmla="*/ 1493520 h 1889760"/>
              <a:gd name="connsiteX10" fmla="*/ 284480 w 1493520"/>
              <a:gd name="connsiteY10" fmla="*/ 1544320 h 1889760"/>
              <a:gd name="connsiteX11" fmla="*/ 0 w 1493520"/>
              <a:gd name="connsiteY11" fmla="*/ 4673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520" h="1889760">
                <a:moveTo>
                  <a:pt x="10160" y="548640"/>
                </a:moveTo>
                <a:lnTo>
                  <a:pt x="10160" y="426720"/>
                </a:lnTo>
                <a:lnTo>
                  <a:pt x="50800" y="345440"/>
                </a:lnTo>
                <a:lnTo>
                  <a:pt x="172720" y="193040"/>
                </a:lnTo>
                <a:lnTo>
                  <a:pt x="172720" y="193040"/>
                </a:lnTo>
                <a:lnTo>
                  <a:pt x="1381760" y="0"/>
                </a:lnTo>
                <a:lnTo>
                  <a:pt x="1493520" y="1818640"/>
                </a:lnTo>
                <a:lnTo>
                  <a:pt x="822960" y="1889760"/>
                </a:lnTo>
                <a:lnTo>
                  <a:pt x="894080" y="1879600"/>
                </a:lnTo>
                <a:lnTo>
                  <a:pt x="843280" y="1493520"/>
                </a:lnTo>
                <a:lnTo>
                  <a:pt x="284480" y="1544320"/>
                </a:lnTo>
                <a:lnTo>
                  <a:pt x="0" y="467360"/>
                </a:ln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8" name="ZoneTexte 17"/>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74172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1354217"/>
          </a:xfrm>
          <a:prstGeom prst="rect">
            <a:avLst/>
          </a:prstGeom>
          <a:noFill/>
        </p:spPr>
        <p:txBody>
          <a:bodyPr wrap="square" rtlCol="0">
            <a:spAutoFit/>
          </a:bodyPr>
          <a:lstStyle/>
          <a:p>
            <a:pPr lvl="1"/>
            <a:r>
              <a:rPr lang="fr-FR" dirty="0"/>
              <a:t>1.2. </a:t>
            </a:r>
            <a:r>
              <a:rPr lang="fr-BE" b="1" i="1" dirty="0"/>
              <a:t>Le terrain existant en détails</a:t>
            </a:r>
          </a:p>
          <a:p>
            <a:pPr algn="just"/>
            <a:r>
              <a:rPr lang="fr-FR" sz="1600" dirty="0"/>
              <a:t>Le terrain sur lequel s’implante le projet comprend 6 parcelles servant de prairie, dont certaines sont  partiellement occupées par de petites structures (petits abris) laissées à l’abandon qu’il est prévu de démolir. L’ensemble a une superficie de 12.900m².</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22161" y="1607552"/>
            <a:ext cx="2854608" cy="261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60"/>
          <a:stretch/>
        </p:blipFill>
        <p:spPr bwMode="auto">
          <a:xfrm>
            <a:off x="2378715" y="2395640"/>
            <a:ext cx="3294139" cy="182544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b="1" i="1" u="sng" dirty="0"/>
              <a:t>Situation existante</a:t>
            </a:r>
            <a:endParaRPr lang="fr-BE" sz="1200" b="1" i="1" u="sng" dirty="0"/>
          </a:p>
          <a:p>
            <a:pPr lvl="0"/>
            <a:endParaRPr lang="fr-BE" sz="1200" dirty="0"/>
          </a:p>
          <a:p>
            <a:pPr lvl="0"/>
            <a:r>
              <a:rPr lang="fr-BE" sz="1200" b="1" dirty="0"/>
              <a:t>    </a:t>
            </a:r>
            <a:r>
              <a:rPr lang="fr-FR" sz="1200" dirty="0"/>
              <a:t>1.1. Vision du quartier existant</a:t>
            </a:r>
            <a:endParaRPr lang="fr-BE" sz="1200" dirty="0"/>
          </a:p>
          <a:p>
            <a:pPr lvl="0"/>
            <a:r>
              <a:rPr lang="fr-BE" sz="1200" b="1" dirty="0"/>
              <a:t>    </a:t>
            </a:r>
            <a:r>
              <a:rPr lang="fr-FR" sz="1200" b="1" dirty="0"/>
              <a:t>1.2. Le terrain existant en détails</a:t>
            </a:r>
          </a:p>
          <a:p>
            <a:pPr lvl="0"/>
            <a:endParaRPr lang="fr-BE" sz="1200" dirty="0"/>
          </a:p>
          <a:p>
            <a:pPr lvl="0"/>
            <a:r>
              <a:rPr lang="fr-FR" sz="1200"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35558" y="4465536"/>
            <a:ext cx="3188282" cy="182544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Ellipse 15"/>
          <p:cNvSpPr/>
          <p:nvPr/>
        </p:nvSpPr>
        <p:spPr>
          <a:xfrm>
            <a:off x="6855664" y="1988840"/>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p:cNvSpPr/>
          <p:nvPr/>
        </p:nvSpPr>
        <p:spPr>
          <a:xfrm>
            <a:off x="8373400" y="191683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78715" y="4460169"/>
            <a:ext cx="3294139" cy="182544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 name="Ellipse 19"/>
          <p:cNvSpPr/>
          <p:nvPr/>
        </p:nvSpPr>
        <p:spPr>
          <a:xfrm>
            <a:off x="7545288" y="3789040"/>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392126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615553"/>
          </a:xfrm>
          <a:prstGeom prst="rect">
            <a:avLst/>
          </a:prstGeom>
          <a:noFill/>
        </p:spPr>
        <p:txBody>
          <a:bodyPr wrap="square" rtlCol="0">
            <a:spAutoFit/>
          </a:bodyPr>
          <a:lstStyle/>
          <a:p>
            <a:pPr lvl="1"/>
            <a:r>
              <a:rPr lang="fr-FR" dirty="0"/>
              <a:t>2. </a:t>
            </a:r>
            <a:r>
              <a:rPr lang="fr-BE" b="1" i="1" dirty="0"/>
              <a:t>Situation projetée</a:t>
            </a:r>
          </a:p>
          <a:p>
            <a:r>
              <a:rPr lang="fr-BE" sz="1600" i="1" dirty="0"/>
              <a:t>Construction d’un ensemble de 28 habitations unifamiliales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00951" y="1844824"/>
            <a:ext cx="6481827" cy="431999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sp>
        <p:nvSpPr>
          <p:cNvPr id="9" name="ZoneTexte 8"/>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spTree>
    <p:extLst>
      <p:ext uri="{BB962C8B-B14F-4D97-AF65-F5344CB8AC3E}">
        <p14:creationId xmlns:p14="http://schemas.microsoft.com/office/powerpoint/2010/main" val="389006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çois Thonet\Documents\delescolle\Logo AL4 sans fond + pe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5" y="5877273"/>
            <a:ext cx="1134149" cy="95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4689" y="20774"/>
            <a:ext cx="49529" cy="6837227"/>
          </a:xfrm>
          <a:prstGeom prst="rect">
            <a:avLst/>
          </a:prstGeom>
          <a:solidFill>
            <a:srgbClr val="0B3B3E"/>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378715" y="172978"/>
            <a:ext cx="6985113" cy="615553"/>
          </a:xfrm>
          <a:prstGeom prst="rect">
            <a:avLst/>
          </a:prstGeom>
          <a:noFill/>
        </p:spPr>
        <p:txBody>
          <a:bodyPr wrap="square" rtlCol="0">
            <a:spAutoFit/>
          </a:bodyPr>
          <a:lstStyle/>
          <a:p>
            <a:pPr lvl="1"/>
            <a:r>
              <a:rPr lang="fr-FR" dirty="0"/>
              <a:t>2. </a:t>
            </a:r>
            <a:r>
              <a:rPr lang="fr-BE" b="1" i="1" dirty="0"/>
              <a:t>Situation projetée</a:t>
            </a:r>
          </a:p>
          <a:p>
            <a:r>
              <a:rPr lang="fr-BE" sz="1600" i="1" dirty="0"/>
              <a:t>Construction d’un ensemble de 28 habitations unifamiliales </a:t>
            </a:r>
          </a:p>
        </p:txBody>
      </p:sp>
      <p:sp>
        <p:nvSpPr>
          <p:cNvPr id="10" name="ZoneTexte 9"/>
          <p:cNvSpPr txBox="1"/>
          <p:nvPr/>
        </p:nvSpPr>
        <p:spPr>
          <a:xfrm>
            <a:off x="104288" y="1347733"/>
            <a:ext cx="2136627" cy="2954655"/>
          </a:xfrm>
          <a:prstGeom prst="rect">
            <a:avLst/>
          </a:prstGeom>
          <a:noFill/>
        </p:spPr>
        <p:txBody>
          <a:bodyPr wrap="square" rtlCol="0">
            <a:spAutoFit/>
          </a:bodyPr>
          <a:lstStyle/>
          <a:p>
            <a:pPr marL="228600" lvl="0" indent="-228600">
              <a:buAutoNum type="arabicPeriod"/>
            </a:pPr>
            <a:r>
              <a:rPr lang="fr-FR" sz="1200" dirty="0"/>
              <a:t>Situation existante</a:t>
            </a:r>
            <a:endParaRPr lang="fr-BE" sz="1200" dirty="0"/>
          </a:p>
          <a:p>
            <a:pPr lvl="0"/>
            <a:endParaRPr lang="fr-BE" sz="1200" dirty="0"/>
          </a:p>
          <a:p>
            <a:pPr lvl="0"/>
            <a:r>
              <a:rPr lang="fr-BE" sz="1200" b="1" dirty="0"/>
              <a:t>    </a:t>
            </a:r>
            <a:r>
              <a:rPr lang="fr-FR" sz="1200" dirty="0"/>
              <a:t>1.1. Vision du quartier existant</a:t>
            </a:r>
            <a:endParaRPr lang="fr-BE" sz="1200" dirty="0"/>
          </a:p>
          <a:p>
            <a:pPr lvl="0"/>
            <a:r>
              <a:rPr lang="fr-BE" sz="1200" dirty="0"/>
              <a:t>    </a:t>
            </a:r>
            <a:r>
              <a:rPr lang="fr-FR" sz="1200" dirty="0"/>
              <a:t>1.2. Le terrain existant en détails</a:t>
            </a:r>
          </a:p>
          <a:p>
            <a:pPr lvl="0"/>
            <a:endParaRPr lang="fr-BE" sz="1200" dirty="0"/>
          </a:p>
          <a:p>
            <a:pPr lvl="0"/>
            <a:r>
              <a:rPr lang="fr-FR" sz="1200" b="1" i="1" u="sng" dirty="0"/>
              <a:t>2. Situation projetée</a:t>
            </a:r>
          </a:p>
          <a:p>
            <a:pPr lvl="0"/>
            <a:endParaRPr lang="fr-BE" sz="1200" dirty="0"/>
          </a:p>
          <a:p>
            <a:pPr lvl="0"/>
            <a:r>
              <a:rPr lang="fr-BE" sz="1200" dirty="0"/>
              <a:t>    </a:t>
            </a:r>
            <a:r>
              <a:rPr lang="fr-FR" sz="1200" dirty="0"/>
              <a:t>2.1. Implantation </a:t>
            </a:r>
            <a:endParaRPr lang="fr-BE" sz="1200" dirty="0"/>
          </a:p>
          <a:p>
            <a:pPr lvl="0"/>
            <a:r>
              <a:rPr lang="fr-BE" sz="1200" dirty="0"/>
              <a:t>    </a:t>
            </a:r>
            <a:r>
              <a:rPr lang="fr-FR" sz="1200" dirty="0"/>
              <a:t>2.2. Architecture</a:t>
            </a:r>
            <a:endParaRPr lang="fr-BE" sz="1200" dirty="0"/>
          </a:p>
          <a:p>
            <a:pPr lvl="0"/>
            <a:r>
              <a:rPr lang="fr-BE" sz="1200" dirty="0"/>
              <a:t>    </a:t>
            </a:r>
            <a:r>
              <a:rPr lang="fr-FR" sz="1200" dirty="0"/>
              <a:t>2.3. Accès et stationnement</a:t>
            </a:r>
          </a:p>
          <a:p>
            <a:pPr lvl="0"/>
            <a:r>
              <a:rPr lang="fr-FR" sz="1200" dirty="0"/>
              <a:t>    2.4. Aménagements   paysagers</a:t>
            </a:r>
          </a:p>
          <a:p>
            <a:endParaRPr lang="fr-BE" dirty="0"/>
          </a:p>
        </p:txBody>
      </p:sp>
      <p:sp>
        <p:nvSpPr>
          <p:cNvPr id="9" name="ZoneTexte 8"/>
          <p:cNvSpPr txBox="1"/>
          <p:nvPr/>
        </p:nvSpPr>
        <p:spPr>
          <a:xfrm>
            <a:off x="38456" y="44624"/>
            <a:ext cx="2106234" cy="1200329"/>
          </a:xfrm>
          <a:prstGeom prst="rect">
            <a:avLst/>
          </a:prstGeom>
          <a:noFill/>
        </p:spPr>
        <p:txBody>
          <a:bodyPr wrap="square" rtlCol="0">
            <a:spAutoFit/>
          </a:bodyPr>
          <a:lstStyle/>
          <a:p>
            <a:r>
              <a:rPr lang="fr-BE" b="1" dirty="0">
                <a:solidFill>
                  <a:srgbClr val="0B3B3E"/>
                </a:solidFill>
              </a:rPr>
              <a:t>Construction d’un </a:t>
            </a:r>
          </a:p>
          <a:p>
            <a:r>
              <a:rPr lang="fr-BE" b="1" dirty="0">
                <a:solidFill>
                  <a:srgbClr val="0B3B3E"/>
                </a:solidFill>
              </a:rPr>
              <a:t>ensemble de  28 </a:t>
            </a:r>
          </a:p>
          <a:p>
            <a:r>
              <a:rPr lang="fr-BE" b="1" dirty="0">
                <a:solidFill>
                  <a:srgbClr val="0B3B3E"/>
                </a:solidFill>
              </a:rPr>
              <a:t>habitations unifamiliales</a:t>
            </a:r>
          </a:p>
        </p:txBody>
      </p:sp>
      <p:pic>
        <p:nvPicPr>
          <p:cNvPr id="2" name="Image 1">
            <a:extLst>
              <a:ext uri="{FF2B5EF4-FFF2-40B4-BE49-F238E27FC236}">
                <a16:creationId xmlns:a16="http://schemas.microsoft.com/office/drawing/2014/main" id="{915FC74E-6094-40CD-9B0A-9A246830C137}"/>
              </a:ext>
            </a:extLst>
          </p:cNvPr>
          <p:cNvPicPr>
            <a:picLocks noChangeAspect="1"/>
          </p:cNvPicPr>
          <p:nvPr/>
        </p:nvPicPr>
        <p:blipFill>
          <a:blip r:embed="rId3"/>
          <a:stretch>
            <a:fillRect/>
          </a:stretch>
        </p:blipFill>
        <p:spPr>
          <a:xfrm>
            <a:off x="2936776" y="771695"/>
            <a:ext cx="6086151" cy="6215645"/>
          </a:xfrm>
          <a:prstGeom prst="rect">
            <a:avLst/>
          </a:prstGeom>
        </p:spPr>
      </p:pic>
    </p:spTree>
    <p:extLst>
      <p:ext uri="{BB962C8B-B14F-4D97-AF65-F5344CB8AC3E}">
        <p14:creationId xmlns:p14="http://schemas.microsoft.com/office/powerpoint/2010/main" val="27407885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4044</TotalTime>
  <Words>1710</Words>
  <Application>Microsoft Office PowerPoint</Application>
  <PresentationFormat>Format A4 (210 x 297 mm)</PresentationFormat>
  <Paragraphs>290</Paragraphs>
  <Slides>17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Thonet</dc:creator>
  <cp:lastModifiedBy>Claude Liens - LW HOME</cp:lastModifiedBy>
  <cp:revision>228</cp:revision>
  <dcterms:created xsi:type="dcterms:W3CDTF">2020-02-17T14:54:12Z</dcterms:created>
  <dcterms:modified xsi:type="dcterms:W3CDTF">2021-03-29T09:31:58Z</dcterms:modified>
</cp:coreProperties>
</file>