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18" r:id="rId1"/>
  </p:sldMasterIdLst>
  <p:notesMasterIdLst>
    <p:notesMasterId r:id="rId70"/>
  </p:notesMasterIdLst>
  <p:handoutMasterIdLst>
    <p:handoutMasterId r:id="rId71"/>
  </p:handoutMasterIdLst>
  <p:sldIdLst>
    <p:sldId id="307" r:id="rId2"/>
    <p:sldId id="281" r:id="rId3"/>
    <p:sldId id="423" r:id="rId4"/>
    <p:sldId id="309" r:id="rId5"/>
    <p:sldId id="392" r:id="rId6"/>
    <p:sldId id="339" r:id="rId7"/>
    <p:sldId id="393" r:id="rId8"/>
    <p:sldId id="394" r:id="rId9"/>
    <p:sldId id="316" r:id="rId10"/>
    <p:sldId id="396" r:id="rId11"/>
    <p:sldId id="397" r:id="rId12"/>
    <p:sldId id="398" r:id="rId13"/>
    <p:sldId id="303" r:id="rId14"/>
    <p:sldId id="304" r:id="rId15"/>
    <p:sldId id="338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91" r:id="rId41"/>
    <p:sldId id="365" r:id="rId42"/>
    <p:sldId id="366" r:id="rId43"/>
    <p:sldId id="367" r:id="rId44"/>
    <p:sldId id="368" r:id="rId45"/>
    <p:sldId id="369" r:id="rId46"/>
    <p:sldId id="370" r:id="rId47"/>
    <p:sldId id="371" r:id="rId48"/>
    <p:sldId id="372" r:id="rId49"/>
    <p:sldId id="373" r:id="rId50"/>
    <p:sldId id="375" r:id="rId51"/>
    <p:sldId id="376" r:id="rId52"/>
    <p:sldId id="378" r:id="rId53"/>
    <p:sldId id="381" r:id="rId54"/>
    <p:sldId id="383" r:id="rId55"/>
    <p:sldId id="384" r:id="rId56"/>
    <p:sldId id="385" r:id="rId57"/>
    <p:sldId id="386" r:id="rId58"/>
    <p:sldId id="387" r:id="rId59"/>
    <p:sldId id="388" r:id="rId60"/>
    <p:sldId id="389" r:id="rId61"/>
    <p:sldId id="390" r:id="rId62"/>
    <p:sldId id="402" r:id="rId63"/>
    <p:sldId id="403" r:id="rId64"/>
    <p:sldId id="299" r:id="rId65"/>
    <p:sldId id="395" r:id="rId66"/>
    <p:sldId id="399" r:id="rId67"/>
    <p:sldId id="400" r:id="rId68"/>
    <p:sldId id="401" r:id="rId69"/>
  </p:sldIdLst>
  <p:sldSz cx="12192000" cy="6858000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Roboto" panose="02000000000000000000" pitchFamily="2" charset="0"/>
      <p:regular r:id="rId76"/>
      <p:bold r:id="rId77"/>
      <p:italic r:id="rId78"/>
      <p:boldItalic r:id="rId79"/>
    </p:embeddedFont>
    <p:embeddedFont>
      <p:font typeface="Roboto Black" panose="02000000000000000000" pitchFamily="2" charset="0"/>
      <p:regular r:id="rId80"/>
      <p:bold r:id="rId81"/>
      <p:boldItalic r:id="rId82"/>
    </p:embeddedFont>
    <p:embeddedFont>
      <p:font typeface="Roboto Light" panose="02000000000000000000" pitchFamily="2" charset="0"/>
      <p:regular r:id="rId83"/>
      <p:italic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09567A6-3ADC-4A90-BCAD-21BE86E0E8C8}">
          <p14:sldIdLst>
            <p14:sldId id="307"/>
            <p14:sldId id="281"/>
            <p14:sldId id="423"/>
            <p14:sldId id="309"/>
            <p14:sldId id="392"/>
            <p14:sldId id="339"/>
            <p14:sldId id="393"/>
            <p14:sldId id="394"/>
            <p14:sldId id="316"/>
            <p14:sldId id="396"/>
            <p14:sldId id="397"/>
            <p14:sldId id="398"/>
            <p14:sldId id="303"/>
            <p14:sldId id="304"/>
            <p14:sldId id="338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91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5"/>
            <p14:sldId id="376"/>
            <p14:sldId id="378"/>
            <p14:sldId id="381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402"/>
            <p14:sldId id="403"/>
            <p14:sldId id="299"/>
          </p14:sldIdLst>
        </p14:section>
        <p14:section name="Hidden slides" id="{D62824AD-0CC8-446C-B773-BD06C51B927A}">
          <p14:sldIdLst>
            <p14:sldId id="395"/>
            <p14:sldId id="399"/>
            <p14:sldId id="400"/>
            <p14:sldId id="4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than Haynes" initials="JH" lastIdx="16" clrIdx="0">
    <p:extLst>
      <p:ext uri="{19B8F6BF-5375-455C-9EA6-DF929625EA0E}">
        <p15:presenceInfo xmlns:p15="http://schemas.microsoft.com/office/powerpoint/2012/main" userId="S::jha@traject.be::58f55b76-b621-4b1e-80ae-8e7a0f03698b" providerId="AD"/>
      </p:ext>
    </p:extLst>
  </p:cmAuthor>
  <p:cmAuthor id="2" name="Gaëlle Duffieux" initials="GD" lastIdx="3" clrIdx="1">
    <p:extLst>
      <p:ext uri="{19B8F6BF-5375-455C-9EA6-DF929625EA0E}">
        <p15:presenceInfo xmlns:p15="http://schemas.microsoft.com/office/powerpoint/2012/main" userId="S::gaelle@traject.be::e92b8445-cdcf-4524-9a69-48f8774328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182B"/>
    <a:srgbClr val="FF8B8B"/>
    <a:srgbClr val="800E1D"/>
    <a:srgbClr val="616869"/>
    <a:srgbClr val="B11F2C"/>
    <a:srgbClr val="F2F2F2"/>
    <a:srgbClr val="84162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 showGuides="1">
      <p:cViewPr varScale="1">
        <p:scale>
          <a:sx n="107" d="100"/>
          <a:sy n="107" d="100"/>
        </p:scale>
        <p:origin x="750" y="78"/>
      </p:cViewPr>
      <p:guideLst>
        <p:guide orient="horz" pos="218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3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font" Target="fonts/font11.fntdata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200" b="1" dirty="0">
                <a:solidFill>
                  <a:schemeClr val="bg1">
                    <a:lumMod val="50000"/>
                  </a:schemeClr>
                </a:solidFill>
              </a:rPr>
              <a:t>Nombre d'accidents de la circulation (2010-2019)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Nombre d'accidents de la circulation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Feuil1!$A$2:$A$11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Feuil1!$B$2:$B$11</c:f>
              <c:numCache>
                <c:formatCode>General</c:formatCode>
                <c:ptCount val="10"/>
                <c:pt idx="0">
                  <c:v>25</c:v>
                </c:pt>
                <c:pt idx="1">
                  <c:v>37</c:v>
                </c:pt>
                <c:pt idx="2">
                  <c:v>26</c:v>
                </c:pt>
                <c:pt idx="3">
                  <c:v>24</c:v>
                </c:pt>
                <c:pt idx="4">
                  <c:v>30</c:v>
                </c:pt>
                <c:pt idx="5">
                  <c:v>28</c:v>
                </c:pt>
                <c:pt idx="6">
                  <c:v>18</c:v>
                </c:pt>
                <c:pt idx="7">
                  <c:v>19</c:v>
                </c:pt>
                <c:pt idx="8">
                  <c:v>19</c:v>
                </c:pt>
                <c:pt idx="9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50-444F-BF56-137D39FD8D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1864335"/>
        <c:axId val="2131873071"/>
      </c:barChart>
      <c:catAx>
        <c:axId val="213186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31873071"/>
        <c:crosses val="autoZero"/>
        <c:auto val="1"/>
        <c:lblAlgn val="ctr"/>
        <c:lblOffset val="100"/>
        <c:noMultiLvlLbl val="0"/>
      </c:catAx>
      <c:valAx>
        <c:axId val="21318730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3186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616869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200" b="1" dirty="0">
                <a:solidFill>
                  <a:schemeClr val="bg1">
                    <a:lumMod val="50000"/>
                  </a:schemeClr>
                </a:solidFill>
              </a:rPr>
              <a:t>Types d’accidents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Blessés légers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Feuil1!$B$2:$B$6</c:f>
              <c:numCache>
                <c:formatCode>General</c:formatCode>
                <c:ptCount val="5"/>
                <c:pt idx="0">
                  <c:v>24</c:v>
                </c:pt>
                <c:pt idx="1">
                  <c:v>15</c:v>
                </c:pt>
                <c:pt idx="2">
                  <c:v>18</c:v>
                </c:pt>
                <c:pt idx="3">
                  <c:v>18</c:v>
                </c:pt>
                <c:pt idx="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AE-43A6-A632-4BC48F4BCE35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Blessés graves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Feuil1!$A$2:$A$6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Feuil1!$C$2:$C$6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AE-43A6-A632-4BC48F4BCE35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Morts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Feuil1!$A$2:$A$6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Feuil1!$D$2:$D$6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AE-43A6-A632-4BC48F4BCE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34165999"/>
        <c:axId val="1134168079"/>
      </c:barChart>
      <c:catAx>
        <c:axId val="1134165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34168079"/>
        <c:crosses val="autoZero"/>
        <c:auto val="1"/>
        <c:lblAlgn val="ctr"/>
        <c:lblOffset val="100"/>
        <c:noMultiLvlLbl val="0"/>
      </c:catAx>
      <c:valAx>
        <c:axId val="11341680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341659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616869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4217965907750899"/>
          <c:y val="0.18005938745073083"/>
          <c:w val="0.47948612682176905"/>
          <c:h val="0.72115256715573783"/>
        </c:manualLayout>
      </c:layout>
      <c:pieChart>
        <c:varyColors val="1"/>
        <c:ser>
          <c:idx val="0"/>
          <c:order val="0"/>
          <c:tx>
            <c:strRef>
              <c:f>Feuil1!$E$1</c:f>
              <c:strCache>
                <c:ptCount val="1"/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392D8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DC2-401F-9A24-02C9BB375AAA}"/>
              </c:ext>
            </c:extLst>
          </c:dPt>
          <c:dPt>
            <c:idx val="1"/>
            <c:bubble3D val="0"/>
            <c:spPr>
              <a:solidFill>
                <a:srgbClr val="1D843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DC2-401F-9A24-02C9BB375AAA}"/>
              </c:ext>
            </c:extLst>
          </c:dPt>
          <c:dPt>
            <c:idx val="2"/>
            <c:bubble3D val="0"/>
            <c:spPr>
              <a:solidFill>
                <a:srgbClr val="E0AD2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DC2-401F-9A24-02C9BB375AAA}"/>
              </c:ext>
            </c:extLst>
          </c:dPt>
          <c:dPt>
            <c:idx val="3"/>
            <c:bubble3D val="0"/>
            <c:spPr>
              <a:solidFill>
                <a:srgbClr val="80BB3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DC2-401F-9A24-02C9BB375AAA}"/>
              </c:ext>
            </c:extLst>
          </c:dPt>
          <c:dPt>
            <c:idx val="4"/>
            <c:bubble3D val="0"/>
            <c:spPr>
              <a:solidFill>
                <a:srgbClr val="C63AA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DC2-401F-9A24-02C9BB375AA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highlight>
                        <a:srgbClr val="FFFFFF"/>
                      </a:highlight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8DC2-401F-9A24-02C9BB375AAA}"/>
                </c:ext>
              </c:extLst>
            </c:dLbl>
            <c:dLbl>
              <c:idx val="1"/>
              <c:layout>
                <c:manualLayout>
                  <c:x val="6.533255884035691E-3"/>
                  <c:y val="-8.878124029423308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C2-401F-9A24-02C9BB375AAA}"/>
                </c:ext>
              </c:extLst>
            </c:dLbl>
            <c:dLbl>
              <c:idx val="2"/>
              <c:layout>
                <c:manualLayout>
                  <c:x val="2.1683255665663611E-3"/>
                  <c:y val="2.545727997848211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2-401F-9A24-02C9BB375AAA}"/>
                </c:ext>
              </c:extLst>
            </c:dLbl>
            <c:dLbl>
              <c:idx val="3"/>
              <c:layout>
                <c:manualLayout>
                  <c:x val="2.5419056021173357E-2"/>
                  <c:y val="9.512275745810688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DC2-401F-9A24-02C9BB375AAA}"/>
                </c:ext>
              </c:extLst>
            </c:dLbl>
            <c:dLbl>
              <c:idx val="4"/>
              <c:layout>
                <c:manualLayout>
                  <c:x val="2.179287844973293E-2"/>
                  <c:y val="3.170758581936895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DC2-401F-9A24-02C9BB375A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Feuil1!$D$6:$D$10</c:f>
              <c:strCache>
                <c:ptCount val="5"/>
                <c:pt idx="0">
                  <c:v>Voiture</c:v>
                </c:pt>
                <c:pt idx="1">
                  <c:v>Marche à pied</c:v>
                </c:pt>
                <c:pt idx="2">
                  <c:v>TEC</c:v>
                </c:pt>
                <c:pt idx="3">
                  <c:v>Vélo/micromobilité</c:v>
                </c:pt>
                <c:pt idx="4">
                  <c:v>Autre</c:v>
                </c:pt>
              </c:strCache>
            </c:strRef>
          </c:cat>
          <c:val>
            <c:numRef>
              <c:f>Feuil1!$E$6:$E$10</c:f>
              <c:numCache>
                <c:formatCode>General</c:formatCode>
                <c:ptCount val="5"/>
                <c:pt idx="0">
                  <c:v>519</c:v>
                </c:pt>
                <c:pt idx="1">
                  <c:v>118</c:v>
                </c:pt>
                <c:pt idx="2">
                  <c:v>15</c:v>
                </c:pt>
                <c:pt idx="3">
                  <c:v>10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DC2-401F-9A24-02C9BB375AA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13891084741469"/>
          <c:y val="0.23864308888959346"/>
          <c:w val="0.32861089152585304"/>
          <c:h val="0.571992586585898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5375E1-158F-4414-9261-532C0AAE632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015F0B5-214A-4DE8-BE6B-65BF17974F0A}">
      <dgm:prSet phldrT="[Texte]" custT="1"/>
      <dgm:spPr/>
      <dgm:t>
        <a:bodyPr/>
        <a:lstStyle/>
        <a:p>
          <a:r>
            <a:rPr lang="fr-FR" sz="2000" dirty="0">
              <a:latin typeface="+mj-lt"/>
            </a:rPr>
            <a:t>Phase 2 : </a:t>
          </a:r>
        </a:p>
        <a:p>
          <a:r>
            <a:rPr lang="fr-FR" sz="2000" dirty="0">
              <a:latin typeface="+mj-lt"/>
            </a:rPr>
            <a:t>Objectifs</a:t>
          </a:r>
          <a:endParaRPr lang="fr-BE" sz="2000" dirty="0">
            <a:latin typeface="+mj-lt"/>
          </a:endParaRPr>
        </a:p>
      </dgm:t>
    </dgm:pt>
    <dgm:pt modelId="{8E6B784A-3413-4BEC-818C-6208023ADF8C}" type="parTrans" cxnId="{99C2C62B-783B-46FF-B5A9-A826D2E112AB}">
      <dgm:prSet/>
      <dgm:spPr/>
      <dgm:t>
        <a:bodyPr/>
        <a:lstStyle/>
        <a:p>
          <a:endParaRPr lang="fr-BE"/>
        </a:p>
      </dgm:t>
    </dgm:pt>
    <dgm:pt modelId="{5B4CC17E-7642-48B9-BE81-D61CF4F5E718}" type="sibTrans" cxnId="{99C2C62B-783B-46FF-B5A9-A826D2E112AB}">
      <dgm:prSet/>
      <dgm:spPr/>
      <dgm:t>
        <a:bodyPr/>
        <a:lstStyle/>
        <a:p>
          <a:endParaRPr lang="fr-BE"/>
        </a:p>
      </dgm:t>
    </dgm:pt>
    <dgm:pt modelId="{BD3BCB7D-18F3-4103-93F2-17DAC1466CF5}" type="pres">
      <dgm:prSet presAssocID="{335375E1-158F-4414-9261-532C0AAE6323}" presName="Name0" presStyleCnt="0">
        <dgm:presLayoutVars>
          <dgm:dir/>
          <dgm:animLvl val="lvl"/>
          <dgm:resizeHandles val="exact"/>
        </dgm:presLayoutVars>
      </dgm:prSet>
      <dgm:spPr/>
    </dgm:pt>
    <dgm:pt modelId="{3BE88434-F62C-485D-8A6C-BB35B8482486}" type="pres">
      <dgm:prSet presAssocID="{1015F0B5-214A-4DE8-BE6B-65BF17974F0A}" presName="parTxOnly" presStyleLbl="node1" presStyleIdx="0" presStyleCnt="1" custLinFactNeighborX="2641" custLinFactNeighborY="-41126">
        <dgm:presLayoutVars>
          <dgm:chMax val="0"/>
          <dgm:chPref val="0"/>
          <dgm:bulletEnabled val="1"/>
        </dgm:presLayoutVars>
      </dgm:prSet>
      <dgm:spPr/>
    </dgm:pt>
  </dgm:ptLst>
  <dgm:cxnLst>
    <dgm:cxn modelId="{99C2C62B-783B-46FF-B5A9-A826D2E112AB}" srcId="{335375E1-158F-4414-9261-532C0AAE6323}" destId="{1015F0B5-214A-4DE8-BE6B-65BF17974F0A}" srcOrd="0" destOrd="0" parTransId="{8E6B784A-3413-4BEC-818C-6208023ADF8C}" sibTransId="{5B4CC17E-7642-48B9-BE81-D61CF4F5E718}"/>
    <dgm:cxn modelId="{96A7F37F-2DA7-4A9D-8F3F-C7AAC8D71A75}" type="presOf" srcId="{1015F0B5-214A-4DE8-BE6B-65BF17974F0A}" destId="{3BE88434-F62C-485D-8A6C-BB35B8482486}" srcOrd="0" destOrd="0" presId="urn:microsoft.com/office/officeart/2005/8/layout/chevron1"/>
    <dgm:cxn modelId="{292B8692-0E26-4B29-899D-2391A835007E}" type="presOf" srcId="{335375E1-158F-4414-9261-532C0AAE6323}" destId="{BD3BCB7D-18F3-4103-93F2-17DAC1466CF5}" srcOrd="0" destOrd="0" presId="urn:microsoft.com/office/officeart/2005/8/layout/chevron1"/>
    <dgm:cxn modelId="{F6B68E6D-7CEB-4B44-9195-C74A672AFAE2}" type="presParOf" srcId="{BD3BCB7D-18F3-4103-93F2-17DAC1466CF5}" destId="{3BE88434-F62C-485D-8A6C-BB35B848248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5375E1-158F-4414-9261-532C0AAE632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015F0B5-214A-4DE8-BE6B-65BF17974F0A}">
      <dgm:prSet phldrT="[Texte]" custT="1"/>
      <dgm:spPr/>
      <dgm:t>
        <a:bodyPr/>
        <a:lstStyle/>
        <a:p>
          <a:r>
            <a:rPr lang="fr-FR" sz="2000" dirty="0">
              <a:latin typeface="+mj-lt"/>
            </a:rPr>
            <a:t>Phase 1 : </a:t>
          </a:r>
        </a:p>
        <a:p>
          <a:r>
            <a:rPr lang="fr-FR" sz="2000" dirty="0">
              <a:latin typeface="+mj-lt"/>
            </a:rPr>
            <a:t>Diagnostic</a:t>
          </a:r>
          <a:endParaRPr lang="fr-BE" sz="2000" dirty="0">
            <a:latin typeface="+mj-lt"/>
          </a:endParaRPr>
        </a:p>
      </dgm:t>
    </dgm:pt>
    <dgm:pt modelId="{8E6B784A-3413-4BEC-818C-6208023ADF8C}" type="parTrans" cxnId="{99C2C62B-783B-46FF-B5A9-A826D2E112AB}">
      <dgm:prSet/>
      <dgm:spPr/>
      <dgm:t>
        <a:bodyPr/>
        <a:lstStyle/>
        <a:p>
          <a:endParaRPr lang="fr-BE"/>
        </a:p>
      </dgm:t>
    </dgm:pt>
    <dgm:pt modelId="{5B4CC17E-7642-48B9-BE81-D61CF4F5E718}" type="sibTrans" cxnId="{99C2C62B-783B-46FF-B5A9-A826D2E112AB}">
      <dgm:prSet/>
      <dgm:spPr/>
      <dgm:t>
        <a:bodyPr/>
        <a:lstStyle/>
        <a:p>
          <a:endParaRPr lang="fr-BE"/>
        </a:p>
      </dgm:t>
    </dgm:pt>
    <dgm:pt modelId="{BD3BCB7D-18F3-4103-93F2-17DAC1466CF5}" type="pres">
      <dgm:prSet presAssocID="{335375E1-158F-4414-9261-532C0AAE6323}" presName="Name0" presStyleCnt="0">
        <dgm:presLayoutVars>
          <dgm:dir/>
          <dgm:animLvl val="lvl"/>
          <dgm:resizeHandles val="exact"/>
        </dgm:presLayoutVars>
      </dgm:prSet>
      <dgm:spPr/>
    </dgm:pt>
    <dgm:pt modelId="{3BE88434-F62C-485D-8A6C-BB35B8482486}" type="pres">
      <dgm:prSet presAssocID="{1015F0B5-214A-4DE8-BE6B-65BF17974F0A}" presName="parTxOnly" presStyleLbl="node1" presStyleIdx="0" presStyleCnt="1" custLinFactNeighborX="2641" custLinFactNeighborY="-41126">
        <dgm:presLayoutVars>
          <dgm:chMax val="0"/>
          <dgm:chPref val="0"/>
          <dgm:bulletEnabled val="1"/>
        </dgm:presLayoutVars>
      </dgm:prSet>
      <dgm:spPr/>
    </dgm:pt>
  </dgm:ptLst>
  <dgm:cxnLst>
    <dgm:cxn modelId="{99C2C62B-783B-46FF-B5A9-A826D2E112AB}" srcId="{335375E1-158F-4414-9261-532C0AAE6323}" destId="{1015F0B5-214A-4DE8-BE6B-65BF17974F0A}" srcOrd="0" destOrd="0" parTransId="{8E6B784A-3413-4BEC-818C-6208023ADF8C}" sibTransId="{5B4CC17E-7642-48B9-BE81-D61CF4F5E718}"/>
    <dgm:cxn modelId="{96A7F37F-2DA7-4A9D-8F3F-C7AAC8D71A75}" type="presOf" srcId="{1015F0B5-214A-4DE8-BE6B-65BF17974F0A}" destId="{3BE88434-F62C-485D-8A6C-BB35B8482486}" srcOrd="0" destOrd="0" presId="urn:microsoft.com/office/officeart/2005/8/layout/chevron1"/>
    <dgm:cxn modelId="{292B8692-0E26-4B29-899D-2391A835007E}" type="presOf" srcId="{335375E1-158F-4414-9261-532C0AAE6323}" destId="{BD3BCB7D-18F3-4103-93F2-17DAC1466CF5}" srcOrd="0" destOrd="0" presId="urn:microsoft.com/office/officeart/2005/8/layout/chevron1"/>
    <dgm:cxn modelId="{F6B68E6D-7CEB-4B44-9195-C74A672AFAE2}" type="presParOf" srcId="{BD3BCB7D-18F3-4103-93F2-17DAC1466CF5}" destId="{3BE88434-F62C-485D-8A6C-BB35B848248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5375E1-158F-4414-9261-532C0AAE632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015F0B5-214A-4DE8-BE6B-65BF17974F0A}">
      <dgm:prSet phldrT="[Texte]" custT="1"/>
      <dgm:spPr/>
      <dgm:t>
        <a:bodyPr/>
        <a:lstStyle/>
        <a:p>
          <a:r>
            <a:rPr lang="fr-FR" sz="2000" dirty="0">
              <a:latin typeface="+mj-lt"/>
            </a:rPr>
            <a:t>Phase 3 : </a:t>
          </a:r>
        </a:p>
        <a:p>
          <a:r>
            <a:rPr lang="fr-FR" sz="2000" dirty="0">
              <a:latin typeface="+mj-lt"/>
            </a:rPr>
            <a:t>Plan d’actions</a:t>
          </a:r>
          <a:endParaRPr lang="fr-BE" sz="2000" dirty="0">
            <a:latin typeface="+mj-lt"/>
          </a:endParaRPr>
        </a:p>
      </dgm:t>
    </dgm:pt>
    <dgm:pt modelId="{8E6B784A-3413-4BEC-818C-6208023ADF8C}" type="parTrans" cxnId="{99C2C62B-783B-46FF-B5A9-A826D2E112AB}">
      <dgm:prSet/>
      <dgm:spPr/>
      <dgm:t>
        <a:bodyPr/>
        <a:lstStyle/>
        <a:p>
          <a:endParaRPr lang="fr-BE"/>
        </a:p>
      </dgm:t>
    </dgm:pt>
    <dgm:pt modelId="{5B4CC17E-7642-48B9-BE81-D61CF4F5E718}" type="sibTrans" cxnId="{99C2C62B-783B-46FF-B5A9-A826D2E112AB}">
      <dgm:prSet/>
      <dgm:spPr/>
      <dgm:t>
        <a:bodyPr/>
        <a:lstStyle/>
        <a:p>
          <a:endParaRPr lang="fr-BE"/>
        </a:p>
      </dgm:t>
    </dgm:pt>
    <dgm:pt modelId="{BD3BCB7D-18F3-4103-93F2-17DAC1466CF5}" type="pres">
      <dgm:prSet presAssocID="{335375E1-158F-4414-9261-532C0AAE6323}" presName="Name0" presStyleCnt="0">
        <dgm:presLayoutVars>
          <dgm:dir/>
          <dgm:animLvl val="lvl"/>
          <dgm:resizeHandles val="exact"/>
        </dgm:presLayoutVars>
      </dgm:prSet>
      <dgm:spPr/>
    </dgm:pt>
    <dgm:pt modelId="{3BE88434-F62C-485D-8A6C-BB35B8482486}" type="pres">
      <dgm:prSet presAssocID="{1015F0B5-214A-4DE8-BE6B-65BF17974F0A}" presName="parTxOnly" presStyleLbl="node1" presStyleIdx="0" presStyleCnt="1" custLinFactNeighborX="2641" custLinFactNeighborY="-41126">
        <dgm:presLayoutVars>
          <dgm:chMax val="0"/>
          <dgm:chPref val="0"/>
          <dgm:bulletEnabled val="1"/>
        </dgm:presLayoutVars>
      </dgm:prSet>
      <dgm:spPr/>
    </dgm:pt>
  </dgm:ptLst>
  <dgm:cxnLst>
    <dgm:cxn modelId="{99C2C62B-783B-46FF-B5A9-A826D2E112AB}" srcId="{335375E1-158F-4414-9261-532C0AAE6323}" destId="{1015F0B5-214A-4DE8-BE6B-65BF17974F0A}" srcOrd="0" destOrd="0" parTransId="{8E6B784A-3413-4BEC-818C-6208023ADF8C}" sibTransId="{5B4CC17E-7642-48B9-BE81-D61CF4F5E718}"/>
    <dgm:cxn modelId="{96A7F37F-2DA7-4A9D-8F3F-C7AAC8D71A75}" type="presOf" srcId="{1015F0B5-214A-4DE8-BE6B-65BF17974F0A}" destId="{3BE88434-F62C-485D-8A6C-BB35B8482486}" srcOrd="0" destOrd="0" presId="urn:microsoft.com/office/officeart/2005/8/layout/chevron1"/>
    <dgm:cxn modelId="{292B8692-0E26-4B29-899D-2391A835007E}" type="presOf" srcId="{335375E1-158F-4414-9261-532C0AAE6323}" destId="{BD3BCB7D-18F3-4103-93F2-17DAC1466CF5}" srcOrd="0" destOrd="0" presId="urn:microsoft.com/office/officeart/2005/8/layout/chevron1"/>
    <dgm:cxn modelId="{F6B68E6D-7CEB-4B44-9195-C74A672AFAE2}" type="presParOf" srcId="{BD3BCB7D-18F3-4103-93F2-17DAC1466CF5}" destId="{3BE88434-F62C-485D-8A6C-BB35B848248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5375E1-158F-4414-9261-532C0AAE632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015F0B5-214A-4DE8-BE6B-65BF17974F0A}">
      <dgm:prSet phldrT="[Texte]" custT="1"/>
      <dgm:spPr/>
      <dgm:t>
        <a:bodyPr/>
        <a:lstStyle/>
        <a:p>
          <a:r>
            <a:rPr lang="fr-FR" sz="2000" dirty="0">
              <a:latin typeface="+mj-lt"/>
            </a:rPr>
            <a:t>Phase 2 : </a:t>
          </a:r>
        </a:p>
        <a:p>
          <a:r>
            <a:rPr lang="fr-FR" sz="2000" dirty="0">
              <a:latin typeface="+mj-lt"/>
            </a:rPr>
            <a:t>Objectifs</a:t>
          </a:r>
          <a:endParaRPr lang="fr-BE" sz="2000" dirty="0">
            <a:latin typeface="+mj-lt"/>
          </a:endParaRPr>
        </a:p>
      </dgm:t>
    </dgm:pt>
    <dgm:pt modelId="{8E6B784A-3413-4BEC-818C-6208023ADF8C}" type="parTrans" cxnId="{99C2C62B-783B-46FF-B5A9-A826D2E112AB}">
      <dgm:prSet/>
      <dgm:spPr/>
      <dgm:t>
        <a:bodyPr/>
        <a:lstStyle/>
        <a:p>
          <a:endParaRPr lang="fr-BE"/>
        </a:p>
      </dgm:t>
    </dgm:pt>
    <dgm:pt modelId="{5B4CC17E-7642-48B9-BE81-D61CF4F5E718}" type="sibTrans" cxnId="{99C2C62B-783B-46FF-B5A9-A826D2E112AB}">
      <dgm:prSet/>
      <dgm:spPr/>
      <dgm:t>
        <a:bodyPr/>
        <a:lstStyle/>
        <a:p>
          <a:endParaRPr lang="fr-BE"/>
        </a:p>
      </dgm:t>
    </dgm:pt>
    <dgm:pt modelId="{BD3BCB7D-18F3-4103-93F2-17DAC1466CF5}" type="pres">
      <dgm:prSet presAssocID="{335375E1-158F-4414-9261-532C0AAE6323}" presName="Name0" presStyleCnt="0">
        <dgm:presLayoutVars>
          <dgm:dir/>
          <dgm:animLvl val="lvl"/>
          <dgm:resizeHandles val="exact"/>
        </dgm:presLayoutVars>
      </dgm:prSet>
      <dgm:spPr/>
    </dgm:pt>
    <dgm:pt modelId="{3BE88434-F62C-485D-8A6C-BB35B8482486}" type="pres">
      <dgm:prSet presAssocID="{1015F0B5-214A-4DE8-BE6B-65BF17974F0A}" presName="parTxOnly" presStyleLbl="node1" presStyleIdx="0" presStyleCnt="1" custLinFactNeighborX="2641" custLinFactNeighborY="-41126">
        <dgm:presLayoutVars>
          <dgm:chMax val="0"/>
          <dgm:chPref val="0"/>
          <dgm:bulletEnabled val="1"/>
        </dgm:presLayoutVars>
      </dgm:prSet>
      <dgm:spPr/>
    </dgm:pt>
  </dgm:ptLst>
  <dgm:cxnLst>
    <dgm:cxn modelId="{99C2C62B-783B-46FF-B5A9-A826D2E112AB}" srcId="{335375E1-158F-4414-9261-532C0AAE6323}" destId="{1015F0B5-214A-4DE8-BE6B-65BF17974F0A}" srcOrd="0" destOrd="0" parTransId="{8E6B784A-3413-4BEC-818C-6208023ADF8C}" sibTransId="{5B4CC17E-7642-48B9-BE81-D61CF4F5E718}"/>
    <dgm:cxn modelId="{96A7F37F-2DA7-4A9D-8F3F-C7AAC8D71A75}" type="presOf" srcId="{1015F0B5-214A-4DE8-BE6B-65BF17974F0A}" destId="{3BE88434-F62C-485D-8A6C-BB35B8482486}" srcOrd="0" destOrd="0" presId="urn:microsoft.com/office/officeart/2005/8/layout/chevron1"/>
    <dgm:cxn modelId="{292B8692-0E26-4B29-899D-2391A835007E}" type="presOf" srcId="{335375E1-158F-4414-9261-532C0AAE6323}" destId="{BD3BCB7D-18F3-4103-93F2-17DAC1466CF5}" srcOrd="0" destOrd="0" presId="urn:microsoft.com/office/officeart/2005/8/layout/chevron1"/>
    <dgm:cxn modelId="{F6B68E6D-7CEB-4B44-9195-C74A672AFAE2}" type="presParOf" srcId="{BD3BCB7D-18F3-4103-93F2-17DAC1466CF5}" destId="{3BE88434-F62C-485D-8A6C-BB35B848248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5375E1-158F-4414-9261-532C0AAE632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015F0B5-214A-4DE8-BE6B-65BF17974F0A}">
      <dgm:prSet phldrT="[Texte]" custT="1"/>
      <dgm:spPr/>
      <dgm:t>
        <a:bodyPr/>
        <a:lstStyle/>
        <a:p>
          <a:r>
            <a:rPr lang="fr-FR" sz="2000" dirty="0">
              <a:latin typeface="+mj-lt"/>
            </a:rPr>
            <a:t>Phase 1 : </a:t>
          </a:r>
        </a:p>
        <a:p>
          <a:r>
            <a:rPr lang="fr-FR" sz="2000" dirty="0">
              <a:latin typeface="+mj-lt"/>
            </a:rPr>
            <a:t>Diagnostic</a:t>
          </a:r>
          <a:endParaRPr lang="fr-BE" sz="2000" dirty="0">
            <a:latin typeface="+mj-lt"/>
          </a:endParaRPr>
        </a:p>
      </dgm:t>
    </dgm:pt>
    <dgm:pt modelId="{8E6B784A-3413-4BEC-818C-6208023ADF8C}" type="parTrans" cxnId="{99C2C62B-783B-46FF-B5A9-A826D2E112AB}">
      <dgm:prSet/>
      <dgm:spPr/>
      <dgm:t>
        <a:bodyPr/>
        <a:lstStyle/>
        <a:p>
          <a:endParaRPr lang="fr-BE"/>
        </a:p>
      </dgm:t>
    </dgm:pt>
    <dgm:pt modelId="{5B4CC17E-7642-48B9-BE81-D61CF4F5E718}" type="sibTrans" cxnId="{99C2C62B-783B-46FF-B5A9-A826D2E112AB}">
      <dgm:prSet/>
      <dgm:spPr/>
      <dgm:t>
        <a:bodyPr/>
        <a:lstStyle/>
        <a:p>
          <a:endParaRPr lang="fr-BE"/>
        </a:p>
      </dgm:t>
    </dgm:pt>
    <dgm:pt modelId="{BD3BCB7D-18F3-4103-93F2-17DAC1466CF5}" type="pres">
      <dgm:prSet presAssocID="{335375E1-158F-4414-9261-532C0AAE6323}" presName="Name0" presStyleCnt="0">
        <dgm:presLayoutVars>
          <dgm:dir/>
          <dgm:animLvl val="lvl"/>
          <dgm:resizeHandles val="exact"/>
        </dgm:presLayoutVars>
      </dgm:prSet>
      <dgm:spPr/>
    </dgm:pt>
    <dgm:pt modelId="{3BE88434-F62C-485D-8A6C-BB35B8482486}" type="pres">
      <dgm:prSet presAssocID="{1015F0B5-214A-4DE8-BE6B-65BF17974F0A}" presName="parTxOnly" presStyleLbl="node1" presStyleIdx="0" presStyleCnt="1" custLinFactNeighborX="2641" custLinFactNeighborY="-41126">
        <dgm:presLayoutVars>
          <dgm:chMax val="0"/>
          <dgm:chPref val="0"/>
          <dgm:bulletEnabled val="1"/>
        </dgm:presLayoutVars>
      </dgm:prSet>
      <dgm:spPr/>
    </dgm:pt>
  </dgm:ptLst>
  <dgm:cxnLst>
    <dgm:cxn modelId="{99C2C62B-783B-46FF-B5A9-A826D2E112AB}" srcId="{335375E1-158F-4414-9261-532C0AAE6323}" destId="{1015F0B5-214A-4DE8-BE6B-65BF17974F0A}" srcOrd="0" destOrd="0" parTransId="{8E6B784A-3413-4BEC-818C-6208023ADF8C}" sibTransId="{5B4CC17E-7642-48B9-BE81-D61CF4F5E718}"/>
    <dgm:cxn modelId="{96A7F37F-2DA7-4A9D-8F3F-C7AAC8D71A75}" type="presOf" srcId="{1015F0B5-214A-4DE8-BE6B-65BF17974F0A}" destId="{3BE88434-F62C-485D-8A6C-BB35B8482486}" srcOrd="0" destOrd="0" presId="urn:microsoft.com/office/officeart/2005/8/layout/chevron1"/>
    <dgm:cxn modelId="{292B8692-0E26-4B29-899D-2391A835007E}" type="presOf" srcId="{335375E1-158F-4414-9261-532C0AAE6323}" destId="{BD3BCB7D-18F3-4103-93F2-17DAC1466CF5}" srcOrd="0" destOrd="0" presId="urn:microsoft.com/office/officeart/2005/8/layout/chevron1"/>
    <dgm:cxn modelId="{F6B68E6D-7CEB-4B44-9195-C74A672AFAE2}" type="presParOf" srcId="{BD3BCB7D-18F3-4103-93F2-17DAC1466CF5}" destId="{3BE88434-F62C-485D-8A6C-BB35B848248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5375E1-158F-4414-9261-532C0AAE632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015F0B5-214A-4DE8-BE6B-65BF17974F0A}">
      <dgm:prSet phldrT="[Texte]" custT="1"/>
      <dgm:spPr/>
      <dgm:t>
        <a:bodyPr/>
        <a:lstStyle/>
        <a:p>
          <a:r>
            <a:rPr lang="fr-FR" sz="2000" dirty="0">
              <a:latin typeface="+mj-lt"/>
            </a:rPr>
            <a:t>Phase 3 : </a:t>
          </a:r>
        </a:p>
        <a:p>
          <a:r>
            <a:rPr lang="fr-FR" sz="2000" dirty="0">
              <a:latin typeface="+mj-lt"/>
            </a:rPr>
            <a:t>Plan d’actions</a:t>
          </a:r>
          <a:endParaRPr lang="fr-BE" sz="2000" dirty="0">
            <a:latin typeface="+mj-lt"/>
          </a:endParaRPr>
        </a:p>
      </dgm:t>
    </dgm:pt>
    <dgm:pt modelId="{8E6B784A-3413-4BEC-818C-6208023ADF8C}" type="parTrans" cxnId="{99C2C62B-783B-46FF-B5A9-A826D2E112AB}">
      <dgm:prSet/>
      <dgm:spPr/>
      <dgm:t>
        <a:bodyPr/>
        <a:lstStyle/>
        <a:p>
          <a:endParaRPr lang="fr-BE"/>
        </a:p>
      </dgm:t>
    </dgm:pt>
    <dgm:pt modelId="{5B4CC17E-7642-48B9-BE81-D61CF4F5E718}" type="sibTrans" cxnId="{99C2C62B-783B-46FF-B5A9-A826D2E112AB}">
      <dgm:prSet/>
      <dgm:spPr/>
      <dgm:t>
        <a:bodyPr/>
        <a:lstStyle/>
        <a:p>
          <a:endParaRPr lang="fr-BE"/>
        </a:p>
      </dgm:t>
    </dgm:pt>
    <dgm:pt modelId="{BD3BCB7D-18F3-4103-93F2-17DAC1466CF5}" type="pres">
      <dgm:prSet presAssocID="{335375E1-158F-4414-9261-532C0AAE6323}" presName="Name0" presStyleCnt="0">
        <dgm:presLayoutVars>
          <dgm:dir/>
          <dgm:animLvl val="lvl"/>
          <dgm:resizeHandles val="exact"/>
        </dgm:presLayoutVars>
      </dgm:prSet>
      <dgm:spPr/>
    </dgm:pt>
    <dgm:pt modelId="{3BE88434-F62C-485D-8A6C-BB35B8482486}" type="pres">
      <dgm:prSet presAssocID="{1015F0B5-214A-4DE8-BE6B-65BF17974F0A}" presName="parTxOnly" presStyleLbl="node1" presStyleIdx="0" presStyleCnt="1" custLinFactNeighborX="2641" custLinFactNeighborY="-41126">
        <dgm:presLayoutVars>
          <dgm:chMax val="0"/>
          <dgm:chPref val="0"/>
          <dgm:bulletEnabled val="1"/>
        </dgm:presLayoutVars>
      </dgm:prSet>
      <dgm:spPr/>
    </dgm:pt>
  </dgm:ptLst>
  <dgm:cxnLst>
    <dgm:cxn modelId="{99C2C62B-783B-46FF-B5A9-A826D2E112AB}" srcId="{335375E1-158F-4414-9261-532C0AAE6323}" destId="{1015F0B5-214A-4DE8-BE6B-65BF17974F0A}" srcOrd="0" destOrd="0" parTransId="{8E6B784A-3413-4BEC-818C-6208023ADF8C}" sibTransId="{5B4CC17E-7642-48B9-BE81-D61CF4F5E718}"/>
    <dgm:cxn modelId="{96A7F37F-2DA7-4A9D-8F3F-C7AAC8D71A75}" type="presOf" srcId="{1015F0B5-214A-4DE8-BE6B-65BF17974F0A}" destId="{3BE88434-F62C-485D-8A6C-BB35B8482486}" srcOrd="0" destOrd="0" presId="urn:microsoft.com/office/officeart/2005/8/layout/chevron1"/>
    <dgm:cxn modelId="{292B8692-0E26-4B29-899D-2391A835007E}" type="presOf" srcId="{335375E1-158F-4414-9261-532C0AAE6323}" destId="{BD3BCB7D-18F3-4103-93F2-17DAC1466CF5}" srcOrd="0" destOrd="0" presId="urn:microsoft.com/office/officeart/2005/8/layout/chevron1"/>
    <dgm:cxn modelId="{F6B68E6D-7CEB-4B44-9195-C74A672AFAE2}" type="presParOf" srcId="{BD3BCB7D-18F3-4103-93F2-17DAC1466CF5}" destId="{3BE88434-F62C-485D-8A6C-BB35B848248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88434-F62C-485D-8A6C-BB35B8482486}">
      <dsp:nvSpPr>
        <dsp:cNvPr id="0" name=""/>
        <dsp:cNvSpPr/>
      </dsp:nvSpPr>
      <dsp:spPr>
        <a:xfrm>
          <a:off x="0" y="0"/>
          <a:ext cx="2965394" cy="11861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+mj-lt"/>
            </a:rPr>
            <a:t>Phase 2 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+mj-lt"/>
            </a:rPr>
            <a:t>Objectifs</a:t>
          </a:r>
          <a:endParaRPr lang="fr-BE" sz="2000" kern="1200" dirty="0">
            <a:latin typeface="+mj-lt"/>
          </a:endParaRPr>
        </a:p>
      </dsp:txBody>
      <dsp:txXfrm>
        <a:off x="593079" y="0"/>
        <a:ext cx="1779237" cy="11861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88434-F62C-485D-8A6C-BB35B8482486}">
      <dsp:nvSpPr>
        <dsp:cNvPr id="0" name=""/>
        <dsp:cNvSpPr/>
      </dsp:nvSpPr>
      <dsp:spPr>
        <a:xfrm>
          <a:off x="0" y="0"/>
          <a:ext cx="2965394" cy="11861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+mj-lt"/>
            </a:rPr>
            <a:t>Phase 1 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+mj-lt"/>
            </a:rPr>
            <a:t>Diagnostic</a:t>
          </a:r>
          <a:endParaRPr lang="fr-BE" sz="2000" kern="1200" dirty="0">
            <a:latin typeface="+mj-lt"/>
          </a:endParaRPr>
        </a:p>
      </dsp:txBody>
      <dsp:txXfrm>
        <a:off x="593079" y="0"/>
        <a:ext cx="1779237" cy="11861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88434-F62C-485D-8A6C-BB35B8482486}">
      <dsp:nvSpPr>
        <dsp:cNvPr id="0" name=""/>
        <dsp:cNvSpPr/>
      </dsp:nvSpPr>
      <dsp:spPr>
        <a:xfrm>
          <a:off x="0" y="0"/>
          <a:ext cx="2965394" cy="11861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+mj-lt"/>
            </a:rPr>
            <a:t>Phase 3 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+mj-lt"/>
            </a:rPr>
            <a:t>Plan d’actions</a:t>
          </a:r>
          <a:endParaRPr lang="fr-BE" sz="2000" kern="1200" dirty="0">
            <a:latin typeface="+mj-lt"/>
          </a:endParaRPr>
        </a:p>
      </dsp:txBody>
      <dsp:txXfrm>
        <a:off x="593079" y="0"/>
        <a:ext cx="1779237" cy="11861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88434-F62C-485D-8A6C-BB35B8482486}">
      <dsp:nvSpPr>
        <dsp:cNvPr id="0" name=""/>
        <dsp:cNvSpPr/>
      </dsp:nvSpPr>
      <dsp:spPr>
        <a:xfrm>
          <a:off x="0" y="0"/>
          <a:ext cx="2965394" cy="11861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+mj-lt"/>
            </a:rPr>
            <a:t>Phase 2 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+mj-lt"/>
            </a:rPr>
            <a:t>Objectifs</a:t>
          </a:r>
          <a:endParaRPr lang="fr-BE" sz="2000" kern="1200" dirty="0">
            <a:latin typeface="+mj-lt"/>
          </a:endParaRPr>
        </a:p>
      </dsp:txBody>
      <dsp:txXfrm>
        <a:off x="593079" y="0"/>
        <a:ext cx="1779237" cy="11861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88434-F62C-485D-8A6C-BB35B8482486}">
      <dsp:nvSpPr>
        <dsp:cNvPr id="0" name=""/>
        <dsp:cNvSpPr/>
      </dsp:nvSpPr>
      <dsp:spPr>
        <a:xfrm>
          <a:off x="0" y="0"/>
          <a:ext cx="2965394" cy="11861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+mj-lt"/>
            </a:rPr>
            <a:t>Phase 1 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+mj-lt"/>
            </a:rPr>
            <a:t>Diagnostic</a:t>
          </a:r>
          <a:endParaRPr lang="fr-BE" sz="2000" kern="1200" dirty="0">
            <a:latin typeface="+mj-lt"/>
          </a:endParaRPr>
        </a:p>
      </dsp:txBody>
      <dsp:txXfrm>
        <a:off x="593079" y="0"/>
        <a:ext cx="1779237" cy="11861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88434-F62C-485D-8A6C-BB35B8482486}">
      <dsp:nvSpPr>
        <dsp:cNvPr id="0" name=""/>
        <dsp:cNvSpPr/>
      </dsp:nvSpPr>
      <dsp:spPr>
        <a:xfrm>
          <a:off x="0" y="0"/>
          <a:ext cx="2965394" cy="11861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+mj-lt"/>
            </a:rPr>
            <a:t>Phase 3 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+mj-lt"/>
            </a:rPr>
            <a:t>Plan d’actions</a:t>
          </a:r>
          <a:endParaRPr lang="fr-BE" sz="2000" kern="1200" dirty="0">
            <a:latin typeface="+mj-lt"/>
          </a:endParaRPr>
        </a:p>
      </dsp:txBody>
      <dsp:txXfrm>
        <a:off x="593079" y="0"/>
        <a:ext cx="1779237" cy="1186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B2253B-8BFB-4CF8-B407-FC1630B71C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0DCCF3-4781-4E9F-B402-DB88065B0F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4CAA3-E6A3-40B2-80D9-91E97BBF083A}" type="datetimeFigureOut">
              <a:rPr lang="en-US" smtClean="0"/>
              <a:t>9/23/2021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B8EA6-CD5D-49EA-A6AD-E9D6F400BC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8A116E-E836-4D0B-9F04-6961D68CFF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9CD7F-2FEC-4928-B100-44A287751B8E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326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7F650-BF65-4F78-BDFD-CED6F8555264}" type="datetimeFigureOut">
              <a:rPr lang="en-US" smtClean="0"/>
              <a:t>9/23/2021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8EE4B-38DF-499B-B6BE-F6A18518CA8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7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8EE4B-38DF-499B-B6BE-F6A18518CA8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630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srgbClr val="000000"/>
                </a:solidFill>
                <a:latin typeface="Roboto Light"/>
              </a:rPr>
              <a:t>Des infrastructures existantes mais de qualité variable </a:t>
            </a:r>
            <a:r>
              <a:rPr lang="fr-FR" sz="1200" dirty="0">
                <a:solidFill>
                  <a:srgbClr val="000000"/>
                </a:solidFill>
                <a:latin typeface="Roboto Light"/>
              </a:rPr>
              <a:t>: 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defRPr/>
            </a:pPr>
            <a:endParaRPr lang="fr-FR" sz="1200" dirty="0">
              <a:solidFill>
                <a:srgbClr val="000000"/>
              </a:solidFill>
              <a:latin typeface="Roboto Light"/>
            </a:endParaRPr>
          </a:p>
          <a:p>
            <a:pPr lvl="1">
              <a:lnSpc>
                <a:spcPct val="114000"/>
              </a:lnSpc>
              <a:spcBef>
                <a:spcPts val="600"/>
              </a:spcBef>
              <a:defRPr/>
            </a:pPr>
            <a:r>
              <a:rPr lang="fr-FR" sz="1200" dirty="0">
                <a:solidFill>
                  <a:srgbClr val="000000"/>
                </a:solidFill>
                <a:latin typeface="Roboto Light"/>
              </a:rPr>
              <a:t>De bons exemples : exemple ci-contre à </a:t>
            </a:r>
            <a:r>
              <a:rPr lang="fr-FR" sz="1200" dirty="0" err="1">
                <a:solidFill>
                  <a:srgbClr val="000000"/>
                </a:solidFill>
                <a:latin typeface="Roboto Light"/>
              </a:rPr>
              <a:t>Rèves</a:t>
            </a:r>
            <a:endParaRPr lang="fr-FR" sz="1200" dirty="0">
              <a:solidFill>
                <a:srgbClr val="000000"/>
              </a:solidFill>
              <a:latin typeface="Roboto Light"/>
            </a:endParaRPr>
          </a:p>
          <a:p>
            <a:pPr lvl="1">
              <a:lnSpc>
                <a:spcPct val="114000"/>
              </a:lnSpc>
              <a:spcBef>
                <a:spcPts val="600"/>
              </a:spcBef>
              <a:defRPr/>
            </a:pPr>
            <a:r>
              <a:rPr lang="fr-FR" sz="1200" dirty="0">
                <a:solidFill>
                  <a:srgbClr val="000000"/>
                </a:solidFill>
                <a:latin typeface="Roboto Light"/>
              </a:rPr>
              <a:t>Trottoirs de meilleure qualité principalement à </a:t>
            </a:r>
            <a:r>
              <a:rPr lang="fr-FR" sz="1200" dirty="0" err="1">
                <a:solidFill>
                  <a:srgbClr val="000000"/>
                </a:solidFill>
                <a:latin typeface="Roboto Light"/>
              </a:rPr>
              <a:t>Frasnes</a:t>
            </a:r>
            <a:r>
              <a:rPr lang="fr-FR" sz="1200" dirty="0">
                <a:solidFill>
                  <a:srgbClr val="000000"/>
                </a:solidFill>
                <a:latin typeface="Roboto Light"/>
              </a:rPr>
              <a:t>-lez-Gosselies et abords d’écoles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defRPr/>
            </a:pPr>
            <a:endParaRPr lang="fr-FR" sz="1200" dirty="0">
              <a:solidFill>
                <a:srgbClr val="000000"/>
              </a:solidFill>
              <a:latin typeface="Roboto Light"/>
            </a:endParaRPr>
          </a:p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000000"/>
                </a:solidFill>
                <a:latin typeface="Roboto Light"/>
              </a:rPr>
              <a:t>Mais souvent infrastructures équivalentes à </a:t>
            </a:r>
            <a:r>
              <a:rPr lang="fr-FR" b="1" dirty="0">
                <a:solidFill>
                  <a:srgbClr val="000000"/>
                </a:solidFill>
                <a:latin typeface="Roboto Light"/>
              </a:rPr>
              <a:t>des accotements de plain-pied, avec largeur limitée</a:t>
            </a:r>
          </a:p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dirty="0">
              <a:solidFill>
                <a:srgbClr val="000000"/>
              </a:solidFill>
              <a:latin typeface="Roboto Light"/>
            </a:endParaRPr>
          </a:p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dirty="0" err="1">
                <a:solidFill>
                  <a:schemeClr val="bg1">
                    <a:lumMod val="50000"/>
                  </a:schemeClr>
                </a:solidFill>
              </a:rPr>
              <a:t>Déplacements</a:t>
            </a:r>
            <a:r>
              <a:rPr lang="nl-B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1200" dirty="0" err="1">
                <a:solidFill>
                  <a:schemeClr val="bg1">
                    <a:lumMod val="50000"/>
                  </a:schemeClr>
                </a:solidFill>
              </a:rPr>
              <a:t>pmr</a:t>
            </a:r>
            <a:endParaRPr lang="fr-FR" b="1" dirty="0">
              <a:solidFill>
                <a:srgbClr val="000000"/>
              </a:solidFill>
              <a:latin typeface="Roboto Light"/>
            </a:endParaRPr>
          </a:p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>
                <a:solidFill>
                  <a:srgbClr val="000000"/>
                </a:solidFill>
                <a:latin typeface="Roboto Light"/>
              </a:rPr>
              <a:t>Trottoirs étroits, parfois encombrés, pas de dalles podotactiles au droit des passages piétons…</a:t>
            </a:r>
          </a:p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dirty="0">
              <a:solidFill>
                <a:srgbClr val="000000"/>
              </a:solidFill>
              <a:latin typeface="Roboto Light"/>
            </a:endParaRPr>
          </a:p>
          <a:p>
            <a:pPr lvl="1">
              <a:lnSpc>
                <a:spcPct val="114000"/>
              </a:lnSpc>
              <a:spcBef>
                <a:spcPts val="600"/>
              </a:spcBef>
              <a:defRPr/>
            </a:pPr>
            <a:endParaRPr lang="fr-FR" sz="1200" dirty="0">
              <a:solidFill>
                <a:srgbClr val="000000"/>
              </a:solidFill>
              <a:latin typeface="Roboto Light"/>
            </a:endParaRPr>
          </a:p>
          <a:p>
            <a:pPr marL="0" indent="0">
              <a:buFontTx/>
              <a:buNone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8EE4B-38DF-499B-B6BE-F6A18518CA8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17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200" dirty="0">
                <a:solidFill>
                  <a:srgbClr val="000000"/>
                </a:solidFill>
                <a:latin typeface="Roboto Light"/>
              </a:rPr>
              <a:t>Pas de </a:t>
            </a:r>
            <a:r>
              <a:rPr lang="fr-FR" sz="1200" b="1" dirty="0">
                <a:solidFill>
                  <a:srgbClr val="000000"/>
                </a:solidFill>
                <a:latin typeface="Roboto Light"/>
              </a:rPr>
              <a:t>réseau cyclable communal </a:t>
            </a:r>
            <a:r>
              <a:rPr lang="fr-FR" sz="1200" dirty="0">
                <a:solidFill>
                  <a:srgbClr val="000000"/>
                </a:solidFill>
                <a:latin typeface="Roboto Light"/>
              </a:rPr>
              <a:t>spécifiquement défini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buClrTx/>
              <a:buSzPct val="110000"/>
              <a:buNone/>
              <a:tabLst/>
              <a:defRPr/>
            </a:pPr>
            <a:r>
              <a:rPr lang="fr-FR" sz="1100" i="1" dirty="0">
                <a:solidFill>
                  <a:srgbClr val="000000"/>
                </a:solidFill>
                <a:latin typeface="Roboto Light"/>
              </a:rPr>
              <a:t>Pas de </a:t>
            </a:r>
            <a:r>
              <a:rPr lang="fr-FR" sz="1100" i="1" dirty="0" err="1">
                <a:solidFill>
                  <a:srgbClr val="000000"/>
                </a:solidFill>
                <a:latin typeface="Roboto Light"/>
              </a:rPr>
              <a:t>RAVeL</a:t>
            </a:r>
            <a:r>
              <a:rPr lang="fr-FR" sz="1100" i="1" dirty="0">
                <a:solidFill>
                  <a:srgbClr val="000000"/>
                </a:solidFill>
                <a:latin typeface="Roboto Light"/>
              </a:rPr>
              <a:t>, réseau cyclable communal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8EE4B-38DF-499B-B6BE-F6A18518CA8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340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Plusieurs axes communaux pourvus d’infrastructures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Permettant connexions entre villages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Mais pas toujours de bonne qualité / manque entretien</a:t>
            </a:r>
            <a:endParaRPr lang="fr-FR" sz="1400" i="1" dirty="0">
              <a:solidFill>
                <a:srgbClr val="000000"/>
              </a:solidFill>
              <a:latin typeface="Robot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b="1" i="1" dirty="0">
              <a:latin typeface="Roboto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b="1" dirty="0">
                <a:latin typeface="Roboto Light"/>
              </a:rPr>
              <a:t>Des initiatives favorable au vélo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400" dirty="0">
                <a:latin typeface="Roboto Light"/>
              </a:rPr>
              <a:t>Chemins réservés, zone 30 à </a:t>
            </a:r>
            <a:r>
              <a:rPr lang="fr-FR" sz="1400" dirty="0" err="1">
                <a:latin typeface="Roboto Light"/>
              </a:rPr>
              <a:t>Frasnes</a:t>
            </a:r>
            <a:r>
              <a:rPr lang="fr-FR" sz="1400" dirty="0">
                <a:latin typeface="Roboto Light"/>
              </a:rPr>
              <a:t>, SUL …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defRPr/>
            </a:pPr>
            <a:endParaRPr lang="fr-FR" sz="1400" dirty="0">
              <a:latin typeface="Roboto Light"/>
            </a:endParaRPr>
          </a:p>
          <a:p>
            <a:pPr marL="285750" lvl="1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400" b="1" dirty="0">
                <a:latin typeface="Roboto Light"/>
              </a:rPr>
              <a:t>Des axes régionaux à « haut-potentiel cyclable » dépourvus d’infrastructures cyclables </a:t>
            </a:r>
          </a:p>
          <a:p>
            <a:pPr marL="742950" lvl="2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400" dirty="0">
                <a:latin typeface="Roboto Light"/>
              </a:rPr>
              <a:t>N5 et N567 sans aménagement malgré leur haut potentiel identifié dans le SDCW*</a:t>
            </a:r>
          </a:p>
          <a:p>
            <a:pPr marL="742950" lvl="2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400" dirty="0">
                <a:latin typeface="Roboto Light"/>
              </a:rPr>
              <a:t>= axes particulièrement insécurisants pour les cyclistes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8EE4B-38DF-499B-B6BE-F6A18518CA8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041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200" b="1" dirty="0">
                <a:solidFill>
                  <a:srgbClr val="000000"/>
                </a:solidFill>
                <a:latin typeface="Roboto Light"/>
              </a:rPr>
              <a:t>Une offre déjà développée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100" b="1" i="1" dirty="0">
              <a:latin typeface="Roboto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200" b="1" dirty="0">
                <a:latin typeface="Roboto Light"/>
              </a:rPr>
              <a:t>Pouvant être renforcée et améliorée</a:t>
            </a:r>
          </a:p>
          <a:p>
            <a:pPr marL="742950" marR="0" lvl="1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200" dirty="0">
                <a:latin typeface="Roboto Light"/>
              </a:rPr>
              <a:t>Présence de « pince-roue » et de U-inversé</a:t>
            </a:r>
          </a:p>
          <a:p>
            <a:pPr marL="742950" marR="0" lvl="1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200" dirty="0">
                <a:latin typeface="Roboto Light"/>
              </a:rPr>
              <a:t>Composés de 2 à 3 dispositifs par emplacement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200" dirty="0">
                <a:latin typeface="Roboto Light"/>
              </a:rPr>
              <a:t>Dispositifs privés existants (Delhaize, banque Belfius…)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8EE4B-38DF-499B-B6BE-F6A18518CA8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757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Principalement situés au niveau des axes régionaux (N5 et N567) </a:t>
            </a:r>
          </a:p>
          <a:p>
            <a:pPr marL="263525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r>
              <a:rPr lang="fr-FR" sz="1400" i="1" dirty="0">
                <a:solidFill>
                  <a:srgbClr val="000000"/>
                </a:solidFill>
                <a:latin typeface="Roboto Light"/>
              </a:rPr>
              <a:t>Absence infrastructure, vitesses pratiquées</a:t>
            </a:r>
          </a:p>
          <a:p>
            <a:pPr marL="263525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200" i="1" dirty="0">
              <a:latin typeface="Roboto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b="1" dirty="0">
                <a:latin typeface="Roboto Light"/>
              </a:rPr>
              <a:t>Et des liaisons inter-villages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400" dirty="0">
                <a:latin typeface="Roboto Light"/>
              </a:rPr>
              <a:t>Absence d’infrastructures à certains endroits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400" dirty="0">
                <a:latin typeface="Roboto Light"/>
              </a:rPr>
              <a:t>Ou présentes que d’un seul côté de la voirie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400" dirty="0">
                <a:latin typeface="Roboto Light"/>
              </a:rPr>
              <a:t>Manque d’entretien</a:t>
            </a:r>
          </a:p>
          <a:p>
            <a:pPr marL="457200" lvl="1" indent="0">
              <a:lnSpc>
                <a:spcPct val="114000"/>
              </a:lnSpc>
              <a:spcBef>
                <a:spcPts val="0"/>
              </a:spcBef>
              <a:buNone/>
              <a:defRPr/>
            </a:pPr>
            <a:endParaRPr lang="fr-FR" sz="1400" dirty="0">
              <a:latin typeface="Roboto Light"/>
            </a:endParaRPr>
          </a:p>
          <a:p>
            <a:pPr marL="285750" lvl="1">
              <a:lnSpc>
                <a:spcPct val="114000"/>
              </a:lnSpc>
              <a:spcBef>
                <a:spcPts val="0"/>
              </a:spcBef>
              <a:defRPr/>
            </a:pPr>
            <a:r>
              <a:rPr lang="fr-FR" b="1" dirty="0">
                <a:latin typeface="Roboto Light"/>
              </a:rPr>
              <a:t>Rond-point au pied de l’administration communale </a:t>
            </a:r>
          </a:p>
          <a:p>
            <a:pPr marL="263525" lvl="1" indent="-263525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fr-FR" sz="1400" i="1" dirty="0">
                <a:latin typeface="Roboto Light"/>
              </a:rPr>
              <a:t>Absence marquage au sol et infrastructure spécifique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8EE4B-38DF-499B-B6BE-F6A18518CA8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440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Une pratique marginale sur le territoire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2% des bonsvillersois prennent leur vélo pour se rendre au travail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1,5% (fondamental) et 1% (secondaire)  pour aller à l’école </a:t>
            </a:r>
          </a:p>
          <a:p>
            <a:pPr marL="263525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2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  <a:p>
            <a:pPr marL="263525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Source : diagnostic fédéral 2017 &amp; enquêtes écoles</a:t>
            </a:r>
          </a:p>
          <a:p>
            <a:pPr marL="457200" lvl="1" indent="0">
              <a:lnSpc>
                <a:spcPct val="114000"/>
              </a:lnSpc>
              <a:spcBef>
                <a:spcPts val="0"/>
              </a:spcBef>
              <a:buNone/>
              <a:defRPr/>
            </a:pPr>
            <a:endParaRPr lang="fr-FR" sz="1400" dirty="0">
              <a:latin typeface="Roboto Light"/>
            </a:endParaRPr>
          </a:p>
          <a:p>
            <a:pPr marL="285750" lvl="1">
              <a:lnSpc>
                <a:spcPct val="114000"/>
              </a:lnSpc>
              <a:spcBef>
                <a:spcPts val="0"/>
              </a:spcBef>
              <a:defRPr/>
            </a:pPr>
            <a:r>
              <a:rPr lang="fr-FR" b="1" dirty="0">
                <a:latin typeface="Roboto Light"/>
              </a:rPr>
              <a:t>1/3 des élèves scolarisés aux Bons Villers habitent &lt; 3 km de leur école</a:t>
            </a:r>
          </a:p>
          <a:p>
            <a:pPr marL="285750" lvl="1">
              <a:lnSpc>
                <a:spcPct val="114000"/>
              </a:lnSpc>
              <a:spcBef>
                <a:spcPts val="0"/>
              </a:spcBef>
              <a:defRPr/>
            </a:pPr>
            <a:r>
              <a:rPr lang="fr-FR" b="1" dirty="0">
                <a:latin typeface="Roboto Light"/>
              </a:rPr>
              <a:t>Proximité de pôles d’emplois (</a:t>
            </a:r>
            <a:r>
              <a:rPr lang="fr-FR" b="1" dirty="0" err="1">
                <a:latin typeface="Roboto Light"/>
              </a:rPr>
              <a:t>Frasnes</a:t>
            </a:r>
            <a:r>
              <a:rPr lang="fr-FR" b="1" dirty="0">
                <a:latin typeface="Roboto Light"/>
              </a:rPr>
              <a:t>-lez-Gosselies, </a:t>
            </a:r>
            <a:r>
              <a:rPr lang="fr-FR" b="1" dirty="0" err="1">
                <a:latin typeface="Roboto Light"/>
              </a:rPr>
              <a:t>aéropole</a:t>
            </a:r>
            <a:r>
              <a:rPr lang="fr-FR" b="1" dirty="0">
                <a:latin typeface="Roboto Light"/>
              </a:rPr>
              <a:t> de Gosselies, Nivelles,  …) à bonne distance cyclable</a:t>
            </a:r>
          </a:p>
          <a:p>
            <a:pPr marL="285750" lvl="1">
              <a:lnSpc>
                <a:spcPct val="114000"/>
              </a:lnSpc>
              <a:spcBef>
                <a:spcPts val="0"/>
              </a:spcBef>
              <a:defRPr/>
            </a:pPr>
            <a:endParaRPr lang="fr-FR" b="1" dirty="0">
              <a:latin typeface="Roboto Light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8EE4B-38DF-499B-B6BE-F6A18518CA8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54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8EE4B-38DF-499B-B6BE-F6A18518CA8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145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200" b="1" dirty="0">
                <a:solidFill>
                  <a:srgbClr val="000000"/>
                </a:solidFill>
                <a:latin typeface="Roboto Light"/>
              </a:rPr>
              <a:t>Près de 750 montées/j au départ de LBV, en semaine</a:t>
            </a:r>
          </a:p>
          <a:p>
            <a:pPr marL="182563" indent="0" algn="just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fr-FR" sz="1100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Source : TEC du BW et Charleroi, 2019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endParaRPr lang="fr-FR" sz="1200" b="1" dirty="0">
              <a:solidFill>
                <a:srgbClr val="000000"/>
              </a:solidFill>
              <a:latin typeface="Roboto Ligh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200" b="1" dirty="0">
                <a:solidFill>
                  <a:srgbClr val="000000"/>
                </a:solidFill>
                <a:latin typeface="Roboto Light"/>
              </a:rPr>
              <a:t>3 arrêts comptabilisent &gt; 50% des montées journalières en semaine</a:t>
            </a:r>
          </a:p>
          <a:p>
            <a:pPr marL="263525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r>
              <a:rPr lang="fr-FR" sz="1100" dirty="0" err="1">
                <a:solidFill>
                  <a:srgbClr val="000000"/>
                </a:solidFill>
                <a:latin typeface="Roboto Light"/>
              </a:rPr>
              <a:t>Rèves</a:t>
            </a:r>
            <a:r>
              <a:rPr lang="fr-FR" sz="1100" dirty="0">
                <a:solidFill>
                  <a:srgbClr val="000000"/>
                </a:solidFill>
                <a:latin typeface="Roboto Light"/>
              </a:rPr>
              <a:t> Bien-Être : 251 </a:t>
            </a:r>
          </a:p>
          <a:p>
            <a:pPr marL="263525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r>
              <a:rPr lang="fr-FR" sz="1100" dirty="0">
                <a:solidFill>
                  <a:srgbClr val="000000"/>
                </a:solidFill>
                <a:latin typeface="Roboto Light"/>
              </a:rPr>
              <a:t>Monument : 91</a:t>
            </a:r>
          </a:p>
          <a:p>
            <a:pPr marL="263525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r>
              <a:rPr lang="fr-FR" sz="1100" dirty="0" err="1">
                <a:solidFill>
                  <a:srgbClr val="000000"/>
                </a:solidFill>
                <a:latin typeface="Roboto Light"/>
              </a:rPr>
              <a:t>Mellet</a:t>
            </a:r>
            <a:r>
              <a:rPr lang="fr-FR" sz="1100" dirty="0">
                <a:solidFill>
                  <a:srgbClr val="000000"/>
                </a:solidFill>
                <a:latin typeface="Roboto Light"/>
              </a:rPr>
              <a:t> SNCV : 68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8EE4B-38DF-499B-B6BE-F6A18518CA8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543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400" b="1" dirty="0">
                <a:solidFill>
                  <a:srgbClr val="000000"/>
                </a:solidFill>
                <a:latin typeface="Roboto Light"/>
              </a:rPr>
              <a:t>Proximité 2 axes autoroutiers </a:t>
            </a:r>
          </a:p>
          <a:p>
            <a:pPr marL="269875" indent="0" algn="just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E42 (connexion dorsale wallonne) et E420 (connexion Bruxelles- Nivelles- Charleroi)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endParaRPr lang="fr-FR" sz="1400" b="1" dirty="0">
              <a:solidFill>
                <a:srgbClr val="000000"/>
              </a:solidFill>
              <a:latin typeface="Roboto Ligh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400" b="1" dirty="0">
                <a:solidFill>
                  <a:srgbClr val="000000"/>
                </a:solidFill>
                <a:latin typeface="Roboto Light"/>
              </a:rPr>
              <a:t>Axes régionaux</a:t>
            </a:r>
          </a:p>
          <a:p>
            <a:pPr marL="263525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N5 :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 Connexion Charleroi, Genappe, pôle Braine-l’Alleud – Waterloo et Bruxelles</a:t>
            </a:r>
          </a:p>
          <a:p>
            <a:pPr marL="263525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Connexion vers N93 et N25</a:t>
            </a:r>
          </a:p>
          <a:p>
            <a:pPr lvl="0" algn="just">
              <a:lnSpc>
                <a:spcPct val="114000"/>
              </a:lnSpc>
              <a:spcBef>
                <a:spcPts val="0"/>
              </a:spcBef>
              <a:defRPr/>
            </a:pPr>
            <a:endParaRPr lang="fr-FR" sz="1200" b="1" dirty="0">
              <a:solidFill>
                <a:srgbClr val="000000"/>
              </a:solidFill>
              <a:latin typeface="Roboto Light"/>
            </a:endParaRPr>
          </a:p>
          <a:p>
            <a:pPr marL="263525" lvl="0" indent="0" algn="just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N567 et voies de collectes : 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axes de liaisons vers pôles secondaires voisins et desserte villages</a:t>
            </a:r>
            <a:endParaRPr lang="fr-FR" sz="1200" b="1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8EE4B-38DF-499B-B6BE-F6A18518CA8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961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8EE4B-38DF-499B-B6BE-F6A18518CA8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88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sz="1000" dirty="0">
              <a:solidFill>
                <a:schemeClr val="tx1"/>
              </a:solidFill>
            </a:endParaRPr>
          </a:p>
          <a:p>
            <a:pPr lvl="0"/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49B4-D8F2-46E6-82C4-6DC3388EC5D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292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12% de la surface actuelle est urbanisée</a:t>
            </a:r>
          </a:p>
          <a:p>
            <a:r>
              <a:rPr lang="fr-FR" dirty="0"/>
              <a:t>Parmi ces 12%, ¼ est encore dispo pour de l’urbanisation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Projet de piste cyclable N5 : </a:t>
            </a:r>
            <a:r>
              <a:rPr lang="fr-BE" sz="1200" dirty="0">
                <a:ea typeface="Calibri" panose="020F0502020204030204" pitchFamily="34" charset="0"/>
                <a:cs typeface="Arial" panose="020B0604020202020204" pitchFamily="34" charset="0"/>
              </a:rPr>
              <a:t>situés des bornes 34.8 à 35.8 et 35.8 à 37.2. Il s’agirait d’une première étape; le projet n’étant pas encore finalisé.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Piste cyclable le long de la N567 : </a:t>
            </a:r>
            <a:r>
              <a:rPr lang="fr-BE" sz="1200" dirty="0">
                <a:ea typeface="Calibri" panose="020F0502020204030204" pitchFamily="34" charset="0"/>
                <a:cs typeface="Arial" panose="020B0604020202020204" pitchFamily="34" charset="0"/>
              </a:rPr>
              <a:t>Sans plus de précision sur son profil, ce projet devrait cependant prendre lieu entre le rond-point  en sortie de N5, Avenue de </a:t>
            </a:r>
            <a:r>
              <a:rPr lang="fr-BE" sz="1200" dirty="0" err="1">
                <a:ea typeface="Calibri" panose="020F0502020204030204" pitchFamily="34" charset="0"/>
                <a:cs typeface="Arial" panose="020B0604020202020204" pitchFamily="34" charset="0"/>
              </a:rPr>
              <a:t>Stassart</a:t>
            </a:r>
            <a:r>
              <a:rPr lang="fr-BE" sz="1200" dirty="0">
                <a:ea typeface="Calibri" panose="020F0502020204030204" pitchFamily="34" charset="0"/>
                <a:cs typeface="Arial" panose="020B0604020202020204" pitchFamily="34" charset="0"/>
              </a:rPr>
              <a:t> jusqu’à la zone 30 du cœur de village, derrière l’Eglise. </a:t>
            </a:r>
            <a:endParaRPr lang="fr-BE" sz="1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8EE4B-38DF-499B-B6BE-F6A18518CA86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1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8EE4B-38DF-499B-B6BE-F6A18518CA86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423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457200" algn="l">
              <a:buFont typeface="Arial" panose="020B0604020202020204" pitchFamily="34" charset="0"/>
              <a:buChar char="•"/>
            </a:pPr>
            <a:endParaRPr lang="fr-BE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649B4-D8F2-46E6-82C4-6DC3388EC5D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639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8EE4B-38DF-499B-B6BE-F6A18518CA8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881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8EE4B-38DF-499B-B6BE-F6A18518CA8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499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PCDR : </a:t>
            </a:r>
          </a:p>
          <a:p>
            <a:pPr marL="171450" indent="-171450">
              <a:buFontTx/>
              <a:buChar char="-"/>
            </a:pPr>
            <a:r>
              <a:rPr lang="fr-BE" dirty="0"/>
              <a:t>Court terme : valoriser les sentiers et chemins</a:t>
            </a:r>
          </a:p>
          <a:p>
            <a:pPr marL="171450" indent="-171450">
              <a:buFontTx/>
              <a:buChar char="-"/>
            </a:pPr>
            <a:r>
              <a:rPr lang="fr-BE" dirty="0"/>
              <a:t>Long terme : développer un système de rang scolaire; cheminement lent et partagé le long de la N567 (à </a:t>
            </a:r>
            <a:r>
              <a:rPr lang="fr-BE" dirty="0" err="1"/>
              <a:t>Mellet</a:t>
            </a:r>
            <a:r>
              <a:rPr lang="fr-BE" dirty="0"/>
              <a:t>), Réaménagement de voirie</a:t>
            </a:r>
          </a:p>
          <a:p>
            <a:pPr marL="171450" indent="-171450">
              <a:buFontTx/>
              <a:buChar char="-"/>
            </a:pPr>
            <a:endParaRPr lang="fr-BE" dirty="0"/>
          </a:p>
          <a:p>
            <a:pPr marL="171450" indent="-171450">
              <a:buFontTx/>
              <a:buChar char="-"/>
            </a:pPr>
            <a:endParaRPr lang="fr-BE" dirty="0"/>
          </a:p>
          <a:p>
            <a:pPr marL="0" indent="0">
              <a:buFontTx/>
              <a:buNone/>
            </a:pPr>
            <a:r>
              <a:rPr lang="fr-BE" dirty="0"/>
              <a:t>SDC : Piste en vue de réduire le trafic de transit, d’améliorer les connexions en TP vers la gare de </a:t>
            </a:r>
            <a:r>
              <a:rPr lang="fr-BE" dirty="0" err="1"/>
              <a:t>Luttre</a:t>
            </a:r>
            <a:r>
              <a:rPr lang="fr-BE" dirty="0"/>
              <a:t>, définition d’un réseau cyclable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8EE4B-38DF-499B-B6BE-F6A18518CA8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585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0000"/>
                </a:solidFill>
                <a:latin typeface="Roboto Light"/>
              </a:rPr>
              <a:t>Peu étendue (43 km²)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0000"/>
                </a:solidFill>
                <a:latin typeface="Roboto Light"/>
              </a:rPr>
              <a:t>Densité de population (220 hab./km²) similaire à la moyenne régionale (215 hab./km²)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Rurale &amp; agricole (80% de la surface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tot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.)</a:t>
            </a:r>
            <a:endParaRPr lang="fr-FR" dirty="0"/>
          </a:p>
          <a:p>
            <a:r>
              <a:rPr lang="fr-FR" dirty="0"/>
              <a:t>5 villages </a:t>
            </a:r>
            <a:r>
              <a:rPr lang="fr-FR" sz="1200" dirty="0">
                <a:solidFill>
                  <a:srgbClr val="000000"/>
                </a:solidFill>
                <a:latin typeface="Roboto Light"/>
              </a:rPr>
              <a:t>(</a:t>
            </a:r>
            <a:r>
              <a:rPr lang="fr-FR" sz="1200" dirty="0" err="1">
                <a:solidFill>
                  <a:srgbClr val="000000"/>
                </a:solidFill>
                <a:latin typeface="Roboto Light"/>
              </a:rPr>
              <a:t>Frasnes</a:t>
            </a:r>
            <a:r>
              <a:rPr lang="fr-FR" sz="1200" dirty="0">
                <a:solidFill>
                  <a:srgbClr val="000000"/>
                </a:solidFill>
                <a:latin typeface="Roboto Light"/>
              </a:rPr>
              <a:t>-lez-Gosselies le plus peuplé avec 36% de la population)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8EE4B-38DF-499B-B6BE-F6A18518CA8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57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2">
              <a:spcBef>
                <a:spcPts val="1000"/>
              </a:spcBef>
            </a:pPr>
            <a:endParaRPr lang="fr-FR" sz="1200" dirty="0">
              <a:solidFill>
                <a:srgbClr val="000000"/>
              </a:solidFill>
              <a:latin typeface="Roboto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Quelques pôles de déplacements</a:t>
            </a:r>
            <a:r>
              <a:rPr kumimoji="0" lang="fr-FR" sz="1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sur le territoire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2 petits parcs d’activité économique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8 établissement scolaires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Commerces, services, équipements d’intérêt public …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Essentiellement à </a:t>
            </a:r>
            <a:r>
              <a:rPr lang="fr-FR" sz="1400" dirty="0" err="1">
                <a:solidFill>
                  <a:srgbClr val="000000"/>
                </a:solidFill>
                <a:latin typeface="Roboto Light"/>
              </a:rPr>
              <a:t>Frasnes</a:t>
            </a:r>
            <a:r>
              <a:rPr lang="fr-FR" sz="1400" dirty="0">
                <a:solidFill>
                  <a:srgbClr val="000000"/>
                </a:solidFill>
                <a:latin typeface="Roboto Light"/>
              </a:rPr>
              <a:t>-lez-Gosselies</a:t>
            </a:r>
          </a:p>
          <a:p>
            <a:pPr marL="742950" lvl="2">
              <a:spcBef>
                <a:spcPts val="1000"/>
              </a:spcBef>
            </a:pPr>
            <a:endParaRPr lang="fr-FR" sz="1200" dirty="0">
              <a:solidFill>
                <a:srgbClr val="000000"/>
              </a:solidFill>
              <a:latin typeface="Roboto Light"/>
            </a:endParaRPr>
          </a:p>
          <a:p>
            <a:pPr marL="742950" lvl="2">
              <a:spcBef>
                <a:spcPts val="1000"/>
              </a:spcBef>
            </a:pPr>
            <a:endParaRPr lang="fr-FR" sz="1200" dirty="0">
              <a:solidFill>
                <a:srgbClr val="000000"/>
              </a:solidFill>
              <a:latin typeface="Roboto Light"/>
            </a:endParaRPr>
          </a:p>
          <a:p>
            <a:pPr marL="742950" lvl="2">
              <a:spcBef>
                <a:spcPts val="1000"/>
              </a:spcBef>
            </a:pPr>
            <a:endParaRPr lang="fr-FR" sz="1200" dirty="0">
              <a:solidFill>
                <a:srgbClr val="000000"/>
              </a:solidFill>
              <a:latin typeface="Roboto Light"/>
            </a:endParaRPr>
          </a:p>
          <a:p>
            <a:pPr marL="742950" lvl="2">
              <a:spcBef>
                <a:spcPts val="1000"/>
              </a:spcBef>
            </a:pPr>
            <a:endParaRPr lang="fr-FR" sz="1200" dirty="0">
              <a:solidFill>
                <a:srgbClr val="000000"/>
              </a:solidFill>
              <a:latin typeface="Roboto Light"/>
            </a:endParaRPr>
          </a:p>
          <a:p>
            <a:pPr marL="742950" lvl="2">
              <a:spcBef>
                <a:spcPts val="1000"/>
              </a:spcBef>
            </a:pPr>
            <a:r>
              <a:rPr lang="fr-FR" sz="1200" dirty="0">
                <a:solidFill>
                  <a:srgbClr val="000000"/>
                </a:solidFill>
                <a:latin typeface="Roboto Light"/>
              </a:rPr>
              <a:t>Services et équipements : Charleroi, Nivelles, Fleurus, OLLN, Bruxelles</a:t>
            </a:r>
          </a:p>
          <a:p>
            <a:pPr marL="742950" lvl="2">
              <a:spcBef>
                <a:spcPts val="1000"/>
              </a:spcBef>
            </a:pPr>
            <a:r>
              <a:rPr lang="fr-FR" sz="1200" dirty="0">
                <a:solidFill>
                  <a:srgbClr val="000000"/>
                </a:solidFill>
                <a:latin typeface="Roboto Light"/>
              </a:rPr>
              <a:t>Emploi : </a:t>
            </a:r>
            <a:r>
              <a:rPr lang="fr-FR" sz="1200" b="1" dirty="0">
                <a:solidFill>
                  <a:srgbClr val="000000"/>
                </a:solidFill>
                <a:latin typeface="Roboto Light"/>
              </a:rPr>
              <a:t>80% de la population se rend à l’extérieur </a:t>
            </a:r>
            <a:r>
              <a:rPr lang="fr-FR" sz="1200" dirty="0">
                <a:solidFill>
                  <a:srgbClr val="000000"/>
                </a:solidFill>
                <a:latin typeface="Roboto Light"/>
              </a:rPr>
              <a:t>pour travailler (Charleroi 20%, RBC 16%, arrondi. Nivelles 20%)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8EE4B-38DF-499B-B6BE-F6A18518CA8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9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r>
              <a:rPr lang="fr-FR" sz="1400" i="0" dirty="0">
                <a:solidFill>
                  <a:srgbClr val="C00000"/>
                </a:solidFill>
                <a:latin typeface="Roboto Light"/>
              </a:rPr>
              <a:t>Zones apaisées :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r>
              <a:rPr lang="fr-FR" sz="1400" i="0" dirty="0">
                <a:solidFill>
                  <a:srgbClr val="C00000"/>
                </a:solidFill>
                <a:latin typeface="Roboto Light"/>
              </a:rPr>
              <a:t>Chemins réservés parfois encore empruntés par les voitures 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Light"/>
              </a:rPr>
              <a:t>(ex : r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</a:rPr>
              <a:t>ue du Grand</a:t>
            </a:r>
            <a:r>
              <a:rPr kumimoji="0" lang="fr-FR" sz="1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</a:rPr>
              <a:t> Blocus)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kumimoji="0" lang="fr-FR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</a:rPr>
              <a:t>Sentiers et ruelles : 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</a:rPr>
              <a:t>Des raccourcis pas suffisamment mis en valeur : seul le panneau d’interdiction destiné aux automobilistes interpelle et indique la présence de ces cheminements pour les piétons et cyclistes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D8EE4B-38DF-499B-B6BE-F6A18518CA8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399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down a street&#10;&#10;Description automatically generated">
            <a:extLst>
              <a:ext uri="{FF2B5EF4-FFF2-40B4-BE49-F238E27FC236}">
                <a16:creationId xmlns:a16="http://schemas.microsoft.com/office/drawing/2014/main" id="{02EEB319-0264-4B30-987D-21E904CD49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" y="1534"/>
            <a:ext cx="12187909" cy="6854932"/>
          </a:xfrm>
          <a:prstGeom prst="rect">
            <a:avLst/>
          </a:prstGeom>
        </p:spPr>
      </p:pic>
      <p:sp>
        <p:nvSpPr>
          <p:cNvPr id="3" name="Rechthoek 1">
            <a:extLst>
              <a:ext uri="{FF2B5EF4-FFF2-40B4-BE49-F238E27FC236}">
                <a16:creationId xmlns:a16="http://schemas.microsoft.com/office/drawing/2014/main" id="{6C13CB5A-D9C1-412C-91B6-6907619CE510}"/>
              </a:ext>
            </a:extLst>
          </p:cNvPr>
          <p:cNvSpPr/>
          <p:nvPr userDrawn="1"/>
        </p:nvSpPr>
        <p:spPr>
          <a:xfrm>
            <a:off x="645115" y="0"/>
            <a:ext cx="1526384" cy="1521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0C795CF-8840-413E-BDFE-F70792AB84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796" y="63562"/>
            <a:ext cx="1099023" cy="12821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A89AA1-2969-479B-B957-A323FFA05BA7}"/>
              </a:ext>
            </a:extLst>
          </p:cNvPr>
          <p:cNvSpPr/>
          <p:nvPr userDrawn="1"/>
        </p:nvSpPr>
        <p:spPr>
          <a:xfrm>
            <a:off x="3742660" y="4173048"/>
            <a:ext cx="8576802" cy="1868147"/>
          </a:xfrm>
          <a:prstGeom prst="rect">
            <a:avLst/>
          </a:prstGeom>
          <a:solidFill>
            <a:srgbClr val="F2F2F2">
              <a:alpha val="8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1E77155-21F8-455D-BBCF-602035B593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00499" y="4346421"/>
            <a:ext cx="7915275" cy="503237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Project </a:t>
            </a:r>
            <a:r>
              <a:rPr lang="en-US" dirty="0" err="1"/>
              <a:t>NAme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3DC1F5D-A8A0-4E7F-A327-0F9C743C69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0498" y="5394833"/>
            <a:ext cx="7915275" cy="503237"/>
          </a:xfrm>
        </p:spPr>
        <p:txBody>
          <a:bodyPr anchor="ctr">
            <a:normAutofit/>
          </a:bodyPr>
          <a:lstStyle>
            <a:lvl1pPr>
              <a:defRPr sz="16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MONTH YEAR</a:t>
            </a:r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D12613D1-B6EB-4E2B-A90F-7F2FF095B0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498" y="4904681"/>
            <a:ext cx="7915275" cy="435431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8868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A53975-0808-4CB1-BD73-8270A7CA85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0375" y="0"/>
            <a:ext cx="11731625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nl-BE" dirty="0"/>
          </a:p>
        </p:txBody>
      </p:sp>
      <p:sp>
        <p:nvSpPr>
          <p:cNvPr id="7" name="Rectangle 101">
            <a:extLst>
              <a:ext uri="{FF2B5EF4-FFF2-40B4-BE49-F238E27FC236}">
                <a16:creationId xmlns:a16="http://schemas.microsoft.com/office/drawing/2014/main" id="{4381F90F-F22B-474C-B520-6656CE0B20A1}"/>
              </a:ext>
            </a:extLst>
          </p:cNvPr>
          <p:cNvSpPr/>
          <p:nvPr userDrawn="1"/>
        </p:nvSpPr>
        <p:spPr>
          <a:xfrm>
            <a:off x="0" y="0"/>
            <a:ext cx="460921" cy="6858000"/>
          </a:xfrm>
          <a:prstGeom prst="rect">
            <a:avLst/>
          </a:prstGeom>
          <a:solidFill>
            <a:srgbClr val="B0182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C542A-00FD-49B6-9050-0C65BEE28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7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68BFBA3-83B5-4165-AD23-D2310313D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942F167-AA22-4E3E-8F6C-D5F8B02E5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663700"/>
            <a:ext cx="9677400" cy="4460875"/>
          </a:xfrm>
        </p:spPr>
        <p:txBody>
          <a:bodyPr/>
          <a:lstStyle>
            <a:lvl1pPr marL="0" indent="0" algn="l"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457200" indent="-228600" algn="l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028700" indent="-228600" algn="l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314450" indent="-228600" algn="l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71650" indent="-228600" algn="l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Rectangle 101">
            <a:extLst>
              <a:ext uri="{FF2B5EF4-FFF2-40B4-BE49-F238E27FC236}">
                <a16:creationId xmlns:a16="http://schemas.microsoft.com/office/drawing/2014/main" id="{A915E974-C89C-41E6-9EF8-2E4D043453CB}"/>
              </a:ext>
            </a:extLst>
          </p:cNvPr>
          <p:cNvSpPr/>
          <p:nvPr userDrawn="1"/>
        </p:nvSpPr>
        <p:spPr>
          <a:xfrm>
            <a:off x="0" y="0"/>
            <a:ext cx="460921" cy="6858000"/>
          </a:xfrm>
          <a:prstGeom prst="rect">
            <a:avLst/>
          </a:prstGeom>
          <a:solidFill>
            <a:srgbClr val="B0182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8E1752-98D6-4B9A-BE89-5D87A528F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1693" y="6299200"/>
            <a:ext cx="5143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74B6A5-214E-428E-BD25-8003946B0DC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82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s&amp;grah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1">
            <a:extLst>
              <a:ext uri="{FF2B5EF4-FFF2-40B4-BE49-F238E27FC236}">
                <a16:creationId xmlns:a16="http://schemas.microsoft.com/office/drawing/2014/main" id="{34790540-2F92-45A0-8FDE-AB02C363590E}"/>
              </a:ext>
            </a:extLst>
          </p:cNvPr>
          <p:cNvSpPr/>
          <p:nvPr userDrawn="1"/>
        </p:nvSpPr>
        <p:spPr>
          <a:xfrm>
            <a:off x="0" y="0"/>
            <a:ext cx="460921" cy="6858000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D8E01C-B3A0-4EEA-91DF-180BB5712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79F7E30-EB5F-4E54-B591-94AF7C5DB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676400"/>
            <a:ext cx="3849757" cy="4448175"/>
          </a:xfrm>
        </p:spPr>
        <p:txBody>
          <a:bodyPr/>
          <a:lstStyle>
            <a:lvl1pPr algn="l">
              <a:defRPr/>
            </a:lvl1pPr>
            <a:lvl2pPr marL="457200" indent="-228600" algn="l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1028700" indent="-228600" algn="l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314450" indent="-228600" algn="l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771650" indent="-228600" algn="l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086974-7320-4B67-BB5D-D1B6DEC2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1693" y="6299200"/>
            <a:ext cx="5143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74B6A5-214E-428E-BD25-8003946B0DC7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3CE2D-31C6-48C7-A032-2AEFA6E7FF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6088" y="1676400"/>
            <a:ext cx="5827712" cy="4448175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92138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074FCC3-41E1-4CDB-84DF-C37DCCAA2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1693" y="6299200"/>
            <a:ext cx="5143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74B6A5-214E-428E-BD25-8003946B0DC7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9DDB6E-DA04-408F-ACC0-621412F1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74D75FF-C56A-45C7-AA38-6F58EFBCD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663700"/>
            <a:ext cx="9677400" cy="4460875"/>
          </a:xfrm>
        </p:spPr>
        <p:txBody>
          <a:bodyPr/>
          <a:lstStyle>
            <a:lvl1pPr marL="0" indent="0" algn="l"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457200" indent="-228600" algn="l"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1028700" indent="-228600" algn="l"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marL="1314450" indent="-228600" algn="l"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4pPr>
            <a:lvl5pPr marL="1771650" indent="-228600" algn="l"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055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Final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02F179-DED9-4951-A3C9-B982E6450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EBDF93-EEAD-4618-9FAB-25D604EE3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17012" y="2204520"/>
            <a:ext cx="4286250" cy="362879"/>
          </a:xfrm>
        </p:spPr>
        <p:txBody>
          <a:bodyPr/>
          <a:lstStyle>
            <a:lvl1pPr>
              <a:defRPr>
                <a:solidFill>
                  <a:srgbClr val="B11F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VOORNAAM NAAM</a:t>
            </a:r>
          </a:p>
          <a:p>
            <a:pPr lvl="0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C471CA-E8E8-430D-89DC-44E32B0293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7012" y="2574062"/>
            <a:ext cx="3825875" cy="1519238"/>
          </a:xfrm>
        </p:spPr>
        <p:txBody>
          <a:bodyPr/>
          <a:lstStyle>
            <a:lvl2pPr marL="228600" indent="0">
              <a:buNone/>
              <a:defRPr/>
            </a:lvl2pPr>
            <a:lvl5pPr marL="1543050" indent="0">
              <a:buNone/>
              <a:defRPr/>
            </a:lvl5pPr>
          </a:lstStyle>
          <a:p>
            <a:pPr lvl="1"/>
            <a:r>
              <a:rPr lang="en-US" dirty="0"/>
              <a:t>naam@traject.be </a:t>
            </a:r>
          </a:p>
          <a:p>
            <a:pPr lvl="1"/>
            <a:r>
              <a:rPr lang="en-US" dirty="0"/>
              <a:t>+</a:t>
            </a:r>
            <a:r>
              <a:rPr lang="en-US" dirty="0" err="1"/>
              <a:t>tel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0500EFF-B042-4F96-B268-8AE25EDD43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17012" y="4290602"/>
            <a:ext cx="4286250" cy="36287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VOORNAAM NAAM</a:t>
            </a:r>
          </a:p>
          <a:p>
            <a:pPr lvl="0"/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A502581-E95F-4B36-BC21-DE555EAE02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17012" y="4660144"/>
            <a:ext cx="3825875" cy="1519238"/>
          </a:xfrm>
        </p:spPr>
        <p:txBody>
          <a:bodyPr/>
          <a:lstStyle>
            <a:lvl2pPr marL="228600" indent="0">
              <a:buNone/>
              <a:defRPr/>
            </a:lvl2pPr>
            <a:lvl5pPr marL="1543050" indent="0">
              <a:buNone/>
              <a:defRPr/>
            </a:lvl5pPr>
          </a:lstStyle>
          <a:p>
            <a:pPr lvl="1"/>
            <a:r>
              <a:rPr lang="en-US" dirty="0"/>
              <a:t>naam@traject.be </a:t>
            </a:r>
          </a:p>
          <a:p>
            <a:pPr lvl="1"/>
            <a:r>
              <a:rPr lang="en-US" dirty="0"/>
              <a:t>+</a:t>
            </a:r>
            <a:r>
              <a:rPr lang="en-US" dirty="0" err="1"/>
              <a:t>tel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A2E6AD-1CB0-45A0-A2DF-DC03AC02F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7012" y="559714"/>
            <a:ext cx="9677400" cy="9919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Bedankt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7DD93A-E98D-426C-A954-15DD0E528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1693" y="6307826"/>
            <a:ext cx="514350" cy="365125"/>
          </a:xfrm>
          <a:prstGeom prst="rect">
            <a:avLst/>
          </a:prstGeom>
        </p:spPr>
        <p:txBody>
          <a:bodyPr/>
          <a:lstStyle/>
          <a:p>
            <a:fld id="{5974B6A5-214E-428E-BD25-8003946B0DC7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179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ulletslid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68BFBA3-83B5-4165-AD23-D2310313D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942F167-AA22-4E3E-8F6C-D5F8B02E5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663700"/>
            <a:ext cx="9677400" cy="446087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lvl2pPr marL="457200" indent="-228600" algn="l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028700" indent="-228600" algn="l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314450" indent="-228600" algn="l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71650" indent="-228600" algn="l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Rectangle 101">
            <a:extLst>
              <a:ext uri="{FF2B5EF4-FFF2-40B4-BE49-F238E27FC236}">
                <a16:creationId xmlns:a16="http://schemas.microsoft.com/office/drawing/2014/main" id="{A915E974-C89C-41E6-9EF8-2E4D043453CB}"/>
              </a:ext>
            </a:extLst>
          </p:cNvPr>
          <p:cNvSpPr/>
          <p:nvPr userDrawn="1"/>
        </p:nvSpPr>
        <p:spPr>
          <a:xfrm>
            <a:off x="0" y="0"/>
            <a:ext cx="460921" cy="6858000"/>
          </a:xfrm>
          <a:prstGeom prst="rect">
            <a:avLst/>
          </a:prstGeom>
          <a:solidFill>
            <a:srgbClr val="B0182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92FC65E-0968-42F5-B92A-F84920055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51679" y="6179545"/>
            <a:ext cx="964278" cy="23931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83C4661-6A6D-4763-8866-BE3CAE40E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1693" y="6299200"/>
            <a:ext cx="5143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74B6A5-214E-428E-BD25-8003946B0DC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64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ullets&amp;grahpics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1">
            <a:extLst>
              <a:ext uri="{FF2B5EF4-FFF2-40B4-BE49-F238E27FC236}">
                <a16:creationId xmlns:a16="http://schemas.microsoft.com/office/drawing/2014/main" id="{34790540-2F92-45A0-8FDE-AB02C363590E}"/>
              </a:ext>
            </a:extLst>
          </p:cNvPr>
          <p:cNvSpPr/>
          <p:nvPr userDrawn="1"/>
        </p:nvSpPr>
        <p:spPr>
          <a:xfrm>
            <a:off x="0" y="0"/>
            <a:ext cx="460921" cy="6858000"/>
          </a:xfrm>
          <a:prstGeom prst="rect">
            <a:avLst/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4DFC3202-8B40-4E86-BC85-913083397F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51679" y="6179545"/>
            <a:ext cx="964278" cy="23931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9D8E01C-B3A0-4EEA-91DF-180BB5712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79F7E30-EB5F-4E54-B591-94AF7C5DB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676400"/>
            <a:ext cx="3849757" cy="4448175"/>
          </a:xfrm>
        </p:spPr>
        <p:txBody>
          <a:bodyPr/>
          <a:lstStyle>
            <a:lvl1pPr algn="l">
              <a:defRPr/>
            </a:lvl1pPr>
            <a:lvl2pPr marL="457200" indent="-228600" algn="l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1028700" indent="-228600" algn="l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314450" indent="-228600" algn="l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771650" indent="-228600" algn="l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086974-7320-4B67-BB5D-D1B6DEC2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1693" y="6299200"/>
            <a:ext cx="5143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74B6A5-214E-428E-BD25-8003946B0DC7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EC98EEC-6EB3-4AC5-9F6F-224108FB8E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6088" y="1676400"/>
            <a:ext cx="5827712" cy="44481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47040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A53975-0808-4CB1-BD73-8270A7CA85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0375" y="0"/>
            <a:ext cx="11731625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nl-BE" dirty="0"/>
          </a:p>
        </p:txBody>
      </p:sp>
      <p:sp>
        <p:nvSpPr>
          <p:cNvPr id="7" name="Rectangle 101">
            <a:extLst>
              <a:ext uri="{FF2B5EF4-FFF2-40B4-BE49-F238E27FC236}">
                <a16:creationId xmlns:a16="http://schemas.microsoft.com/office/drawing/2014/main" id="{4381F90F-F22B-474C-B520-6656CE0B20A1}"/>
              </a:ext>
            </a:extLst>
          </p:cNvPr>
          <p:cNvSpPr/>
          <p:nvPr userDrawn="1"/>
        </p:nvSpPr>
        <p:spPr>
          <a:xfrm>
            <a:off x="0" y="0"/>
            <a:ext cx="460921" cy="6858000"/>
          </a:xfrm>
          <a:prstGeom prst="rect">
            <a:avLst/>
          </a:prstGeom>
          <a:solidFill>
            <a:srgbClr val="B0182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C87BBDD5-FB2A-4CB1-AD69-F172CD706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51679" y="6179545"/>
            <a:ext cx="964278" cy="23931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30998D3-08CD-4623-90E2-002DD4910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245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0F7121-FD69-4A8F-8E80-1E351FECF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53154A0-2118-4706-A0F2-BE4F9985D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A14FFC-20A2-4179-88E8-FDCB461E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81D53-3295-4109-9164-4091075D4193}" type="datetimeFigureOut">
              <a:rPr lang="fr-BE" smtClean="0"/>
              <a:t>23-09-21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EBD27D-F293-4384-8600-630BAFC5D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2E8D60-DEA3-4BF2-945F-3674E2D01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A5CB-B104-42F6-91C9-4440B45F4C2F}" type="slidenum">
              <a:rPr lang="fr-BE" smtClean="0"/>
              <a:t>‹N°›</a:t>
            </a:fld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844956-4E77-4878-9F5A-5FF174141E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291" y="5277803"/>
            <a:ext cx="1668087" cy="166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3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alking down a sidewalk&#10;&#10;Description automatically generated">
            <a:extLst>
              <a:ext uri="{FF2B5EF4-FFF2-40B4-BE49-F238E27FC236}">
                <a16:creationId xmlns:a16="http://schemas.microsoft.com/office/drawing/2014/main" id="{6E0782D9-6E0F-4956-88F6-558495856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" y="1534"/>
            <a:ext cx="12187909" cy="6854932"/>
          </a:xfrm>
          <a:prstGeom prst="rect">
            <a:avLst/>
          </a:prstGeom>
        </p:spPr>
      </p:pic>
      <p:sp>
        <p:nvSpPr>
          <p:cNvPr id="3" name="Rechthoek 1">
            <a:extLst>
              <a:ext uri="{FF2B5EF4-FFF2-40B4-BE49-F238E27FC236}">
                <a16:creationId xmlns:a16="http://schemas.microsoft.com/office/drawing/2014/main" id="{B436B345-B90D-4950-9976-46DB25B5FC9B}"/>
              </a:ext>
            </a:extLst>
          </p:cNvPr>
          <p:cNvSpPr/>
          <p:nvPr userDrawn="1"/>
        </p:nvSpPr>
        <p:spPr>
          <a:xfrm>
            <a:off x="645115" y="0"/>
            <a:ext cx="1526384" cy="1521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889D1A4-4C31-4A54-BA86-FD260C7E15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796" y="63562"/>
            <a:ext cx="1099023" cy="12821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C34D1AC-C790-4947-80E9-1C75D00E25BE}"/>
              </a:ext>
            </a:extLst>
          </p:cNvPr>
          <p:cNvSpPr/>
          <p:nvPr userDrawn="1"/>
        </p:nvSpPr>
        <p:spPr>
          <a:xfrm>
            <a:off x="3742660" y="4173048"/>
            <a:ext cx="8576802" cy="1868147"/>
          </a:xfrm>
          <a:prstGeom prst="rect">
            <a:avLst/>
          </a:prstGeom>
          <a:solidFill>
            <a:srgbClr val="F2F2F2">
              <a:alpha val="8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15E7ABB-E402-4614-94A3-13C6B51586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00499" y="4346421"/>
            <a:ext cx="7915275" cy="503237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Project </a:t>
            </a:r>
            <a:r>
              <a:rPr lang="en-US" dirty="0" err="1"/>
              <a:t>NAme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A6CF271-FA72-4875-841A-C21695D750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0498" y="5394833"/>
            <a:ext cx="7915275" cy="503237"/>
          </a:xfrm>
        </p:spPr>
        <p:txBody>
          <a:bodyPr anchor="ctr">
            <a:normAutofit/>
          </a:bodyPr>
          <a:lstStyle>
            <a:lvl1pPr>
              <a:defRPr sz="16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MONTH YEAR</a:t>
            </a:r>
          </a:p>
        </p:txBody>
      </p:sp>
      <p:sp>
        <p:nvSpPr>
          <p:cNvPr id="16" name="Title 13">
            <a:extLst>
              <a:ext uri="{FF2B5EF4-FFF2-40B4-BE49-F238E27FC236}">
                <a16:creationId xmlns:a16="http://schemas.microsoft.com/office/drawing/2014/main" id="{AAC14670-6F58-4F78-A3E8-C4A68598CD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498" y="4904681"/>
            <a:ext cx="7915275" cy="435431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78294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slide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park, water&#10;&#10;Description automatically generated">
            <a:extLst>
              <a:ext uri="{FF2B5EF4-FFF2-40B4-BE49-F238E27FC236}">
                <a16:creationId xmlns:a16="http://schemas.microsoft.com/office/drawing/2014/main" id="{C732836E-AB6B-4E36-A3DE-FC39E0794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" y="1534"/>
            <a:ext cx="12187909" cy="6854932"/>
          </a:xfrm>
          <a:prstGeom prst="rect">
            <a:avLst/>
          </a:prstGeom>
        </p:spPr>
      </p:pic>
      <p:sp>
        <p:nvSpPr>
          <p:cNvPr id="3" name="Rechthoek 1">
            <a:extLst>
              <a:ext uri="{FF2B5EF4-FFF2-40B4-BE49-F238E27FC236}">
                <a16:creationId xmlns:a16="http://schemas.microsoft.com/office/drawing/2014/main" id="{4C2E2FE6-C8B5-4DC9-ABF9-25301BFF01AB}"/>
              </a:ext>
            </a:extLst>
          </p:cNvPr>
          <p:cNvSpPr/>
          <p:nvPr userDrawn="1"/>
        </p:nvSpPr>
        <p:spPr>
          <a:xfrm>
            <a:off x="645115" y="0"/>
            <a:ext cx="1526384" cy="1521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AF771EF-8E24-42D1-BB84-2AC060EA74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796" y="63562"/>
            <a:ext cx="1099023" cy="12821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E14B4E2-E286-466F-B172-D83FE94BF676}"/>
              </a:ext>
            </a:extLst>
          </p:cNvPr>
          <p:cNvSpPr/>
          <p:nvPr userDrawn="1"/>
        </p:nvSpPr>
        <p:spPr>
          <a:xfrm>
            <a:off x="3742660" y="4173048"/>
            <a:ext cx="8576802" cy="1868147"/>
          </a:xfrm>
          <a:prstGeom prst="rect">
            <a:avLst/>
          </a:prstGeom>
          <a:solidFill>
            <a:srgbClr val="F2F2F2">
              <a:alpha val="8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9FA9097-A9C9-43E4-A6B4-4ABBC1283E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00499" y="4346421"/>
            <a:ext cx="7915275" cy="503237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Project </a:t>
            </a:r>
            <a:r>
              <a:rPr lang="en-US" dirty="0" err="1"/>
              <a:t>NAme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EF884EF-0476-4555-94E7-A13EBD865C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0498" y="5394833"/>
            <a:ext cx="7915275" cy="503237"/>
          </a:xfrm>
        </p:spPr>
        <p:txBody>
          <a:bodyPr anchor="ctr">
            <a:normAutofit/>
          </a:bodyPr>
          <a:lstStyle>
            <a:lvl1pPr>
              <a:defRPr sz="16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MONTH YEAR</a:t>
            </a:r>
          </a:p>
        </p:txBody>
      </p:sp>
      <p:sp>
        <p:nvSpPr>
          <p:cNvPr id="16" name="Title 13">
            <a:extLst>
              <a:ext uri="{FF2B5EF4-FFF2-40B4-BE49-F238E27FC236}">
                <a16:creationId xmlns:a16="http://schemas.microsoft.com/office/drawing/2014/main" id="{5F9EFE81-065A-4C93-821A-B2C5AFC85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498" y="4904681"/>
            <a:ext cx="7915275" cy="435431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92967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riding a bicycle on a city street&#10;&#10;Description automatically generated">
            <a:extLst>
              <a:ext uri="{FF2B5EF4-FFF2-40B4-BE49-F238E27FC236}">
                <a16:creationId xmlns:a16="http://schemas.microsoft.com/office/drawing/2014/main" id="{B47BFD17-055B-46D9-8521-961C9CD7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5"/>
            <a:ext cx="12192000" cy="6843450"/>
          </a:xfrm>
          <a:prstGeom prst="rect">
            <a:avLst/>
          </a:prstGeom>
        </p:spPr>
      </p:pic>
      <p:sp>
        <p:nvSpPr>
          <p:cNvPr id="3" name="Rechthoek 1">
            <a:extLst>
              <a:ext uri="{FF2B5EF4-FFF2-40B4-BE49-F238E27FC236}">
                <a16:creationId xmlns:a16="http://schemas.microsoft.com/office/drawing/2014/main" id="{9F993A3A-81B8-4E55-ADD4-BD34E69E84AC}"/>
              </a:ext>
            </a:extLst>
          </p:cNvPr>
          <p:cNvSpPr/>
          <p:nvPr userDrawn="1"/>
        </p:nvSpPr>
        <p:spPr>
          <a:xfrm>
            <a:off x="645115" y="0"/>
            <a:ext cx="1526384" cy="1521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CC375A4-3E4D-4EB8-ADB5-2F6F728347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796" y="63562"/>
            <a:ext cx="1099023" cy="12821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D1BDAC0-D81A-44EF-8EA3-78C31E640CC7}"/>
              </a:ext>
            </a:extLst>
          </p:cNvPr>
          <p:cNvSpPr/>
          <p:nvPr userDrawn="1"/>
        </p:nvSpPr>
        <p:spPr>
          <a:xfrm>
            <a:off x="3742660" y="2940585"/>
            <a:ext cx="8576802" cy="1868147"/>
          </a:xfrm>
          <a:prstGeom prst="rect">
            <a:avLst/>
          </a:prstGeom>
          <a:solidFill>
            <a:srgbClr val="F2F2F2">
              <a:alpha val="8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FD3DF5A-FB6C-438C-ACB6-593AF1394D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00499" y="3113958"/>
            <a:ext cx="7915275" cy="503237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Project </a:t>
            </a:r>
            <a:r>
              <a:rPr lang="en-US" dirty="0" err="1"/>
              <a:t>NAme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8B33E6E-6995-48B1-8656-60935AA7B3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0498" y="4162370"/>
            <a:ext cx="7915275" cy="503237"/>
          </a:xfrm>
        </p:spPr>
        <p:txBody>
          <a:bodyPr anchor="ctr">
            <a:normAutofit/>
          </a:bodyPr>
          <a:lstStyle>
            <a:lvl1pPr>
              <a:defRPr sz="16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MONTH YEAR</a:t>
            </a:r>
          </a:p>
        </p:txBody>
      </p:sp>
      <p:sp>
        <p:nvSpPr>
          <p:cNvPr id="15" name="Title 13">
            <a:extLst>
              <a:ext uri="{FF2B5EF4-FFF2-40B4-BE49-F238E27FC236}">
                <a16:creationId xmlns:a16="http://schemas.microsoft.com/office/drawing/2014/main" id="{18A3053B-096A-47BF-9FC0-D6617304C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498" y="3672218"/>
            <a:ext cx="7915275" cy="435431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97215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pening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riding, street, board&#10;&#10;Description automatically generated">
            <a:extLst>
              <a:ext uri="{FF2B5EF4-FFF2-40B4-BE49-F238E27FC236}">
                <a16:creationId xmlns:a16="http://schemas.microsoft.com/office/drawing/2014/main" id="{17D1C976-373F-4032-B8EA-30E1EA52D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hthoek 1">
            <a:extLst>
              <a:ext uri="{FF2B5EF4-FFF2-40B4-BE49-F238E27FC236}">
                <a16:creationId xmlns:a16="http://schemas.microsoft.com/office/drawing/2014/main" id="{9F993A3A-81B8-4E55-ADD4-BD34E69E84AC}"/>
              </a:ext>
            </a:extLst>
          </p:cNvPr>
          <p:cNvSpPr/>
          <p:nvPr userDrawn="1"/>
        </p:nvSpPr>
        <p:spPr>
          <a:xfrm>
            <a:off x="645115" y="0"/>
            <a:ext cx="1526384" cy="1521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CC375A4-3E4D-4EB8-ADB5-2F6F728347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796" y="63562"/>
            <a:ext cx="1099023" cy="12821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30CC25-60A4-451B-8D5B-3E33F77BEE1A}"/>
              </a:ext>
            </a:extLst>
          </p:cNvPr>
          <p:cNvSpPr/>
          <p:nvPr userDrawn="1"/>
        </p:nvSpPr>
        <p:spPr>
          <a:xfrm>
            <a:off x="3742660" y="4173048"/>
            <a:ext cx="8576802" cy="1868147"/>
          </a:xfrm>
          <a:prstGeom prst="rect">
            <a:avLst/>
          </a:prstGeom>
          <a:solidFill>
            <a:srgbClr val="F2F2F2">
              <a:alpha val="8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5BA5448-A33E-49C4-8EFE-DE7A468F85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00499" y="4346421"/>
            <a:ext cx="7915275" cy="503237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Project </a:t>
            </a:r>
            <a:r>
              <a:rPr lang="en-US" dirty="0" err="1"/>
              <a:t>NAme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16250F2-336E-4829-BB43-EF170F3D61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0498" y="5394833"/>
            <a:ext cx="7915275" cy="503237"/>
          </a:xfrm>
        </p:spPr>
        <p:txBody>
          <a:bodyPr anchor="ctr">
            <a:normAutofit/>
          </a:bodyPr>
          <a:lstStyle>
            <a:lvl1pPr>
              <a:defRPr sz="16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MONTH YEAR</a:t>
            </a:r>
          </a:p>
        </p:txBody>
      </p:sp>
      <p:sp>
        <p:nvSpPr>
          <p:cNvPr id="15" name="Title 13">
            <a:extLst>
              <a:ext uri="{FF2B5EF4-FFF2-40B4-BE49-F238E27FC236}">
                <a16:creationId xmlns:a16="http://schemas.microsoft.com/office/drawing/2014/main" id="{0AAC66D3-A371-427F-8AF9-CC3AC9B2B9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498" y="4904681"/>
            <a:ext cx="7915275" cy="435431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02712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front of a building&#10;&#10;Description automatically generated">
            <a:extLst>
              <a:ext uri="{FF2B5EF4-FFF2-40B4-BE49-F238E27FC236}">
                <a16:creationId xmlns:a16="http://schemas.microsoft.com/office/drawing/2014/main" id="{BB4BFE04-2411-4AC6-96E0-F06E9C1F0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18" y="0"/>
            <a:ext cx="12204018" cy="6858000"/>
          </a:xfrm>
          <a:prstGeom prst="rect">
            <a:avLst/>
          </a:prstGeom>
        </p:spPr>
      </p:pic>
      <p:sp>
        <p:nvSpPr>
          <p:cNvPr id="5" name="Rechthoek 1">
            <a:extLst>
              <a:ext uri="{FF2B5EF4-FFF2-40B4-BE49-F238E27FC236}">
                <a16:creationId xmlns:a16="http://schemas.microsoft.com/office/drawing/2014/main" id="{6C3099BE-9D54-4189-86F4-885290656507}"/>
              </a:ext>
            </a:extLst>
          </p:cNvPr>
          <p:cNvSpPr/>
          <p:nvPr userDrawn="1"/>
        </p:nvSpPr>
        <p:spPr>
          <a:xfrm>
            <a:off x="645115" y="0"/>
            <a:ext cx="1526384" cy="1521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2A4F6BB-B5F3-4367-927E-ED2255183E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796" y="63562"/>
            <a:ext cx="1099023" cy="12821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293C69-AAD2-42AB-B8C0-F8AD05D55F9E}"/>
              </a:ext>
            </a:extLst>
          </p:cNvPr>
          <p:cNvSpPr/>
          <p:nvPr userDrawn="1"/>
        </p:nvSpPr>
        <p:spPr>
          <a:xfrm>
            <a:off x="3742660" y="4578115"/>
            <a:ext cx="8576802" cy="1868147"/>
          </a:xfrm>
          <a:prstGeom prst="rect">
            <a:avLst/>
          </a:prstGeom>
          <a:solidFill>
            <a:srgbClr val="F2F2F2">
              <a:alpha val="8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E80FB4C-ECA6-4C45-B857-E49A6EE563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00499" y="4751488"/>
            <a:ext cx="7915275" cy="503237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Project </a:t>
            </a:r>
            <a:r>
              <a:rPr lang="en-US" dirty="0" err="1"/>
              <a:t>NAme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8AE03C7-3C5A-4DAF-8301-661BBA13E1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0498" y="5799900"/>
            <a:ext cx="7915275" cy="503237"/>
          </a:xfrm>
        </p:spPr>
        <p:txBody>
          <a:bodyPr anchor="ctr">
            <a:normAutofit/>
          </a:bodyPr>
          <a:lstStyle>
            <a:lvl1pPr>
              <a:defRPr sz="16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MONTH YEAR</a:t>
            </a:r>
          </a:p>
        </p:txBody>
      </p:sp>
      <p:sp>
        <p:nvSpPr>
          <p:cNvPr id="16" name="Title 13">
            <a:extLst>
              <a:ext uri="{FF2B5EF4-FFF2-40B4-BE49-F238E27FC236}">
                <a16:creationId xmlns:a16="http://schemas.microsoft.com/office/drawing/2014/main" id="{3E751660-8181-4C9D-9A6E-FAC35154EA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498" y="5309748"/>
            <a:ext cx="7915275" cy="435431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05898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8293C69-AAD2-42AB-B8C0-F8AD05D55F9E}"/>
              </a:ext>
            </a:extLst>
          </p:cNvPr>
          <p:cNvSpPr/>
          <p:nvPr userDrawn="1"/>
        </p:nvSpPr>
        <p:spPr>
          <a:xfrm>
            <a:off x="3742660" y="4578115"/>
            <a:ext cx="8449340" cy="1868147"/>
          </a:xfrm>
          <a:prstGeom prst="rect">
            <a:avLst/>
          </a:prstGeom>
          <a:solidFill>
            <a:srgbClr val="F2F2F2">
              <a:alpha val="8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E80FB4C-ECA6-4C45-B857-E49A6EE563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00499" y="4751488"/>
            <a:ext cx="7915275" cy="503237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Project </a:t>
            </a:r>
            <a:r>
              <a:rPr lang="en-US" dirty="0" err="1"/>
              <a:t>NAme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8AE03C7-3C5A-4DAF-8301-661BBA13E1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00498" y="5799900"/>
            <a:ext cx="7915275" cy="503237"/>
          </a:xfrm>
        </p:spPr>
        <p:txBody>
          <a:bodyPr anchor="ctr">
            <a:normAutofit/>
          </a:bodyPr>
          <a:lstStyle>
            <a:lvl1pPr>
              <a:defRPr sz="16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MONTH YEAR</a:t>
            </a:r>
          </a:p>
        </p:txBody>
      </p:sp>
      <p:sp>
        <p:nvSpPr>
          <p:cNvPr id="16" name="Title 13">
            <a:extLst>
              <a:ext uri="{FF2B5EF4-FFF2-40B4-BE49-F238E27FC236}">
                <a16:creationId xmlns:a16="http://schemas.microsoft.com/office/drawing/2014/main" id="{3E751660-8181-4C9D-9A6E-FAC35154EA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498" y="5309748"/>
            <a:ext cx="7915275" cy="435431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75156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1">
            <a:extLst>
              <a:ext uri="{FF2B5EF4-FFF2-40B4-BE49-F238E27FC236}">
                <a16:creationId xmlns:a16="http://schemas.microsoft.com/office/drawing/2014/main" id="{4381F90F-F22B-474C-B520-6656CE0B20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FCB625-7F39-4B72-B8A6-FB672DB94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933026"/>
            <a:ext cx="9677400" cy="99194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80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1">
            <a:extLst>
              <a:ext uri="{FF2B5EF4-FFF2-40B4-BE49-F238E27FC236}">
                <a16:creationId xmlns:a16="http://schemas.microsoft.com/office/drawing/2014/main" id="{4381F90F-F22B-474C-B520-6656CE0B20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6869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FCB625-7F39-4B72-B8A6-FB672DB94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933026"/>
            <a:ext cx="9677400" cy="99194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626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3A0DE1-60FC-4385-8F29-B080D59F1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23455"/>
            <a:ext cx="6199517" cy="106402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75370-6B56-4DE9-BEA4-A4417B2C7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173048"/>
            <a:ext cx="9677400" cy="3951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FEC97-B0EA-4FB8-A000-34A5B81D9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1693" y="6299200"/>
            <a:ext cx="51435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74B6A5-214E-428E-BD25-8003946B0DC7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70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89" r:id="rId2"/>
    <p:sldLayoutId id="2147483791" r:id="rId3"/>
    <p:sldLayoutId id="2147483792" r:id="rId4"/>
    <p:sldLayoutId id="2147483901" r:id="rId5"/>
    <p:sldLayoutId id="2147483794" r:id="rId6"/>
    <p:sldLayoutId id="2147483902" r:id="rId7"/>
    <p:sldLayoutId id="2147483882" r:id="rId8"/>
    <p:sldLayoutId id="2147483897" r:id="rId9"/>
    <p:sldLayoutId id="2147483881" r:id="rId10"/>
    <p:sldLayoutId id="2147483898" r:id="rId11"/>
    <p:sldLayoutId id="2147483899" r:id="rId12"/>
    <p:sldLayoutId id="2147483893" r:id="rId13"/>
    <p:sldLayoutId id="2147483856" r:id="rId14"/>
    <p:sldLayoutId id="2147483896" r:id="rId15"/>
    <p:sldLayoutId id="2147483802" r:id="rId16"/>
    <p:sldLayoutId id="2147483860" r:id="rId17"/>
    <p:sldLayoutId id="214748390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None/>
        <a:defRPr sz="180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4572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0287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31445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177165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44">
          <p15:clr>
            <a:srgbClr val="F26B43"/>
          </p15:clr>
        </p15:guide>
        <p15:guide id="2" pos="1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diagramData" Target="../diagrams/data1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1.jpeg"/><Relationship Id="rId7" Type="http://schemas.openxmlformats.org/officeDocument/2006/relationships/image" Target="../media/image1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chart" Target="../charts/char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Relationship Id="rId9" Type="http://schemas.openxmlformats.org/officeDocument/2006/relationships/image" Target="../media/image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1.jpeg"/><Relationship Id="rId7" Type="http://schemas.openxmlformats.org/officeDocument/2006/relationships/image" Target="../media/image1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5.png"/><Relationship Id="rId7" Type="http://schemas.openxmlformats.org/officeDocument/2006/relationships/image" Target="../media/image1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1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jha@traject.be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18" Type="http://schemas.openxmlformats.org/officeDocument/2006/relationships/image" Target="../media/image16.jpe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image" Target="../media/image15.jpeg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mailto:jonathan@traject.be" TargetMode="Externa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hyperlink" Target="mailto:naam@traject.be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10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mobilite.wallonie.be/home/outils/plans-de-mobilite/plans-communaux-et-intercommunaux-de-mobilite-pcm-et-picm.html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3E95142-5019-46D7-A660-28DC9BA96E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hthoek 1">
            <a:extLst>
              <a:ext uri="{FF2B5EF4-FFF2-40B4-BE49-F238E27FC236}">
                <a16:creationId xmlns:a16="http://schemas.microsoft.com/office/drawing/2014/main" id="{45FD9F98-EE5C-4187-BF63-C30464B85E12}"/>
              </a:ext>
            </a:extLst>
          </p:cNvPr>
          <p:cNvSpPr/>
          <p:nvPr/>
        </p:nvSpPr>
        <p:spPr>
          <a:xfrm>
            <a:off x="645115" y="0"/>
            <a:ext cx="1526384" cy="1521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D588A02-62A5-4C1D-9FE3-91C0343B9C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8796" y="63562"/>
            <a:ext cx="1099023" cy="12821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6321AA-C936-44AF-A178-B8C46F51D87D}"/>
              </a:ext>
            </a:extLst>
          </p:cNvPr>
          <p:cNvSpPr/>
          <p:nvPr/>
        </p:nvSpPr>
        <p:spPr>
          <a:xfrm>
            <a:off x="3055620" y="4510868"/>
            <a:ext cx="9141922" cy="1525141"/>
          </a:xfrm>
          <a:prstGeom prst="rect">
            <a:avLst/>
          </a:prstGeom>
          <a:solidFill>
            <a:srgbClr val="F2F2F2">
              <a:alpha val="8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A1D6B85-ECBB-44D4-9CCD-B3EEA26AAF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96920" y="4692562"/>
            <a:ext cx="8847312" cy="487014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600" dirty="0"/>
              <a:t>Plan communal de </a:t>
            </a:r>
            <a:r>
              <a:rPr lang="en-US" sz="2600" dirty="0" err="1"/>
              <a:t>Mobilité</a:t>
            </a:r>
            <a:r>
              <a:rPr lang="en-US" sz="2600" dirty="0"/>
              <a:t> - Les Bons Villers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5B018B0-E335-4ED7-A1E0-4A92E9D469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6920" y="5532772"/>
            <a:ext cx="7915275" cy="503237"/>
          </a:xfrm>
        </p:spPr>
        <p:txBody>
          <a:bodyPr anchor="ctr">
            <a:normAutofit/>
          </a:bodyPr>
          <a:lstStyle>
            <a:lvl1pPr>
              <a:defRPr sz="16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23/09/2021</a:t>
            </a:r>
          </a:p>
        </p:txBody>
      </p:sp>
      <p:sp>
        <p:nvSpPr>
          <p:cNvPr id="17" name="Title 13">
            <a:extLst>
              <a:ext uri="{FF2B5EF4-FFF2-40B4-BE49-F238E27FC236}">
                <a16:creationId xmlns:a16="http://schemas.microsoft.com/office/drawing/2014/main" id="{41A76674-66AB-4D9B-BDD0-604DB792F5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920" y="5118439"/>
            <a:ext cx="7915275" cy="435431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diagnostic de la situation </a:t>
            </a:r>
            <a:r>
              <a:rPr lang="en-US" dirty="0" err="1"/>
              <a:t>existante</a:t>
            </a:r>
            <a:r>
              <a:rPr lang="en-US" dirty="0"/>
              <a:t> et </a:t>
            </a:r>
            <a:r>
              <a:rPr lang="en-US" dirty="0" err="1"/>
              <a:t>objectifs</a:t>
            </a:r>
            <a:endParaRPr lang="nl-BE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623EE68-F338-48C2-86C1-A26C7ACBFA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923" y="6197600"/>
            <a:ext cx="620713" cy="673100"/>
          </a:xfrm>
          <a:prstGeom prst="rect">
            <a:avLst/>
          </a:prstGeom>
        </p:spPr>
      </p:pic>
      <p:pic>
        <p:nvPicPr>
          <p:cNvPr id="16" name="Image 1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2B8520AE-FC38-409D-9997-9DF27858A0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9" y="6191604"/>
            <a:ext cx="679096" cy="67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19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446494-FD20-4E1C-8AE1-F59C5C45C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re 9">
            <a:extLst>
              <a:ext uri="{FF2B5EF4-FFF2-40B4-BE49-F238E27FC236}">
                <a16:creationId xmlns:a16="http://schemas.microsoft.com/office/drawing/2014/main" id="{FA09E455-0C7D-4ED7-ADD3-588F708DC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/>
          <a:p>
            <a:r>
              <a:rPr lang="fr-FR" dirty="0"/>
              <a:t>suivi</a:t>
            </a:r>
            <a:endParaRPr lang="fr-BE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BBC123E-063B-414A-9101-B9F3DE5F053F}"/>
              </a:ext>
            </a:extLst>
          </p:cNvPr>
          <p:cNvSpPr txBox="1">
            <a:spLocks/>
          </p:cNvSpPr>
          <p:nvPr/>
        </p:nvSpPr>
        <p:spPr>
          <a:xfrm>
            <a:off x="1676399" y="1956705"/>
            <a:ext cx="8337605" cy="3910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Comité technique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Représentants de la Commune</a:t>
            </a:r>
          </a:p>
          <a:p>
            <a:pPr lvl="1">
              <a:defRPr/>
            </a:pPr>
            <a:r>
              <a:rPr lang="fr-BE" dirty="0">
                <a:solidFill>
                  <a:srgbClr val="000000"/>
                </a:solidFill>
                <a:latin typeface="Roboto Light"/>
              </a:rPr>
              <a:t>Représentant de la CCATM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Représentants du Service Public de Wallonie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Représentants de la Province du Hainaut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Représentants de la Zone de police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Représentants du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TEC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Représentants de l’ASBL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Atingo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(PMR)</a:t>
            </a:r>
          </a:p>
          <a:p>
            <a:pPr lvl="1">
              <a:defRPr/>
            </a:pPr>
            <a:r>
              <a:rPr lang="fr-FR" dirty="0">
                <a:solidFill>
                  <a:srgbClr val="000000"/>
                </a:solidFill>
                <a:latin typeface="Roboto Light"/>
              </a:rPr>
              <a:t>Représentants de Tous à Pied</a:t>
            </a:r>
            <a:endParaRPr lang="fr-FR" sz="1400" dirty="0">
              <a:solidFill>
                <a:srgbClr val="000000"/>
              </a:solidFill>
              <a:latin typeface="Roboto Ligh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Représentants du GRACQ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lang="fr-FR" noProof="0" dirty="0">
                <a:solidFill>
                  <a:srgbClr val="000000"/>
                </a:solidFill>
                <a:latin typeface="Roboto Light"/>
              </a:rPr>
              <a:t>…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74295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pP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pP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70C3A42-12A9-4494-A9C3-99C27627DE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998" y="2740159"/>
            <a:ext cx="2965602" cy="18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FEB043-FF59-4CFD-9905-8F1EE2DB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re 9">
            <a:extLst>
              <a:ext uri="{FF2B5EF4-FFF2-40B4-BE49-F238E27FC236}">
                <a16:creationId xmlns:a16="http://schemas.microsoft.com/office/drawing/2014/main" id="{2125D3A0-1177-4814-90ED-034DA98DE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/>
          <a:p>
            <a:r>
              <a:rPr lang="fr-FR" dirty="0"/>
              <a:t>SUIVI</a:t>
            </a:r>
            <a:endParaRPr lang="fr-BE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FF0E674B-F194-48A6-B0A7-661B7DEFF886}"/>
              </a:ext>
            </a:extLst>
          </p:cNvPr>
          <p:cNvSpPr txBox="1">
            <a:spLocks/>
          </p:cNvSpPr>
          <p:nvPr/>
        </p:nvSpPr>
        <p:spPr>
          <a:xfrm>
            <a:off x="1676400" y="1837759"/>
            <a:ext cx="2832419" cy="679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Trajet de participation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1C7B1D6A-494C-4D9E-8844-EAA7EBFA9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726"/>
          <a:stretch/>
        </p:blipFill>
        <p:spPr>
          <a:xfrm>
            <a:off x="1676400" y="2517098"/>
            <a:ext cx="6934200" cy="4147227"/>
          </a:xfrm>
          <a:prstGeom prst="rect">
            <a:avLst/>
          </a:prstGeom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F6DF87A1-EF6F-4ACA-AB61-23EC913AD44C}"/>
              </a:ext>
            </a:extLst>
          </p:cNvPr>
          <p:cNvSpPr txBox="1">
            <a:spLocks/>
          </p:cNvSpPr>
          <p:nvPr/>
        </p:nvSpPr>
        <p:spPr>
          <a:xfrm>
            <a:off x="5129269" y="2980758"/>
            <a:ext cx="3481331" cy="2649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00000"/>
                </a:solidFill>
                <a:latin typeface="Roboto Light"/>
              </a:rPr>
              <a:t>Présentation Collège, CCATM, Conseil communal </a:t>
            </a:r>
            <a:r>
              <a:rPr lang="fr-BE" sz="1600" dirty="0">
                <a:solidFill>
                  <a:srgbClr val="000000"/>
                </a:solidFill>
                <a:latin typeface="Roboto Light"/>
              </a:rPr>
              <a:t>(P1-P2 / P3)</a:t>
            </a:r>
          </a:p>
          <a:p>
            <a:pPr marL="0" lvl="1" indent="0">
              <a:buFontTx/>
              <a:buNone/>
            </a:pPr>
            <a:endParaRPr lang="fr-BE" sz="900" dirty="0">
              <a:solidFill>
                <a:srgbClr val="000000"/>
              </a:solidFill>
              <a:latin typeface="Roboto Light"/>
            </a:endParaRPr>
          </a:p>
          <a:p>
            <a:r>
              <a:rPr lang="fr-BE" sz="1600" b="1" dirty="0">
                <a:solidFill>
                  <a:srgbClr val="000000"/>
                </a:solidFill>
                <a:latin typeface="Roboto Light"/>
              </a:rPr>
              <a:t>Consultation population</a:t>
            </a:r>
          </a:p>
          <a:p>
            <a:pPr lvl="1"/>
            <a:r>
              <a:rPr lang="fr-BE" sz="1400" dirty="0">
                <a:solidFill>
                  <a:srgbClr val="000000"/>
                </a:solidFill>
                <a:latin typeface="Roboto Light"/>
              </a:rPr>
              <a:t>Présentation (P1-P2)</a:t>
            </a:r>
          </a:p>
          <a:p>
            <a:pPr lvl="1"/>
            <a:r>
              <a:rPr lang="fr-BE" sz="1400" dirty="0">
                <a:solidFill>
                  <a:srgbClr val="000000"/>
                </a:solidFill>
                <a:latin typeface="Roboto Light"/>
              </a:rPr>
              <a:t>Enquête publique (P3)</a:t>
            </a:r>
          </a:p>
          <a:p>
            <a:pPr marL="0" lvl="1" indent="0">
              <a:buFontTx/>
              <a:buNone/>
            </a:pPr>
            <a:endParaRPr lang="fr-BE" sz="900" dirty="0">
              <a:solidFill>
                <a:srgbClr val="000000"/>
              </a:solidFill>
              <a:latin typeface="Roboto Light"/>
            </a:endParaRPr>
          </a:p>
          <a:p>
            <a:pPr marL="0" lvl="1" indent="0">
              <a:buFontTx/>
              <a:buNone/>
            </a:pPr>
            <a:endParaRPr lang="fr-BE" sz="1400" dirty="0">
              <a:solidFill>
                <a:srgbClr val="000000"/>
              </a:solidFill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70278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Diagramme 58">
            <a:extLst>
              <a:ext uri="{FF2B5EF4-FFF2-40B4-BE49-F238E27FC236}">
                <a16:creationId xmlns:a16="http://schemas.microsoft.com/office/drawing/2014/main" id="{33F4CE38-9BD3-47A4-AFCD-37E7EF2F54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5849134"/>
              </p:ext>
            </p:extLst>
          </p:nvPr>
        </p:nvGraphicFramePr>
        <p:xfrm>
          <a:off x="4789449" y="4004465"/>
          <a:ext cx="2965394" cy="1684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B59CFB66-239E-4ABC-BB51-70B1CFB6857E}"/>
              </a:ext>
            </a:extLst>
          </p:cNvPr>
          <p:cNvCxnSpPr/>
          <p:nvPr/>
        </p:nvCxnSpPr>
        <p:spPr>
          <a:xfrm>
            <a:off x="9280765" y="3685252"/>
            <a:ext cx="0" cy="3039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AFC4FEA9-E8E1-409E-9813-5B4872C13BD6}"/>
              </a:ext>
            </a:extLst>
          </p:cNvPr>
          <p:cNvCxnSpPr>
            <a:cxnSpLocks/>
          </p:cNvCxnSpPr>
          <p:nvPr/>
        </p:nvCxnSpPr>
        <p:spPr>
          <a:xfrm>
            <a:off x="10151487" y="2759878"/>
            <a:ext cx="0" cy="14537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48B6E159-A4D2-457B-BFE5-EC6C47C6B462}"/>
              </a:ext>
            </a:extLst>
          </p:cNvPr>
          <p:cNvCxnSpPr>
            <a:cxnSpLocks/>
          </p:cNvCxnSpPr>
          <p:nvPr/>
        </p:nvCxnSpPr>
        <p:spPr>
          <a:xfrm>
            <a:off x="7130527" y="5183089"/>
            <a:ext cx="0" cy="9887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0DC0534D-617C-431E-80B5-0A32F66FE108}"/>
              </a:ext>
            </a:extLst>
          </p:cNvPr>
          <p:cNvCxnSpPr>
            <a:cxnSpLocks/>
          </p:cNvCxnSpPr>
          <p:nvPr/>
        </p:nvCxnSpPr>
        <p:spPr>
          <a:xfrm>
            <a:off x="9397305" y="4960681"/>
            <a:ext cx="0" cy="9887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98AB5C1A-9B21-47AB-9A06-5DF4E8C3361E}"/>
              </a:ext>
            </a:extLst>
          </p:cNvPr>
          <p:cNvCxnSpPr>
            <a:cxnSpLocks/>
          </p:cNvCxnSpPr>
          <p:nvPr/>
        </p:nvCxnSpPr>
        <p:spPr>
          <a:xfrm>
            <a:off x="9867282" y="5058591"/>
            <a:ext cx="0" cy="9887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99BA2E2B-5DDB-4242-80B4-495664B231C2}"/>
              </a:ext>
            </a:extLst>
          </p:cNvPr>
          <p:cNvCxnSpPr/>
          <p:nvPr/>
        </p:nvCxnSpPr>
        <p:spPr>
          <a:xfrm>
            <a:off x="3884594" y="3733451"/>
            <a:ext cx="0" cy="303985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D65FC56-057F-465B-A4E1-E4E00E8823F1}"/>
              </a:ext>
            </a:extLst>
          </p:cNvPr>
          <p:cNvCxnSpPr>
            <a:cxnSpLocks/>
          </p:cNvCxnSpPr>
          <p:nvPr/>
        </p:nvCxnSpPr>
        <p:spPr>
          <a:xfrm>
            <a:off x="6559027" y="3733451"/>
            <a:ext cx="0" cy="26793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5E022EF8-5C48-4125-A46C-275208E7270F}"/>
              </a:ext>
            </a:extLst>
          </p:cNvPr>
          <p:cNvSpPr txBox="1">
            <a:spLocks/>
          </p:cNvSpPr>
          <p:nvPr/>
        </p:nvSpPr>
        <p:spPr>
          <a:xfrm>
            <a:off x="1676400" y="1683197"/>
            <a:ext cx="2832419" cy="1024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7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7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7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7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7"/>
              </a:buBlip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Etapes de consultation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30" name="Titre 9">
            <a:extLst>
              <a:ext uri="{FF2B5EF4-FFF2-40B4-BE49-F238E27FC236}">
                <a16:creationId xmlns:a16="http://schemas.microsoft.com/office/drawing/2014/main" id="{5A072BE6-C3E1-4CA5-93BF-B413D53E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/>
          <a:p>
            <a:r>
              <a:rPr lang="fr-FR" dirty="0"/>
              <a:t>Où en sommes-Nous ?</a:t>
            </a:r>
            <a:endParaRPr lang="fr-BE" dirty="0"/>
          </a:p>
        </p:txBody>
      </p:sp>
      <p:graphicFrame>
        <p:nvGraphicFramePr>
          <p:cNvPr id="31" name="Diagramme 30">
            <a:extLst>
              <a:ext uri="{FF2B5EF4-FFF2-40B4-BE49-F238E27FC236}">
                <a16:creationId xmlns:a16="http://schemas.microsoft.com/office/drawing/2014/main" id="{981D1159-7BC6-4B6F-AF4B-3369DB0979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950425"/>
              </p:ext>
            </p:extLst>
          </p:nvPr>
        </p:nvGraphicFramePr>
        <p:xfrm>
          <a:off x="2052695" y="4004465"/>
          <a:ext cx="2965394" cy="1684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2" name="Rectangle : carré corné 31">
            <a:extLst>
              <a:ext uri="{FF2B5EF4-FFF2-40B4-BE49-F238E27FC236}">
                <a16:creationId xmlns:a16="http://schemas.microsoft.com/office/drawing/2014/main" id="{17ADA335-F0D4-4614-95B0-91720F379F7E}"/>
              </a:ext>
            </a:extLst>
          </p:cNvPr>
          <p:cNvSpPr/>
          <p:nvPr/>
        </p:nvSpPr>
        <p:spPr>
          <a:xfrm>
            <a:off x="2882309" y="3050498"/>
            <a:ext cx="1376414" cy="682953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Approbation par le CT</a:t>
            </a:r>
            <a:endParaRPr lang="fr-BE" sz="1600" dirty="0">
              <a:solidFill>
                <a:schemeClr val="accent3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35" name="Rectangle : carré corné 34">
            <a:extLst>
              <a:ext uri="{FF2B5EF4-FFF2-40B4-BE49-F238E27FC236}">
                <a16:creationId xmlns:a16="http://schemas.microsoft.com/office/drawing/2014/main" id="{67A58431-94A0-4CC7-BB25-973989C69378}"/>
              </a:ext>
            </a:extLst>
          </p:cNvPr>
          <p:cNvSpPr/>
          <p:nvPr/>
        </p:nvSpPr>
        <p:spPr>
          <a:xfrm>
            <a:off x="5534720" y="3050498"/>
            <a:ext cx="1376414" cy="682953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Approbation par le CT</a:t>
            </a:r>
            <a:endParaRPr lang="fr-BE" sz="1600" dirty="0">
              <a:solidFill>
                <a:schemeClr val="accent3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40" name="Rectangle : carré corné 39">
            <a:extLst>
              <a:ext uri="{FF2B5EF4-FFF2-40B4-BE49-F238E27FC236}">
                <a16:creationId xmlns:a16="http://schemas.microsoft.com/office/drawing/2014/main" id="{AA4436D6-2393-4463-9A4F-AF5574481F31}"/>
              </a:ext>
            </a:extLst>
          </p:cNvPr>
          <p:cNvSpPr/>
          <p:nvPr/>
        </p:nvSpPr>
        <p:spPr>
          <a:xfrm>
            <a:off x="8256458" y="3002299"/>
            <a:ext cx="1376414" cy="682953"/>
          </a:xfrm>
          <a:prstGeom prst="foldedCorner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Approbation par le CT</a:t>
            </a:r>
            <a:endParaRPr lang="fr-BE" sz="1600" dirty="0">
              <a:solidFill>
                <a:schemeClr val="tx1"/>
              </a:solidFill>
            </a:endParaRPr>
          </a:p>
        </p:txBody>
      </p:sp>
      <p:sp>
        <p:nvSpPr>
          <p:cNvPr id="43" name="Rectangle : carré corné 42">
            <a:extLst>
              <a:ext uri="{FF2B5EF4-FFF2-40B4-BE49-F238E27FC236}">
                <a16:creationId xmlns:a16="http://schemas.microsoft.com/office/drawing/2014/main" id="{73083143-CFC6-4AFF-96B6-71877BDBA936}"/>
              </a:ext>
            </a:extLst>
          </p:cNvPr>
          <p:cNvSpPr/>
          <p:nvPr/>
        </p:nvSpPr>
        <p:spPr>
          <a:xfrm>
            <a:off x="8917759" y="2210136"/>
            <a:ext cx="1770299" cy="585788"/>
          </a:xfrm>
          <a:prstGeom prst="foldedCorner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Adoption par le Conseil Communal</a:t>
            </a:r>
            <a:endParaRPr lang="fr-BE" sz="1400" dirty="0">
              <a:solidFill>
                <a:schemeClr val="tx1"/>
              </a:solidFill>
            </a:endParaRPr>
          </a:p>
        </p:txBody>
      </p:sp>
      <p:sp>
        <p:nvSpPr>
          <p:cNvPr id="51" name="Rectangle : carré corné 50">
            <a:extLst>
              <a:ext uri="{FF2B5EF4-FFF2-40B4-BE49-F238E27FC236}">
                <a16:creationId xmlns:a16="http://schemas.microsoft.com/office/drawing/2014/main" id="{EC45501E-A83F-4BA7-AD4E-8C9054DD58C9}"/>
              </a:ext>
            </a:extLst>
          </p:cNvPr>
          <p:cNvSpPr/>
          <p:nvPr/>
        </p:nvSpPr>
        <p:spPr>
          <a:xfrm>
            <a:off x="5676900" y="6169264"/>
            <a:ext cx="1737888" cy="532091"/>
          </a:xfrm>
          <a:prstGeom prst="foldedCorner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Présentation Conseil Communal</a:t>
            </a:r>
            <a:endParaRPr lang="fr-BE" sz="1400" dirty="0">
              <a:solidFill>
                <a:schemeClr val="tx1"/>
              </a:solidFill>
            </a:endParaRPr>
          </a:p>
        </p:txBody>
      </p:sp>
      <p:sp>
        <p:nvSpPr>
          <p:cNvPr id="52" name="Rectangle : carré corné 51">
            <a:extLst>
              <a:ext uri="{FF2B5EF4-FFF2-40B4-BE49-F238E27FC236}">
                <a16:creationId xmlns:a16="http://schemas.microsoft.com/office/drawing/2014/main" id="{752AA397-93F2-4DA0-A8A2-99F283284780}"/>
              </a:ext>
            </a:extLst>
          </p:cNvPr>
          <p:cNvSpPr/>
          <p:nvPr/>
        </p:nvSpPr>
        <p:spPr>
          <a:xfrm>
            <a:off x="7764909" y="5949467"/>
            <a:ext cx="1861799" cy="745380"/>
          </a:xfrm>
          <a:prstGeom prst="foldedCorner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Consultation de la population (enquête publique)</a:t>
            </a:r>
            <a:endParaRPr lang="fr-BE" sz="1400" dirty="0">
              <a:solidFill>
                <a:schemeClr val="tx1"/>
              </a:solidFill>
            </a:endParaRPr>
          </a:p>
        </p:txBody>
      </p:sp>
      <p:sp>
        <p:nvSpPr>
          <p:cNvPr id="55" name="Rectangle : carré corné 54">
            <a:extLst>
              <a:ext uri="{FF2B5EF4-FFF2-40B4-BE49-F238E27FC236}">
                <a16:creationId xmlns:a16="http://schemas.microsoft.com/office/drawing/2014/main" id="{C0AA9EB0-DDEF-4963-9876-3B5222BE8C07}"/>
              </a:ext>
            </a:extLst>
          </p:cNvPr>
          <p:cNvSpPr/>
          <p:nvPr/>
        </p:nvSpPr>
        <p:spPr>
          <a:xfrm>
            <a:off x="9827393" y="6059530"/>
            <a:ext cx="1376414" cy="521000"/>
          </a:xfrm>
          <a:prstGeom prst="foldedCorner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Présentation CCATM</a:t>
            </a:r>
            <a:endParaRPr lang="fr-BE" sz="1400" dirty="0">
              <a:solidFill>
                <a:schemeClr val="tx1"/>
              </a:solidFill>
            </a:endParaRPr>
          </a:p>
        </p:txBody>
      </p:sp>
      <p:sp>
        <p:nvSpPr>
          <p:cNvPr id="56" name="Espace réservé du numéro de diapositive 3">
            <a:extLst>
              <a:ext uri="{FF2B5EF4-FFF2-40B4-BE49-F238E27FC236}">
                <a16:creationId xmlns:a16="http://schemas.microsoft.com/office/drawing/2014/main" id="{78C92451-4DFE-4DC0-8586-74F62C25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1693" y="6299200"/>
            <a:ext cx="514350" cy="365125"/>
          </a:xfrm>
        </p:spPr>
        <p:txBody>
          <a:bodyPr/>
          <a:lstStyle/>
          <a:p>
            <a:fld id="{5974B6A5-214E-428E-BD25-8003946B0DC7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61" name="Diagramme 60">
            <a:extLst>
              <a:ext uri="{FF2B5EF4-FFF2-40B4-BE49-F238E27FC236}">
                <a16:creationId xmlns:a16="http://schemas.microsoft.com/office/drawing/2014/main" id="{F5698A3D-1949-42E7-841A-C4CD1C9A51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8966126"/>
              </p:ext>
            </p:extLst>
          </p:nvPr>
        </p:nvGraphicFramePr>
        <p:xfrm>
          <a:off x="7550206" y="4001390"/>
          <a:ext cx="2965394" cy="1684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59937940-87E7-4A71-AD1A-7944D7995570}"/>
              </a:ext>
            </a:extLst>
          </p:cNvPr>
          <p:cNvCxnSpPr>
            <a:cxnSpLocks/>
          </p:cNvCxnSpPr>
          <p:nvPr/>
        </p:nvCxnSpPr>
        <p:spPr>
          <a:xfrm>
            <a:off x="7079727" y="2985150"/>
            <a:ext cx="0" cy="9887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 : carré corné 26">
            <a:extLst>
              <a:ext uri="{FF2B5EF4-FFF2-40B4-BE49-F238E27FC236}">
                <a16:creationId xmlns:a16="http://schemas.microsoft.com/office/drawing/2014/main" id="{4E2682C4-B2CB-4342-BDF2-D2CFC6E7D0D8}"/>
              </a:ext>
            </a:extLst>
          </p:cNvPr>
          <p:cNvSpPr/>
          <p:nvPr/>
        </p:nvSpPr>
        <p:spPr>
          <a:xfrm>
            <a:off x="5361733" y="2235535"/>
            <a:ext cx="2498313" cy="724333"/>
          </a:xfrm>
          <a:prstGeom prst="foldedCorner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C00000"/>
                </a:solidFill>
                <a:latin typeface="+mj-lt"/>
              </a:rPr>
              <a:t>Présentation population</a:t>
            </a:r>
            <a:endParaRPr lang="fr-BE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8" name="Rectangle : carré corné 27">
            <a:extLst>
              <a:ext uri="{FF2B5EF4-FFF2-40B4-BE49-F238E27FC236}">
                <a16:creationId xmlns:a16="http://schemas.microsoft.com/office/drawing/2014/main" id="{5E0FDE2A-4186-4AAB-8FA7-336A349A2C25}"/>
              </a:ext>
            </a:extLst>
          </p:cNvPr>
          <p:cNvSpPr/>
          <p:nvPr/>
        </p:nvSpPr>
        <p:spPr>
          <a:xfrm>
            <a:off x="5067301" y="5364424"/>
            <a:ext cx="1630248" cy="682953"/>
          </a:xfrm>
          <a:prstGeom prst="foldedCorner">
            <a:avLst/>
          </a:prstGeom>
          <a:solidFill>
            <a:schemeClr val="bg1"/>
          </a:solidFill>
          <a:ln w="95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Roboto Light" panose="02000000000000000000" pitchFamily="2" charset="0"/>
              </a:rPr>
              <a:t>Présentation CCATM</a:t>
            </a:r>
            <a:endParaRPr lang="fr-BE" sz="1400" dirty="0">
              <a:solidFill>
                <a:schemeClr val="accent3">
                  <a:lumMod val="60000"/>
                  <a:lumOff val="40000"/>
                </a:schemeClr>
              </a:solidFill>
              <a:latin typeface="+mj-lt"/>
              <a:ea typeface="Roboto Light" panose="02000000000000000000" pitchFamily="2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B8658AF-B22C-48A0-A2C6-503937F3DB1C}"/>
              </a:ext>
            </a:extLst>
          </p:cNvPr>
          <p:cNvCxnSpPr>
            <a:cxnSpLocks/>
          </p:cNvCxnSpPr>
          <p:nvPr/>
        </p:nvCxnSpPr>
        <p:spPr>
          <a:xfrm>
            <a:off x="6494858" y="5183089"/>
            <a:ext cx="0" cy="181335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87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9" grpId="0">
        <p:bldAsOne/>
      </p:bldGraphic>
      <p:bldGraphic spid="31" grpId="0">
        <p:bldAsOne/>
      </p:bldGraphic>
      <p:bldP spid="32" grpId="0" animBg="1"/>
      <p:bldP spid="35" grpId="0" animBg="1"/>
      <p:bldP spid="40" grpId="0" animBg="1"/>
      <p:bldP spid="43" grpId="0" animBg="1"/>
      <p:bldP spid="51" grpId="0" animBg="1"/>
      <p:bldP spid="52" grpId="0" animBg="1"/>
      <p:bldP spid="55" grpId="0" animBg="1"/>
      <p:bldGraphic spid="61" grpId="0">
        <p:bldAsOne/>
      </p:bldGraphic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DB85E7-F640-4F3E-B457-0EA4811A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900" y="2826216"/>
            <a:ext cx="10236200" cy="1205567"/>
          </a:xfrm>
        </p:spPr>
        <p:txBody>
          <a:bodyPr/>
          <a:lstStyle/>
          <a:p>
            <a:r>
              <a:rPr lang="nl-BE" dirty="0"/>
              <a:t>III. Présentation de la </a:t>
            </a:r>
            <a:r>
              <a:rPr lang="nl-BE" dirty="0" err="1"/>
              <a:t>phase</a:t>
            </a:r>
            <a:r>
              <a:rPr lang="nl-BE" dirty="0"/>
              <a:t> 1 : </a:t>
            </a:r>
            <a:br>
              <a:rPr lang="nl-BE" dirty="0"/>
            </a:br>
            <a:r>
              <a:rPr lang="nl-BE" dirty="0" err="1"/>
              <a:t>diagnostic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70761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0B89BB6-3D16-45E3-9FF4-C39B405E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Phase</a:t>
            </a:r>
            <a:r>
              <a:rPr lang="nl-BE" dirty="0"/>
              <a:t> 1 : </a:t>
            </a:r>
            <a:r>
              <a:rPr lang="nl-BE" dirty="0" err="1"/>
              <a:t>diagnostic</a:t>
            </a:r>
            <a:endParaRPr lang="nl-BE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E780CE6-A3A0-4BF9-8643-4177CD530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853425"/>
            <a:ext cx="9856803" cy="4228771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AutoNum type="arabicPeriod"/>
            </a:pPr>
            <a:r>
              <a:rPr lang="fr-FR" dirty="0"/>
              <a:t>Contexte général</a:t>
            </a:r>
          </a:p>
          <a:p>
            <a:pPr marL="342900" indent="-342900">
              <a:buAutoNum type="arabicPeriod"/>
            </a:pPr>
            <a:r>
              <a:rPr lang="fr-FR" dirty="0"/>
              <a:t>Territoire et population</a:t>
            </a:r>
          </a:p>
          <a:p>
            <a:pPr marL="342900" indent="-342900">
              <a:buAutoNum type="arabicPeriod"/>
            </a:pPr>
            <a:r>
              <a:rPr lang="fr-FR" dirty="0"/>
              <a:t>Déplacements à pied et PMR</a:t>
            </a:r>
          </a:p>
          <a:p>
            <a:pPr marL="342900" indent="-342900">
              <a:buAutoNum type="arabicPeriod"/>
            </a:pPr>
            <a:r>
              <a:rPr lang="fr-FR" dirty="0"/>
              <a:t>Déplacements à vélo</a:t>
            </a:r>
          </a:p>
          <a:p>
            <a:pPr marL="342900" indent="-342900">
              <a:buAutoNum type="arabicPeriod"/>
            </a:pPr>
            <a:r>
              <a:rPr lang="fr-FR" dirty="0"/>
              <a:t>Transport public et intermodalité</a:t>
            </a:r>
          </a:p>
          <a:p>
            <a:pPr marL="342900" indent="-342900">
              <a:buAutoNum type="arabicPeriod"/>
            </a:pPr>
            <a:r>
              <a:rPr lang="fr-FR" dirty="0"/>
              <a:t>Circulation automobile</a:t>
            </a:r>
          </a:p>
          <a:p>
            <a:pPr marL="342900" indent="-342900">
              <a:buAutoNum type="arabicPeriod"/>
            </a:pPr>
            <a:r>
              <a:rPr lang="fr-FR" dirty="0"/>
              <a:t>Sécurité routière</a:t>
            </a:r>
          </a:p>
          <a:p>
            <a:pPr marL="342900" indent="-342900">
              <a:buAutoNum type="arabicPeriod"/>
            </a:pPr>
            <a:r>
              <a:rPr lang="fr-FR" dirty="0"/>
              <a:t>Charroi lourd</a:t>
            </a:r>
          </a:p>
          <a:p>
            <a:pPr marL="342900" indent="-342900">
              <a:buAutoNum type="arabicPeriod"/>
            </a:pPr>
            <a:r>
              <a:rPr lang="fr-FR" dirty="0"/>
              <a:t>Mobilité scolaire</a:t>
            </a:r>
          </a:p>
          <a:p>
            <a:pPr marL="342900" indent="-342900">
              <a:buAutoNum type="arabicPeriod"/>
            </a:pPr>
            <a:r>
              <a:rPr lang="fr-FR" dirty="0"/>
              <a:t> Services de mobilité et communication</a:t>
            </a:r>
          </a:p>
          <a:p>
            <a:pPr marL="342900" indent="-342900">
              <a:buAutoNum type="arabicPeriod"/>
            </a:pPr>
            <a:r>
              <a:rPr lang="fr-FR" dirty="0"/>
              <a:t> Dynamique communale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F7562B-5991-4E7A-B868-6C051DCFEC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11C89998-7104-4B8F-BA9D-5A5CC46DFB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F1739537-9952-46C2-8E1C-6FFFA23A5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1693" y="6230937"/>
            <a:ext cx="514350" cy="365125"/>
          </a:xfrm>
        </p:spPr>
        <p:txBody>
          <a:bodyPr/>
          <a:lstStyle/>
          <a:p>
            <a:fld id="{5974B6A5-214E-428E-BD25-8003946B0DC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087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66A176-CAAC-4333-B0CA-7B931363E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D9E7D7F-BC1C-422B-AFD4-FEF3DB426D6C}"/>
              </a:ext>
            </a:extLst>
          </p:cNvPr>
          <p:cNvCxnSpPr>
            <a:cxnSpLocks/>
          </p:cNvCxnSpPr>
          <p:nvPr/>
        </p:nvCxnSpPr>
        <p:spPr>
          <a:xfrm flipH="1">
            <a:off x="3060774" y="2176621"/>
            <a:ext cx="1" cy="3205131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C24FCEA-2E73-4334-8850-4A84B332377F}"/>
              </a:ext>
            </a:extLst>
          </p:cNvPr>
          <p:cNvSpPr/>
          <p:nvPr/>
        </p:nvSpPr>
        <p:spPr>
          <a:xfrm>
            <a:off x="1790009" y="1991227"/>
            <a:ext cx="6131118" cy="4193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/>
              <a:t>SCHEMA DE DEVELOPPEMENT DU TERRITOIRE WALLON (SDT)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E4BD2C5-6B13-4D3B-8536-A96B16933D8A}"/>
              </a:ext>
            </a:extLst>
          </p:cNvPr>
          <p:cNvSpPr/>
          <p:nvPr/>
        </p:nvSpPr>
        <p:spPr>
          <a:xfrm>
            <a:off x="1805665" y="2884610"/>
            <a:ext cx="2471936" cy="6112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/>
              <a:t>STRATEGIE REGIONALE DE MOBILITE (SRM)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3D4A7B5-775A-4913-BCB7-CF1CED68F3E7}"/>
              </a:ext>
            </a:extLst>
          </p:cNvPr>
          <p:cNvSpPr/>
          <p:nvPr/>
        </p:nvSpPr>
        <p:spPr>
          <a:xfrm>
            <a:off x="1790009" y="5390996"/>
            <a:ext cx="2490138" cy="815498"/>
          </a:xfrm>
          <a:prstGeom prst="roundRect">
            <a:avLst/>
          </a:prstGeom>
          <a:solidFill>
            <a:srgbClr val="800E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>
                <a:latin typeface="+mj-lt"/>
              </a:rPr>
              <a:t>PLAN COMMUNAL DE MOBILITE (PCM)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8B0212A-886F-4A28-9D08-A2DF74213F61}"/>
              </a:ext>
            </a:extLst>
          </p:cNvPr>
          <p:cNvSpPr/>
          <p:nvPr/>
        </p:nvSpPr>
        <p:spPr>
          <a:xfrm>
            <a:off x="4704267" y="5390995"/>
            <a:ext cx="2789333" cy="8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/>
              <a:t>SCHEMA DE DEVELOPPEMENT COMMUNAL (SDC)</a:t>
            </a:r>
          </a:p>
          <a:p>
            <a:pPr algn="ctr"/>
            <a:r>
              <a:rPr lang="fr-BE" sz="1200" b="1" dirty="0"/>
              <a:t> - 2016 -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C95176C-9DA8-4393-8EA9-16F56E1991AD}"/>
              </a:ext>
            </a:extLst>
          </p:cNvPr>
          <p:cNvSpPr/>
          <p:nvPr/>
        </p:nvSpPr>
        <p:spPr>
          <a:xfrm>
            <a:off x="7685187" y="5381752"/>
            <a:ext cx="3421922" cy="8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/>
              <a:t>PROGRAMME COMMUNAL DE DEVELOPPEMENT RURAL (PCDR)</a:t>
            </a:r>
          </a:p>
          <a:p>
            <a:pPr algn="ctr"/>
            <a:r>
              <a:rPr lang="fr-BE" sz="1200" b="1" dirty="0"/>
              <a:t>- 2017 -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D516DAB-2038-4073-9BDB-29278137F32E}"/>
              </a:ext>
            </a:extLst>
          </p:cNvPr>
          <p:cNvCxnSpPr>
            <a:cxnSpLocks/>
          </p:cNvCxnSpPr>
          <p:nvPr/>
        </p:nvCxnSpPr>
        <p:spPr>
          <a:xfrm flipH="1">
            <a:off x="5903900" y="2164449"/>
            <a:ext cx="2" cy="2805563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 : coins arrondis 11">
            <a:extLst>
              <a:ext uri="{FF2B5EF4-FFF2-40B4-BE49-F238E27FC236}">
                <a16:creationId xmlns:a16="http://schemas.microsoft.com/office/drawing/2014/main" id="{2D2C0BA8-4794-4307-948B-E3E6C136B07F}"/>
              </a:ext>
            </a:extLst>
          </p:cNvPr>
          <p:cNvSpPr/>
          <p:nvPr/>
        </p:nvSpPr>
        <p:spPr>
          <a:xfrm>
            <a:off x="1805665" y="3693673"/>
            <a:ext cx="2490138" cy="7393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/>
              <a:t>PLAN URBAIN DE MOBILITE DE L’AGGLOMERATION DE CHARLEROI</a:t>
            </a:r>
          </a:p>
        </p:txBody>
      </p:sp>
      <p:sp>
        <p:nvSpPr>
          <p:cNvPr id="18" name="ZoneTexte 16">
            <a:extLst>
              <a:ext uri="{FF2B5EF4-FFF2-40B4-BE49-F238E27FC236}">
                <a16:creationId xmlns:a16="http://schemas.microsoft.com/office/drawing/2014/main" id="{98954C1D-D883-41D8-869B-79F7E491DBB9}"/>
              </a:ext>
            </a:extLst>
          </p:cNvPr>
          <p:cNvSpPr txBox="1"/>
          <p:nvPr/>
        </p:nvSpPr>
        <p:spPr>
          <a:xfrm>
            <a:off x="1805664" y="4627679"/>
            <a:ext cx="247193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200" dirty="0"/>
              <a:t>Outil amené à se développer prochainement</a:t>
            </a: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6330492F-B3CD-4A52-9C9B-704A25CAB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/>
          <a:p>
            <a:r>
              <a:rPr lang="nl-BE" dirty="0">
                <a:solidFill>
                  <a:schemeClr val="bg1">
                    <a:lumMod val="50000"/>
                  </a:schemeClr>
                </a:solidFill>
              </a:rPr>
              <a:t>Les </a:t>
            </a:r>
            <a:r>
              <a:rPr lang="nl-BE" dirty="0" err="1">
                <a:solidFill>
                  <a:schemeClr val="bg1">
                    <a:lumMod val="50000"/>
                  </a:schemeClr>
                </a:solidFill>
              </a:rPr>
              <a:t>outils</a:t>
            </a:r>
            <a:r>
              <a:rPr lang="nl-BE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nl-BE" dirty="0" err="1">
                <a:solidFill>
                  <a:schemeClr val="bg1">
                    <a:lumMod val="50000"/>
                  </a:schemeClr>
                </a:solidFill>
              </a:rPr>
              <a:t>planification</a:t>
            </a:r>
            <a:r>
              <a:rPr lang="nl-B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dirty="0" err="1">
                <a:solidFill>
                  <a:schemeClr val="bg1">
                    <a:lumMod val="50000"/>
                  </a:schemeClr>
                </a:solidFill>
              </a:rPr>
              <a:t>existants</a:t>
            </a:r>
            <a:endParaRPr lang="nl-B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3E0CE03-BBEE-4C51-81CC-311E4D73144F}"/>
              </a:ext>
            </a:extLst>
          </p:cNvPr>
          <p:cNvSpPr txBox="1"/>
          <p:nvPr/>
        </p:nvSpPr>
        <p:spPr>
          <a:xfrm>
            <a:off x="1676400" y="587530"/>
            <a:ext cx="390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CONTEXTE GÉNÉRAL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FAFA6F5-FF62-4051-A3C5-79532C35E0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20" name="Image 1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52F86EE0-4C00-4650-804B-D20AFDC7BB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98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66A176-CAAC-4333-B0CA-7B931363E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45AD32-4CC2-4B48-AFC1-33A91CA0C017}"/>
              </a:ext>
            </a:extLst>
          </p:cNvPr>
          <p:cNvSpPr txBox="1"/>
          <p:nvPr/>
        </p:nvSpPr>
        <p:spPr>
          <a:xfrm>
            <a:off x="1676401" y="1779887"/>
            <a:ext cx="32270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C00000"/>
                </a:solidFill>
                <a:latin typeface="+mj-lt"/>
              </a:rPr>
              <a:t>~ 10 000 habitants </a:t>
            </a:r>
          </a:p>
          <a:p>
            <a:pPr>
              <a:buClr>
                <a:srgbClr val="C00000"/>
              </a:buClr>
            </a:pPr>
            <a:endParaRPr lang="fr-FR" sz="14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1400" dirty="0"/>
              <a:t>SDT : Relation de dépendance pôles voisins </a:t>
            </a:r>
            <a:r>
              <a:rPr lang="fr-FR" sz="1400" i="1" dirty="0"/>
              <a:t>(Charleroi et Nivelles surtout)</a:t>
            </a:r>
            <a:endParaRPr lang="fr-BE" sz="1400" i="1" dirty="0"/>
          </a:p>
        </p:txBody>
      </p:sp>
      <p:pic>
        <p:nvPicPr>
          <p:cNvPr id="19" name="Espace réservé du contenu 8">
            <a:extLst>
              <a:ext uri="{FF2B5EF4-FFF2-40B4-BE49-F238E27FC236}">
                <a16:creationId xmlns:a16="http://schemas.microsoft.com/office/drawing/2014/main" id="{0C707830-7C31-42B7-BC3B-01B87E97E6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0264" y="1759289"/>
            <a:ext cx="6165779" cy="37666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1173E5C-DA87-4C72-BB13-7E089EAA94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912" y="3662525"/>
            <a:ext cx="463762" cy="692305"/>
          </a:xfrm>
          <a:prstGeom prst="rect">
            <a:avLst/>
          </a:prstGeom>
        </p:spPr>
      </p:pic>
      <p:pic>
        <p:nvPicPr>
          <p:cNvPr id="21" name="Espace réservé du contenu 8">
            <a:extLst>
              <a:ext uri="{FF2B5EF4-FFF2-40B4-BE49-F238E27FC236}">
                <a16:creationId xmlns:a16="http://schemas.microsoft.com/office/drawing/2014/main" id="{C4AC84DA-17FC-4D9A-BD8F-9CE46ED4AA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04"/>
          <a:stretch/>
        </p:blipFill>
        <p:spPr>
          <a:xfrm>
            <a:off x="5608930" y="5644556"/>
            <a:ext cx="6109938" cy="463341"/>
          </a:xfrm>
          <a:prstGeom prst="rect">
            <a:avLst/>
          </a:prstGeom>
        </p:spPr>
      </p:pic>
      <p:pic>
        <p:nvPicPr>
          <p:cNvPr id="22" name="Espace réservé du contenu 8">
            <a:extLst>
              <a:ext uri="{FF2B5EF4-FFF2-40B4-BE49-F238E27FC236}">
                <a16:creationId xmlns:a16="http://schemas.microsoft.com/office/drawing/2014/main" id="{A3FD522C-91B6-4BF6-ACBF-49F306589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9685" y="5518428"/>
            <a:ext cx="1233387" cy="1347852"/>
          </a:xfrm>
        </p:spPr>
      </p:pic>
      <p:pic>
        <p:nvPicPr>
          <p:cNvPr id="23" name="Espace réservé du contenu 8">
            <a:extLst>
              <a:ext uri="{FF2B5EF4-FFF2-40B4-BE49-F238E27FC236}">
                <a16:creationId xmlns:a16="http://schemas.microsoft.com/office/drawing/2014/main" id="{8E618B12-A282-4718-B5A8-C7D0975BD5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9749" y="6630035"/>
            <a:ext cx="1374917" cy="162792"/>
          </a:xfrm>
          <a:prstGeom prst="rect">
            <a:avLst/>
          </a:prstGeom>
        </p:spPr>
      </p:pic>
      <p:pic>
        <p:nvPicPr>
          <p:cNvPr id="24" name="Espace réservé du contenu 8">
            <a:extLst>
              <a:ext uri="{FF2B5EF4-FFF2-40B4-BE49-F238E27FC236}">
                <a16:creationId xmlns:a16="http://schemas.microsoft.com/office/drawing/2014/main" id="{6FE3EBD2-995D-4E72-B7E9-85AA5654F2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493" y="6241296"/>
            <a:ext cx="1339450" cy="582912"/>
          </a:xfrm>
          <a:prstGeom prst="rect">
            <a:avLst/>
          </a:prstGeom>
        </p:spPr>
      </p:pic>
      <p:sp>
        <p:nvSpPr>
          <p:cNvPr id="30" name="Title 7">
            <a:extLst>
              <a:ext uri="{FF2B5EF4-FFF2-40B4-BE49-F238E27FC236}">
                <a16:creationId xmlns:a16="http://schemas.microsoft.com/office/drawing/2014/main" id="{23E01E35-BF24-4261-9ADF-2B6A0EEE6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/>
          <a:p>
            <a:r>
              <a:rPr lang="nl-BE" dirty="0" err="1">
                <a:solidFill>
                  <a:schemeClr val="bg1">
                    <a:lumMod val="50000"/>
                  </a:schemeClr>
                </a:solidFill>
              </a:rPr>
              <a:t>Situation</a:t>
            </a:r>
            <a:r>
              <a:rPr lang="nl-BE" dirty="0">
                <a:solidFill>
                  <a:schemeClr val="bg1">
                    <a:lumMod val="50000"/>
                  </a:schemeClr>
                </a:solidFill>
              </a:rPr>
              <a:t> générale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96F4559-747D-441D-AA73-40AF0842C312}"/>
              </a:ext>
            </a:extLst>
          </p:cNvPr>
          <p:cNvSpPr txBox="1"/>
          <p:nvPr/>
        </p:nvSpPr>
        <p:spPr>
          <a:xfrm>
            <a:off x="1676400" y="587530"/>
            <a:ext cx="390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TERRITOIRE ET POPULATION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01E2E5F-07F0-45CC-97ED-777E33EAFE5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3" name="Image 1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195F8865-EB6E-464D-A240-EA8E9D3CBF6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6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41472E1-42E0-48C0-BC29-6DE12780D4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5100" y="1721928"/>
            <a:ext cx="6730943" cy="475983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7EF5B3-3A26-4DEC-9E60-ADF3DAFA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B8CF54E-1C56-4970-8869-5C0693A8A262}"/>
              </a:ext>
            </a:extLst>
          </p:cNvPr>
          <p:cNvSpPr txBox="1">
            <a:spLocks/>
          </p:cNvSpPr>
          <p:nvPr/>
        </p:nvSpPr>
        <p:spPr>
          <a:xfrm>
            <a:off x="1160306" y="2169154"/>
            <a:ext cx="4181479" cy="3525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Une commune …</a:t>
            </a:r>
          </a:p>
          <a:p>
            <a:pPr lvl="1">
              <a:spcBef>
                <a:spcPts val="1000"/>
              </a:spcBef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Peu étendue</a:t>
            </a:r>
          </a:p>
          <a:p>
            <a:pPr lvl="1">
              <a:spcBef>
                <a:spcPts val="1000"/>
              </a:spcBef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Densité de population similaire à la moyenne régionale </a:t>
            </a:r>
            <a:endParaRPr lang="fr-FR" sz="1100" i="1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  <a:p>
            <a:pPr marL="457200" lvl="1" indent="0">
              <a:spcBef>
                <a:spcPts val="1000"/>
              </a:spcBef>
              <a:buNone/>
            </a:pPr>
            <a:endParaRPr kumimoji="0" lang="fr-FR" sz="11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Roboto Ligh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Rurale &amp; agricole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5 villages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endParaRPr lang="fr-FR" sz="1400" dirty="0">
              <a:solidFill>
                <a:srgbClr val="000000"/>
              </a:solidFill>
              <a:latin typeface="Roboto Ligh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C5A1B93-B2EE-47CB-B443-867FC1C053A6}"/>
              </a:ext>
            </a:extLst>
          </p:cNvPr>
          <p:cNvSpPr txBox="1"/>
          <p:nvPr/>
        </p:nvSpPr>
        <p:spPr>
          <a:xfrm>
            <a:off x="1676400" y="587530"/>
            <a:ext cx="390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TERRITOIRE ET POPULATION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D3AAE48D-6570-4569-8A4A-2F6229C65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/>
          <a:p>
            <a:r>
              <a:rPr lang="nl-BE" dirty="0">
                <a:solidFill>
                  <a:schemeClr val="bg1">
                    <a:lumMod val="50000"/>
                  </a:schemeClr>
                </a:solidFill>
              </a:rPr>
              <a:t>Typologie de la commune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E4C1A3-F5B1-46AA-9343-05F3C6B5DA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9" name="Image 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C74150A-CF4A-4E3A-A872-9AB3D676D3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8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3">
            <a:extLst>
              <a:ext uri="{FF2B5EF4-FFF2-40B4-BE49-F238E27FC236}">
                <a16:creationId xmlns:a16="http://schemas.microsoft.com/office/drawing/2014/main" id="{5F066F3F-AE2B-4608-A514-379D26FA702D}"/>
              </a:ext>
            </a:extLst>
          </p:cNvPr>
          <p:cNvGrpSpPr/>
          <p:nvPr/>
        </p:nvGrpSpPr>
        <p:grpSpPr>
          <a:xfrm>
            <a:off x="5380473" y="1737360"/>
            <a:ext cx="6811528" cy="5120639"/>
            <a:chOff x="2097649" y="11460"/>
            <a:chExt cx="8560191" cy="6053400"/>
          </a:xfrm>
        </p:grpSpPr>
        <p:pic>
          <p:nvPicPr>
            <p:cNvPr id="10" name="Image 2">
              <a:extLst>
                <a:ext uri="{FF2B5EF4-FFF2-40B4-BE49-F238E27FC236}">
                  <a16:creationId xmlns:a16="http://schemas.microsoft.com/office/drawing/2014/main" id="{42B1DD1F-6CB2-4C13-835A-C6FE2A79E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97649" y="11460"/>
              <a:ext cx="8560191" cy="60534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2F1C42-C8DC-4983-941F-F52D21DEB528}"/>
                </a:ext>
              </a:extLst>
            </p:cNvPr>
            <p:cNvSpPr/>
            <p:nvPr/>
          </p:nvSpPr>
          <p:spPr>
            <a:xfrm>
              <a:off x="9149080" y="2987040"/>
              <a:ext cx="162560" cy="132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7EF5B3-3A26-4DEC-9E60-ADF3DAFA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B8CF54E-1C56-4970-8869-5C0693A8A262}"/>
              </a:ext>
            </a:extLst>
          </p:cNvPr>
          <p:cNvSpPr txBox="1">
            <a:spLocks/>
          </p:cNvSpPr>
          <p:nvPr/>
        </p:nvSpPr>
        <p:spPr>
          <a:xfrm>
            <a:off x="1761795" y="2002729"/>
            <a:ext cx="3587446" cy="3525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Quelques pôles de déplacements</a:t>
            </a:r>
            <a:r>
              <a:rPr kumimoji="0" lang="fr-FR" sz="1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sur le territoire</a:t>
            </a:r>
          </a:p>
          <a:p>
            <a:pPr marL="285750" lvl="1">
              <a:spcBef>
                <a:spcPts val="1000"/>
              </a:spcBef>
            </a:pPr>
            <a:r>
              <a:rPr lang="fr-FR" sz="1400" b="1" dirty="0">
                <a:solidFill>
                  <a:srgbClr val="000000"/>
                </a:solidFill>
                <a:latin typeface="Roboto Light"/>
              </a:rPr>
              <a:t>Dépendance pôles voisins</a:t>
            </a:r>
            <a:endParaRPr lang="fr-FR" sz="1400" dirty="0">
              <a:solidFill>
                <a:srgbClr val="000000"/>
              </a:solidFill>
              <a:latin typeface="Roboto Light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None/>
              <a:tabLst/>
              <a:defRPr/>
            </a:pPr>
            <a:endParaRPr kumimoji="0" lang="fr-FR" sz="11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FCBA9A-7301-4964-AAB1-E017FEFBBA94}"/>
              </a:ext>
            </a:extLst>
          </p:cNvPr>
          <p:cNvSpPr/>
          <p:nvPr/>
        </p:nvSpPr>
        <p:spPr>
          <a:xfrm>
            <a:off x="1892453" y="2967850"/>
            <a:ext cx="3326130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+mj-lt"/>
              </a:rPr>
              <a:t>&gt; Nombreux déplacements</a:t>
            </a:r>
            <a:endParaRPr lang="fr-BE" sz="1400" dirty="0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9BBA793-0413-4B5C-B7FF-9FFFE3869F3D}"/>
              </a:ext>
            </a:extLst>
          </p:cNvPr>
          <p:cNvSpPr txBox="1"/>
          <p:nvPr/>
        </p:nvSpPr>
        <p:spPr>
          <a:xfrm>
            <a:off x="1676400" y="587530"/>
            <a:ext cx="390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TERRITOIRE ET POPULATION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E92AC8CD-4634-433F-B117-0520F1DD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Pôles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déplacements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mobilité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externe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DDC2FF7-3A36-45B6-AB0E-888B70C8F3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6" name="Image 1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6A6ECC8F-3DD1-4EDE-855F-0AB529347A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0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7EF5B3-3A26-4DEC-9E60-ADF3DAFA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B8CF54E-1C56-4970-8869-5C0693A8A262}"/>
              </a:ext>
            </a:extLst>
          </p:cNvPr>
          <p:cNvSpPr txBox="1">
            <a:spLocks/>
          </p:cNvSpPr>
          <p:nvPr/>
        </p:nvSpPr>
        <p:spPr>
          <a:xfrm>
            <a:off x="1811475" y="1938176"/>
            <a:ext cx="6446870" cy="3525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… mais une commune qui attire aussi des personnes de l’extérieur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lvl="1">
              <a:spcBef>
                <a:spcPts val="1000"/>
              </a:spcBef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Seuls 34 % des travailleurs de LBV habitent la commune</a:t>
            </a:r>
          </a:p>
          <a:p>
            <a:pPr lvl="1">
              <a:spcBef>
                <a:spcPts val="1000"/>
              </a:spcBef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Majorité des personnes externes viennent </a:t>
            </a:r>
            <a:r>
              <a:rPr lang="fr-FR" sz="1400" b="1" dirty="0">
                <a:solidFill>
                  <a:srgbClr val="000000"/>
                </a:solidFill>
                <a:latin typeface="Roboto Light"/>
              </a:rPr>
              <a:t>des alentours proches</a:t>
            </a:r>
          </a:p>
          <a:p>
            <a:pPr lvl="2">
              <a:spcBef>
                <a:spcPts val="1000"/>
              </a:spcBef>
            </a:pPr>
            <a:endParaRPr lang="fr-FR" sz="1400" b="1" dirty="0">
              <a:solidFill>
                <a:srgbClr val="000000"/>
              </a:solidFill>
              <a:latin typeface="Roboto Light"/>
            </a:endParaRPr>
          </a:p>
          <a:p>
            <a:pPr marL="285750" lvl="2">
              <a:spcBef>
                <a:spcPts val="1000"/>
              </a:spcBef>
            </a:pPr>
            <a:r>
              <a:rPr lang="fr-FR" b="1" dirty="0">
                <a:solidFill>
                  <a:srgbClr val="000000"/>
                </a:solidFill>
                <a:latin typeface="Roboto Light"/>
              </a:rPr>
              <a:t>Institut Sainte-Marie :</a:t>
            </a:r>
          </a:p>
          <a:p>
            <a:pPr marL="742950" lvl="3">
              <a:lnSpc>
                <a:spcPct val="113000"/>
              </a:lnSpc>
              <a:spcBef>
                <a:spcPts val="1000"/>
              </a:spcBef>
              <a:spcAft>
                <a:spcPts val="600"/>
              </a:spcAft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Majorité </a:t>
            </a:r>
            <a:r>
              <a:rPr lang="fr-FR" sz="1400" b="1" dirty="0">
                <a:solidFill>
                  <a:srgbClr val="000000"/>
                </a:solidFill>
                <a:latin typeface="Roboto Light"/>
              </a:rPr>
              <a:t>(65%) </a:t>
            </a:r>
            <a:r>
              <a:rPr lang="fr-FR" sz="1400" dirty="0">
                <a:solidFill>
                  <a:srgbClr val="000000"/>
                </a:solidFill>
                <a:latin typeface="Roboto Light"/>
              </a:rPr>
              <a:t>viennent de l’extérieur (Pont-à-Celles (30%), Genappe (11%), VLV (11%) )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None/>
              <a:tabLst/>
              <a:defRPr/>
            </a:pPr>
            <a:endParaRPr kumimoji="0" lang="fr-FR" sz="11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2B0CE4E-C0EB-4B5E-B494-2A5882B38D53}"/>
              </a:ext>
            </a:extLst>
          </p:cNvPr>
          <p:cNvGrpSpPr/>
          <p:nvPr/>
        </p:nvGrpSpPr>
        <p:grpSpPr>
          <a:xfrm>
            <a:off x="8490943" y="1812445"/>
            <a:ext cx="3485100" cy="4551235"/>
            <a:chOff x="7271686" y="1136750"/>
            <a:chExt cx="4045601" cy="5283200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0D4CDC2C-F1F8-4D38-801F-C992E46EE9FC}"/>
                </a:ext>
              </a:extLst>
            </p:cNvPr>
            <p:cNvGrpSpPr/>
            <p:nvPr/>
          </p:nvGrpSpPr>
          <p:grpSpPr>
            <a:xfrm>
              <a:off x="7271686" y="1136750"/>
              <a:ext cx="4045601" cy="5283200"/>
              <a:chOff x="7271686" y="1136750"/>
              <a:chExt cx="4045601" cy="5283200"/>
            </a:xfrm>
          </p:grpSpPr>
          <p:pic>
            <p:nvPicPr>
              <p:cNvPr id="16" name="Picture 1">
                <a:extLst>
                  <a:ext uri="{FF2B5EF4-FFF2-40B4-BE49-F238E27FC236}">
                    <a16:creationId xmlns:a16="http://schemas.microsoft.com/office/drawing/2014/main" id="{55811045-7CF9-4F90-AD74-5013A590C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71686" y="1136750"/>
                <a:ext cx="4045601" cy="52832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93879CC-8281-44E2-A288-09FBDAA96A04}"/>
                  </a:ext>
                </a:extLst>
              </p:cNvPr>
              <p:cNvSpPr/>
              <p:nvPr/>
            </p:nvSpPr>
            <p:spPr>
              <a:xfrm>
                <a:off x="7834184" y="1383957"/>
                <a:ext cx="3028615" cy="3619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3E4E3D0-7E0E-4AB6-92AB-E3DA1160DFCF}"/>
                </a:ext>
              </a:extLst>
            </p:cNvPr>
            <p:cNvSpPr txBox="1"/>
            <p:nvPr/>
          </p:nvSpPr>
          <p:spPr>
            <a:xfrm>
              <a:off x="7562369" y="1208542"/>
              <a:ext cx="3619221" cy="321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chemeClr val="bg1">
                      <a:lumMod val="50000"/>
                    </a:schemeClr>
                  </a:solidFill>
                </a:rPr>
                <a:t>Origine des travailleurs des Bons Villers</a:t>
              </a:r>
              <a:endParaRPr lang="fr-BE" sz="1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EEF6DFB8-681B-44FB-B6FA-E76619D2ABA5}"/>
              </a:ext>
            </a:extLst>
          </p:cNvPr>
          <p:cNvSpPr txBox="1"/>
          <p:nvPr/>
        </p:nvSpPr>
        <p:spPr>
          <a:xfrm>
            <a:off x="8522404" y="6508469"/>
            <a:ext cx="2662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>
                    <a:lumMod val="65000"/>
                  </a:schemeClr>
                </a:solidFill>
              </a:rPr>
              <a:t>Source : </a:t>
            </a:r>
            <a:r>
              <a:rPr lang="fr-FR" sz="1100" dirty="0" err="1">
                <a:solidFill>
                  <a:schemeClr val="bg1">
                    <a:lumMod val="65000"/>
                  </a:schemeClr>
                </a:solidFill>
              </a:rPr>
              <a:t>census</a:t>
            </a:r>
            <a:r>
              <a:rPr lang="fr-FR" sz="1100" dirty="0">
                <a:solidFill>
                  <a:schemeClr val="bg1">
                    <a:lumMod val="65000"/>
                  </a:schemeClr>
                </a:solidFill>
              </a:rPr>
              <a:t> 2011</a:t>
            </a:r>
            <a:endParaRPr lang="fr-BE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97CA58A-6AC0-40E2-964D-063535A1059A}"/>
              </a:ext>
            </a:extLst>
          </p:cNvPr>
          <p:cNvSpPr txBox="1"/>
          <p:nvPr/>
        </p:nvSpPr>
        <p:spPr>
          <a:xfrm>
            <a:off x="1676400" y="587530"/>
            <a:ext cx="390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TERRITOIRE ET POPULATION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3D7BF16C-6F5A-4DEE-8AB2-4B4059AA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Pôles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déplacements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mobilité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externe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BAECED4-7706-479F-B291-B34E765B22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22" name="Image 2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A2886C8-C369-483B-9039-E398424318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9800" y="-31102"/>
            <a:ext cx="7772400" cy="1106866"/>
          </a:xfrm>
        </p:spPr>
        <p:txBody>
          <a:bodyPr>
            <a:normAutofit/>
          </a:bodyPr>
          <a:lstStyle/>
          <a:p>
            <a:r>
              <a:rPr lang="fr-BE" b="1" u="sng" dirty="0"/>
              <a:t>Introduction</a:t>
            </a:r>
            <a:endParaRPr lang="fr-BE" u="sng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2822" y="1075764"/>
            <a:ext cx="11879178" cy="6407877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Accueil </a:t>
            </a:r>
            <a:r>
              <a:rPr lang="fr-BE" sz="2800" dirty="0"/>
              <a:t>&amp;</a:t>
            </a:r>
            <a:r>
              <a:rPr lang="fr-BE" sz="2800" dirty="0">
                <a:solidFill>
                  <a:schemeClr val="tx1"/>
                </a:solidFill>
              </a:rPr>
              <a:t> remerciements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Retour des réunions en </a:t>
            </a:r>
            <a:r>
              <a:rPr lang="fr-BE" sz="2800" b="1" dirty="0">
                <a:solidFill>
                  <a:schemeClr val="tx1"/>
                </a:solidFill>
              </a:rPr>
              <a:t>présentiel </a:t>
            </a:r>
            <a:r>
              <a:rPr lang="fr-BE" sz="2800" dirty="0">
                <a:solidFill>
                  <a:schemeClr val="tx1"/>
                </a:solidFill>
              </a:rPr>
              <a:t>! Vidéo en </a:t>
            </a:r>
            <a:r>
              <a:rPr lang="fr-BE" sz="2800" b="1" dirty="0">
                <a:solidFill>
                  <a:schemeClr val="tx1"/>
                </a:solidFill>
              </a:rPr>
              <a:t>live sur FB </a:t>
            </a:r>
            <a:r>
              <a:rPr lang="fr-BE" sz="2800" dirty="0">
                <a:solidFill>
                  <a:schemeClr val="tx1"/>
                </a:solidFill>
              </a:rPr>
              <a:t>+ Site web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 dirty="0">
                <a:solidFill>
                  <a:schemeClr val="tx1"/>
                </a:solidFill>
              </a:rPr>
              <a:t>Thème de la réunion </a:t>
            </a:r>
            <a:r>
              <a:rPr lang="fr-BE" sz="2800" dirty="0">
                <a:solidFill>
                  <a:schemeClr val="tx1"/>
                </a:solidFill>
              </a:rPr>
              <a:t>: Phase 1&amp;2 du Plan communal de Mobilité</a:t>
            </a:r>
            <a:endParaRPr lang="fr-BE" sz="2800" dirty="0"/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 dirty="0">
                <a:solidFill>
                  <a:schemeClr val="tx1"/>
                </a:solidFill>
              </a:rPr>
              <a:t>But de la réunion </a:t>
            </a:r>
            <a:r>
              <a:rPr lang="fr-BE" sz="2800" dirty="0">
                <a:solidFill>
                  <a:schemeClr val="tx1"/>
                </a:solidFill>
              </a:rPr>
              <a:t>: présentation des phases par TRAJECT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dirty="0"/>
              <a:t>Participation citoyenne : </a:t>
            </a:r>
            <a:r>
              <a:rPr lang="fr-BE" sz="2800" b="1" dirty="0"/>
              <a:t>41</a:t>
            </a:r>
            <a:r>
              <a:rPr lang="fr-BE" sz="2800" b="1" baseline="30000" dirty="0"/>
              <a:t>ème</a:t>
            </a:r>
            <a:r>
              <a:rPr lang="fr-BE" sz="2800" b="1" dirty="0"/>
              <a:t> réunion citoyenne depuis janvier 2019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dirty="0">
                <a:solidFill>
                  <a:schemeClr val="tx1"/>
                </a:solidFill>
              </a:rPr>
              <a:t>Temps de la réunion : </a:t>
            </a:r>
            <a:r>
              <a:rPr lang="fr-BE" sz="2800" dirty="0"/>
              <a:t>90’ à 120’</a:t>
            </a:r>
            <a:endParaRPr lang="fr-BE" dirty="0"/>
          </a:p>
          <a:p>
            <a:pPr marL="514350" indent="-514350"/>
            <a:endParaRPr lang="fr-BE" dirty="0"/>
          </a:p>
          <a:p>
            <a:pPr marL="514350" indent="-514350"/>
            <a:endParaRPr lang="fr-BE" dirty="0"/>
          </a:p>
          <a:p>
            <a:pPr marL="514350" indent="-514350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69633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7EF5B3-3A26-4DEC-9E60-ADF3DAFA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B8CF54E-1C56-4970-8869-5C0693A8A262}"/>
              </a:ext>
            </a:extLst>
          </p:cNvPr>
          <p:cNvSpPr txBox="1">
            <a:spLocks/>
          </p:cNvSpPr>
          <p:nvPr/>
        </p:nvSpPr>
        <p:spPr>
          <a:xfrm>
            <a:off x="1676401" y="1869596"/>
            <a:ext cx="4360882" cy="953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900"/>
              </a:spcBef>
              <a:spcAft>
                <a:spcPts val="300"/>
              </a:spcAft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Aux abords d’écoles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900"/>
              </a:spcBef>
              <a:spcAft>
                <a:spcPts val="300"/>
              </a:spcAft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kumimoji="0" lang="fr-FR" sz="16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Light"/>
              </a:rPr>
              <a:t>ET</a:t>
            </a:r>
            <a:r>
              <a:rPr kumimoji="0" lang="fr-FR" sz="16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</a:rPr>
              <a:t> une dynamique entreprise : zone 30 à </a:t>
            </a:r>
            <a:r>
              <a:rPr kumimoji="0" lang="fr-FR" sz="16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</a:rPr>
              <a:t>Frasnes</a:t>
            </a:r>
            <a:r>
              <a:rPr kumimoji="0" lang="fr-FR" sz="16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</a:rPr>
              <a:t>-lez-Gosselies, chemins réservés…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	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</a:endParaRPr>
          </a:p>
          <a:p>
            <a:pPr marL="285750" marR="0" lvl="1" algn="l" defTabSz="914400" rtl="0" eaLnBrk="1" fontAlgn="auto" latinLnBrk="0" hangingPunct="1">
              <a:lnSpc>
                <a:spcPct val="114000"/>
              </a:lnSpc>
              <a:spcBef>
                <a:spcPts val="900"/>
              </a:spcBef>
              <a:spcAft>
                <a:spcPts val="300"/>
              </a:spcAft>
              <a:buClrTx/>
              <a:buSzPct val="110000"/>
              <a:buFontTx/>
              <a:buBlip>
                <a:blip r:embed="rId3"/>
              </a:buBlip>
              <a:tabLst/>
              <a:defRPr/>
            </a:pP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497E6E9-A945-45FB-91BE-40D307307D1D}"/>
              </a:ext>
            </a:extLst>
          </p:cNvPr>
          <p:cNvSpPr txBox="1"/>
          <p:nvPr/>
        </p:nvSpPr>
        <p:spPr>
          <a:xfrm>
            <a:off x="1676400" y="587530"/>
            <a:ext cx="390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DÉPLACEMENTS À PIED ET PMR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3" name="Title 7">
            <a:extLst>
              <a:ext uri="{FF2B5EF4-FFF2-40B4-BE49-F238E27FC236}">
                <a16:creationId xmlns:a16="http://schemas.microsoft.com/office/drawing/2014/main" id="{7D67811C-927D-4307-B7BE-7D93749D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/>
          <a:p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Zones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apaisées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Title 7">
            <a:extLst>
              <a:ext uri="{FF2B5EF4-FFF2-40B4-BE49-F238E27FC236}">
                <a16:creationId xmlns:a16="http://schemas.microsoft.com/office/drawing/2014/main" id="{BF79C803-F74B-42CD-89C7-7295F1BF7995}"/>
              </a:ext>
            </a:extLst>
          </p:cNvPr>
          <p:cNvSpPr txBox="1">
            <a:spLocks/>
          </p:cNvSpPr>
          <p:nvPr/>
        </p:nvSpPr>
        <p:spPr>
          <a:xfrm>
            <a:off x="1784293" y="3702521"/>
            <a:ext cx="9677400" cy="99194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Sentiers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ruelles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8413AD90-240E-4892-A589-0E9E8AEEBED8}"/>
              </a:ext>
            </a:extLst>
          </p:cNvPr>
          <p:cNvSpPr txBox="1">
            <a:spLocks/>
          </p:cNvSpPr>
          <p:nvPr/>
        </p:nvSpPr>
        <p:spPr>
          <a:xfrm>
            <a:off x="1676400" y="4967990"/>
            <a:ext cx="5147310" cy="953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900"/>
              </a:spcBef>
              <a:spcAft>
                <a:spcPts val="300"/>
              </a:spcAft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Des raccourcis sécurisés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900"/>
              </a:spcBef>
              <a:spcAft>
                <a:spcPts val="300"/>
              </a:spcAft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kumimoji="0" lang="fr-FR" sz="16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</a:rPr>
              <a:t>Pas toujours suffisamment mis en valeur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	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</a:endParaRPr>
          </a:p>
          <a:p>
            <a:pPr marL="285750" marR="0" lvl="1" algn="l" defTabSz="914400" rtl="0" eaLnBrk="1" fontAlgn="auto" latinLnBrk="0" hangingPunct="1">
              <a:lnSpc>
                <a:spcPct val="114000"/>
              </a:lnSpc>
              <a:spcBef>
                <a:spcPts val="900"/>
              </a:spcBef>
              <a:spcAft>
                <a:spcPts val="300"/>
              </a:spcAft>
              <a:buClrTx/>
              <a:buSzPct val="110000"/>
              <a:buFontTx/>
              <a:buBlip>
                <a:blip r:embed="rId3"/>
              </a:buBlip>
              <a:tabLst/>
              <a:defRPr/>
            </a:pP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</a:endParaRPr>
          </a:p>
        </p:txBody>
      </p:sp>
      <p:pic>
        <p:nvPicPr>
          <p:cNvPr id="50" name="Image 49" descr="Une image contenant carte&#10;&#10;Description générée automatiquement">
            <a:extLst>
              <a:ext uri="{FF2B5EF4-FFF2-40B4-BE49-F238E27FC236}">
                <a16:creationId xmlns:a16="http://schemas.microsoft.com/office/drawing/2014/main" id="{8C85B26D-D06D-4BEC-B65D-B075410CD3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3710" y="211479"/>
            <a:ext cx="4996097" cy="5285355"/>
          </a:xfrm>
          <a:prstGeom prst="rect">
            <a:avLst/>
          </a:prstGeom>
        </p:spPr>
      </p:pic>
      <p:pic>
        <p:nvPicPr>
          <p:cNvPr id="51" name="Image 50" descr="Une image contenant carte&#10;&#10;Description générée automatiquement">
            <a:extLst>
              <a:ext uri="{FF2B5EF4-FFF2-40B4-BE49-F238E27FC236}">
                <a16:creationId xmlns:a16="http://schemas.microsoft.com/office/drawing/2014/main" id="{198EF9A3-489F-441C-A860-2F87663E69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9218" y="5344153"/>
            <a:ext cx="1833302" cy="1216940"/>
          </a:xfrm>
          <a:prstGeom prst="rect">
            <a:avLst/>
          </a:prstGeom>
        </p:spPr>
      </p:pic>
      <p:pic>
        <p:nvPicPr>
          <p:cNvPr id="52" name="Image 51" descr="Une image contenant carte&#10;&#10;Description générée automatiquement">
            <a:extLst>
              <a:ext uri="{FF2B5EF4-FFF2-40B4-BE49-F238E27FC236}">
                <a16:creationId xmlns:a16="http://schemas.microsoft.com/office/drawing/2014/main" id="{9622FA49-13D5-43E2-BD2B-B6DC69B807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0676" y="5344153"/>
            <a:ext cx="1871940" cy="1513847"/>
          </a:xfrm>
          <a:prstGeom prst="rect">
            <a:avLst/>
          </a:prstGeom>
        </p:spPr>
      </p:pic>
      <p:pic>
        <p:nvPicPr>
          <p:cNvPr id="53" name="Image 52" descr="Une image contenant carte&#10;&#10;Description générée automatiquement">
            <a:extLst>
              <a:ext uri="{FF2B5EF4-FFF2-40B4-BE49-F238E27FC236}">
                <a16:creationId xmlns:a16="http://schemas.microsoft.com/office/drawing/2014/main" id="{B3329026-0146-4D4C-A57D-76CD128A83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4828" y="5921604"/>
            <a:ext cx="945944" cy="80244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126EA77-1B0E-49FF-9273-691958435B4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3" name="Image 1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0B3BC2DD-BF36-4C56-8397-137BE81D425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7">
            <a:extLst>
              <a:ext uri="{FF2B5EF4-FFF2-40B4-BE49-F238E27FC236}">
                <a16:creationId xmlns:a16="http://schemas.microsoft.com/office/drawing/2014/main" id="{C9485AF6-36DD-40ED-B176-6A3E401A507A}"/>
              </a:ext>
            </a:extLst>
          </p:cNvPr>
          <p:cNvSpPr txBox="1">
            <a:spLocks/>
          </p:cNvSpPr>
          <p:nvPr/>
        </p:nvSpPr>
        <p:spPr>
          <a:xfrm>
            <a:off x="1760342" y="4661733"/>
            <a:ext cx="9677400" cy="99194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Déplacements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pmr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ABC44D-E300-4553-A3D3-B77F67993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A62E925-9DAA-4FDA-B1C4-8DEB25EC3248}"/>
              </a:ext>
            </a:extLst>
          </p:cNvPr>
          <p:cNvSpPr txBox="1"/>
          <p:nvPr/>
        </p:nvSpPr>
        <p:spPr>
          <a:xfrm>
            <a:off x="1676400" y="587530"/>
            <a:ext cx="390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DÉPLACEMENTS À PIED ET PMR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E9D3DFC2-C03A-4C24-A41D-CFC2720D5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Cheminements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piétons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5EB25B-4049-4BCD-A6A9-A3E4B26F67FA}"/>
              </a:ext>
            </a:extLst>
          </p:cNvPr>
          <p:cNvSpPr txBox="1">
            <a:spLocks/>
          </p:cNvSpPr>
          <p:nvPr/>
        </p:nvSpPr>
        <p:spPr>
          <a:xfrm>
            <a:off x="1676401" y="1869596"/>
            <a:ext cx="6626482" cy="364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Des infrastructures existantes mais de qualité variable</a:t>
            </a:r>
            <a:r>
              <a:rPr lang="fr-FR" sz="1600" dirty="0">
                <a:solidFill>
                  <a:srgbClr val="000000"/>
                </a:solidFill>
                <a:latin typeface="Roboto Light"/>
              </a:rPr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4B65FFF-BF19-4B70-9168-C8C7E79DD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174" y="2575896"/>
            <a:ext cx="2814394" cy="211079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17EDED8-BE2B-42B0-B36A-8D8F435C2BE3}"/>
              </a:ext>
            </a:extLst>
          </p:cNvPr>
          <p:cNvSpPr txBox="1"/>
          <p:nvPr/>
        </p:nvSpPr>
        <p:spPr>
          <a:xfrm>
            <a:off x="1726810" y="4762892"/>
            <a:ext cx="23047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>
                    <a:lumMod val="65000"/>
                  </a:schemeClr>
                </a:solidFill>
              </a:rPr>
              <a:t>Rue Jules </a:t>
            </a:r>
            <a:r>
              <a:rPr lang="fr-FR" sz="1100" dirty="0" err="1">
                <a:solidFill>
                  <a:schemeClr val="bg1">
                    <a:lumMod val="65000"/>
                  </a:schemeClr>
                </a:solidFill>
              </a:rPr>
              <a:t>Hoebeke</a:t>
            </a:r>
            <a:r>
              <a:rPr lang="fr-FR" sz="11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fr-FR" sz="1100" dirty="0" err="1">
                <a:solidFill>
                  <a:schemeClr val="bg1">
                    <a:lumMod val="65000"/>
                  </a:schemeClr>
                </a:solidFill>
              </a:rPr>
              <a:t>Rèves</a:t>
            </a:r>
            <a:endParaRPr lang="fr-BE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09DC1AB-17F2-4B60-A20F-3C128E18A100}"/>
              </a:ext>
            </a:extLst>
          </p:cNvPr>
          <p:cNvSpPr txBox="1"/>
          <p:nvPr/>
        </p:nvSpPr>
        <p:spPr>
          <a:xfrm>
            <a:off x="1734538" y="4453038"/>
            <a:ext cx="2177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Source : </a:t>
            </a:r>
            <a:r>
              <a:rPr lang="fr-FR" sz="1100" dirty="0" err="1">
                <a:solidFill>
                  <a:schemeClr val="bg1"/>
                </a:solidFill>
              </a:rPr>
              <a:t>Traject</a:t>
            </a:r>
            <a:endParaRPr lang="fr-BE" sz="1100" dirty="0">
              <a:solidFill>
                <a:schemeClr val="bg1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3CA7BCD-DF74-4630-863A-FCFB776A8D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072" y="2518232"/>
            <a:ext cx="2873948" cy="215546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65674EE-AA35-4379-8676-031857B1A9AA}"/>
              </a:ext>
            </a:extLst>
          </p:cNvPr>
          <p:cNvSpPr txBox="1"/>
          <p:nvPr/>
        </p:nvSpPr>
        <p:spPr>
          <a:xfrm>
            <a:off x="8799275" y="4689306"/>
            <a:ext cx="23047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err="1">
                <a:solidFill>
                  <a:schemeClr val="bg1">
                    <a:lumMod val="50000"/>
                  </a:schemeClr>
                </a:solidFill>
              </a:rPr>
              <a:t>Frasnes</a:t>
            </a:r>
            <a:r>
              <a:rPr lang="fr-FR" sz="1100" b="1" dirty="0">
                <a:solidFill>
                  <a:schemeClr val="bg1">
                    <a:lumMod val="50000"/>
                  </a:schemeClr>
                </a:solidFill>
              </a:rPr>
              <a:t>-lez-Gosselies</a:t>
            </a:r>
            <a:endParaRPr lang="fr-BE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A3993C-5D4D-41C4-94F4-1CC570A37869}"/>
              </a:ext>
            </a:extLst>
          </p:cNvPr>
          <p:cNvSpPr txBox="1"/>
          <p:nvPr/>
        </p:nvSpPr>
        <p:spPr>
          <a:xfrm>
            <a:off x="8810161" y="4439889"/>
            <a:ext cx="2177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Source : </a:t>
            </a:r>
            <a:r>
              <a:rPr lang="fr-FR" sz="1100" dirty="0" err="1">
                <a:solidFill>
                  <a:schemeClr val="bg1"/>
                </a:solidFill>
              </a:rPr>
              <a:t>Traject</a:t>
            </a:r>
            <a:endParaRPr lang="fr-BE" sz="1100" dirty="0">
              <a:solidFill>
                <a:schemeClr val="bg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92F2A3E-929A-4EE9-981C-2EFFD1F16536}"/>
              </a:ext>
            </a:extLst>
          </p:cNvPr>
          <p:cNvSpPr txBox="1"/>
          <p:nvPr/>
        </p:nvSpPr>
        <p:spPr>
          <a:xfrm>
            <a:off x="5733018" y="4707430"/>
            <a:ext cx="23047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err="1">
                <a:solidFill>
                  <a:schemeClr val="bg1">
                    <a:lumMod val="50000"/>
                  </a:schemeClr>
                </a:solidFill>
              </a:rPr>
              <a:t>Frasnes</a:t>
            </a:r>
            <a:r>
              <a:rPr lang="fr-FR" sz="1100" b="1" dirty="0">
                <a:solidFill>
                  <a:schemeClr val="bg1">
                    <a:lumMod val="50000"/>
                  </a:schemeClr>
                </a:solidFill>
              </a:rPr>
              <a:t>-lez-Gosselies</a:t>
            </a:r>
            <a:endParaRPr lang="fr-BE" sz="1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0C1245B-40E8-40A6-AE61-49D09B0C1F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7345" y="2541191"/>
            <a:ext cx="2873948" cy="215546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E658F704-592F-4005-BBDB-961310CE8552}"/>
              </a:ext>
            </a:extLst>
          </p:cNvPr>
          <p:cNvSpPr txBox="1"/>
          <p:nvPr/>
        </p:nvSpPr>
        <p:spPr>
          <a:xfrm>
            <a:off x="5784560" y="4410362"/>
            <a:ext cx="2177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Source : </a:t>
            </a:r>
            <a:r>
              <a:rPr lang="fr-FR" sz="1100" dirty="0" err="1">
                <a:solidFill>
                  <a:schemeClr val="bg1"/>
                </a:solidFill>
              </a:rPr>
              <a:t>Traject</a:t>
            </a:r>
            <a:endParaRPr lang="fr-BE" sz="1100" dirty="0">
              <a:solidFill>
                <a:schemeClr val="bg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F3FA866-0872-4AF5-83F1-401FDD4B50E6}"/>
              </a:ext>
            </a:extLst>
          </p:cNvPr>
          <p:cNvSpPr txBox="1"/>
          <p:nvPr/>
        </p:nvSpPr>
        <p:spPr>
          <a:xfrm>
            <a:off x="1516724" y="5751080"/>
            <a:ext cx="85645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marR="0" lvl="1" indent="365125" algn="l" defTabSz="914400" rtl="0" eaLnBrk="1" fontAlgn="auto" latinLnBrk="0" hangingPunct="1">
              <a:lnSpc>
                <a:spcPct val="100000"/>
              </a:lnSpc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Des espaces publics dans l’ensemble pas adaptés aux personnes à mobilité réduite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436144B-645F-4E7A-B878-CC1890B369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9" name="Image 1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A9032DAF-D9B5-495C-ACD3-FC3611C32F8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2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" grpId="0"/>
      <p:bldP spid="12" grpId="0"/>
      <p:bldP spid="13" grpId="0"/>
      <p:bldP spid="16" grpId="0"/>
      <p:bldP spid="17" grpId="0"/>
      <p:bldP spid="20" grpId="0"/>
      <p:bldP spid="22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733EA0-E4DD-4C1C-B870-1C7A7729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15E6DF-272B-4795-BADF-D69A5AEA7921}"/>
              </a:ext>
            </a:extLst>
          </p:cNvPr>
          <p:cNvSpPr txBox="1"/>
          <p:nvPr/>
        </p:nvSpPr>
        <p:spPr>
          <a:xfrm>
            <a:off x="1676400" y="587530"/>
            <a:ext cx="390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DÉPLACEMENTS À PIED ET PMR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E1A56FD8-E442-4040-914B-290FFECAC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La marche à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pied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comme mode de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déplacement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0EF2CE-C425-4423-8040-32C9A70938CD}"/>
              </a:ext>
            </a:extLst>
          </p:cNvPr>
          <p:cNvSpPr txBox="1">
            <a:spLocks/>
          </p:cNvSpPr>
          <p:nvPr/>
        </p:nvSpPr>
        <p:spPr>
          <a:xfrm>
            <a:off x="1767841" y="2086766"/>
            <a:ext cx="4328159" cy="1536544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lang="fr-FR" sz="1600" dirty="0">
                <a:solidFill>
                  <a:srgbClr val="C00000"/>
                </a:solidFill>
                <a:latin typeface="+mj-lt"/>
              </a:rPr>
              <a:t>Pour aller à l’école : 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defRPr/>
            </a:pPr>
            <a:r>
              <a:rPr lang="fr-FR" sz="1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Une part importante du fondamental : 20%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34% des élèves habitent &lt; 1 km  de l’école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Élève du secondaire : 5%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defRPr/>
            </a:pPr>
            <a:endParaRPr lang="fr-FR" sz="1400" dirty="0">
              <a:solidFill>
                <a:srgbClr val="000000"/>
              </a:solidFill>
              <a:latin typeface="Roboto Ligh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13DF653-ADF4-4F0C-AC8C-167374202506}"/>
              </a:ext>
            </a:extLst>
          </p:cNvPr>
          <p:cNvSpPr txBox="1"/>
          <p:nvPr/>
        </p:nvSpPr>
        <p:spPr>
          <a:xfrm>
            <a:off x="1690704" y="3801616"/>
            <a:ext cx="65437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i="1" dirty="0"/>
              <a:t>Seule l’école maternelle Saint-Martin (Villers-</a:t>
            </a:r>
            <a:r>
              <a:rPr lang="fr-FR" sz="900" i="1" dirty="0" err="1"/>
              <a:t>Perwin</a:t>
            </a:r>
            <a:r>
              <a:rPr lang="fr-FR" sz="900" i="1" dirty="0"/>
              <a:t>) n’a pas répondu à l’enquête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147BB9-7816-4B6F-90F4-BAFE71D60AFC}"/>
              </a:ext>
            </a:extLst>
          </p:cNvPr>
          <p:cNvSpPr txBox="1"/>
          <p:nvPr/>
        </p:nvSpPr>
        <p:spPr>
          <a:xfrm>
            <a:off x="1676399" y="3623310"/>
            <a:ext cx="35837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>
                    <a:lumMod val="65000"/>
                  </a:schemeClr>
                </a:solidFill>
              </a:rPr>
              <a:t>Source : enquête réalisée auprès des écoles 2021</a:t>
            </a:r>
            <a:endParaRPr lang="fr-BE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3515317-2AE6-407E-9E5A-B14AC9A1BACF}"/>
              </a:ext>
            </a:extLst>
          </p:cNvPr>
          <p:cNvSpPr txBox="1">
            <a:spLocks/>
          </p:cNvSpPr>
          <p:nvPr/>
        </p:nvSpPr>
        <p:spPr>
          <a:xfrm>
            <a:off x="6826220" y="2086766"/>
            <a:ext cx="4328159" cy="1536544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lang="fr-FR" sz="1600" dirty="0">
                <a:solidFill>
                  <a:srgbClr val="C00000"/>
                </a:solidFill>
                <a:latin typeface="+mj-lt"/>
              </a:rPr>
              <a:t>Pour aller au travail : 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Peu utilisée par rapport à la voiture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defRPr/>
            </a:pPr>
            <a:r>
              <a:rPr lang="fr-FR" sz="1400" b="1" dirty="0">
                <a:latin typeface="Roboto Light"/>
              </a:rPr>
              <a:t>MAIS </a:t>
            </a:r>
            <a:r>
              <a:rPr lang="fr-FR" sz="1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¼  des </a:t>
            </a:r>
            <a:r>
              <a:rPr lang="fr-FR" sz="1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bonvillersois</a:t>
            </a:r>
            <a:r>
              <a:rPr lang="fr-FR" sz="1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 résidant et travaillant sur la commune, s’y rende à pied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3B4990E-C3DC-42A2-83BE-59A0DED5FA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7840" y="1860777"/>
            <a:ext cx="662941" cy="5358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D37C26-B1F9-42C8-89CB-5C3663C305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776" y="1692835"/>
            <a:ext cx="627721" cy="77542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00B9C8E-5DA4-44C4-902E-1A1AA4016734}"/>
              </a:ext>
            </a:extLst>
          </p:cNvPr>
          <p:cNvSpPr txBox="1">
            <a:spLocks/>
          </p:cNvSpPr>
          <p:nvPr/>
        </p:nvSpPr>
        <p:spPr>
          <a:xfrm>
            <a:off x="4258280" y="4572830"/>
            <a:ext cx="4328159" cy="1300434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lang="fr-FR" sz="1600" dirty="0">
                <a:solidFill>
                  <a:srgbClr val="C00000"/>
                </a:solidFill>
                <a:latin typeface="+mj-lt"/>
              </a:rPr>
              <a:t>Pour d’autres motifs : 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Mode emprunté pour d’autres déplacements sur le territoire (achat commerces de proximité, accès arrêt bus…)</a:t>
            </a:r>
          </a:p>
        </p:txBody>
      </p:sp>
      <p:pic>
        <p:nvPicPr>
          <p:cNvPr id="17" name="Image 16" descr="Une image contenant texte, ciel nocturne&#10;&#10;Description générée automatiquement">
            <a:extLst>
              <a:ext uri="{FF2B5EF4-FFF2-40B4-BE49-F238E27FC236}">
                <a16:creationId xmlns:a16="http://schemas.microsoft.com/office/drawing/2014/main" id="{82CA9D30-FA19-4613-B34C-855BF8122A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436" y="4304999"/>
            <a:ext cx="625571" cy="62979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5E73690-4629-442F-AFC4-4C76CB0D3960}"/>
              </a:ext>
            </a:extLst>
          </p:cNvPr>
          <p:cNvSpPr txBox="1"/>
          <p:nvPr/>
        </p:nvSpPr>
        <p:spPr>
          <a:xfrm>
            <a:off x="6826220" y="3629531"/>
            <a:ext cx="35837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>
                    <a:lumMod val="65000"/>
                  </a:schemeClr>
                </a:solidFill>
              </a:rPr>
              <a:t>Source : diagnostic fédéral 2017</a:t>
            </a:r>
            <a:endParaRPr lang="fr-BE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B14EA34-ACB7-4CEE-B376-3EEE09BE9F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9" name="Image 1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45FB2850-D180-43B7-87AE-187A388675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2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  <p:bldP spid="15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3">
            <a:extLst>
              <a:ext uri="{FF2B5EF4-FFF2-40B4-BE49-F238E27FC236}">
                <a16:creationId xmlns:a16="http://schemas.microsoft.com/office/drawing/2014/main" id="{F827EE56-50A1-4524-BF4C-DB42A991A0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2060" y="1466505"/>
            <a:ext cx="7092139" cy="5015257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E1A56FD8-E442-4040-914B-290FFECAC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Réseau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cyclable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733EA0-E4DD-4C1C-B870-1C7A7729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15E6DF-272B-4795-BADF-D69A5AEA7921}"/>
              </a:ext>
            </a:extLst>
          </p:cNvPr>
          <p:cNvSpPr txBox="1"/>
          <p:nvPr/>
        </p:nvSpPr>
        <p:spPr>
          <a:xfrm>
            <a:off x="1676400" y="587530"/>
            <a:ext cx="390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DÉPLACEMENTS À VÉLO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EE05F70-AA2A-4812-8286-52068FFEFB4A}"/>
              </a:ext>
            </a:extLst>
          </p:cNvPr>
          <p:cNvSpPr txBox="1">
            <a:spLocks/>
          </p:cNvSpPr>
          <p:nvPr/>
        </p:nvSpPr>
        <p:spPr>
          <a:xfrm>
            <a:off x="1417321" y="1869596"/>
            <a:ext cx="3554729" cy="3719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Pas de </a:t>
            </a: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réseau cyclable communal </a:t>
            </a:r>
            <a:r>
              <a:rPr lang="fr-FR" sz="1600" dirty="0">
                <a:solidFill>
                  <a:srgbClr val="000000"/>
                </a:solidFill>
                <a:latin typeface="Roboto Light"/>
              </a:rPr>
              <a:t>spécifiquement défini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buClrTx/>
              <a:buSzPct val="110000"/>
              <a:buNone/>
              <a:tabLst/>
              <a:defRPr/>
            </a:pPr>
            <a:endParaRPr lang="fr-FR" sz="1400" i="1" dirty="0">
              <a:solidFill>
                <a:srgbClr val="000000"/>
              </a:solidFill>
              <a:latin typeface="Roboto Ligh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lang="fr-FR" sz="1600" b="1" dirty="0">
                <a:solidFill>
                  <a:srgbClr val="C00000"/>
                </a:solidFill>
                <a:latin typeface="Roboto Light"/>
              </a:rPr>
              <a:t>MAIS</a:t>
            </a:r>
            <a:r>
              <a:rPr lang="fr-FR" sz="1600" dirty="0">
                <a:solidFill>
                  <a:srgbClr val="000000"/>
                </a:solidFill>
                <a:latin typeface="Roboto Light"/>
              </a:rPr>
              <a:t> </a:t>
            </a: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réseau points-nœuds et voies régionales à haut potentiel cyclable</a:t>
            </a:r>
            <a:r>
              <a:rPr lang="fr-FR" sz="1600" dirty="0">
                <a:solidFill>
                  <a:srgbClr val="000000"/>
                </a:solidFill>
                <a:latin typeface="Roboto Light"/>
              </a:rPr>
              <a:t> (N5 et N567)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A4EFB6D-C15F-441F-BC6F-96209A84EB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A560D768-7121-408F-91DC-D6CDB42511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4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E1A56FD8-E442-4040-914B-290FFECAC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infrastructures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cyclables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733EA0-E4DD-4C1C-B870-1C7A7729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15E6DF-272B-4795-BADF-D69A5AEA7921}"/>
              </a:ext>
            </a:extLst>
          </p:cNvPr>
          <p:cNvSpPr txBox="1"/>
          <p:nvPr/>
        </p:nvSpPr>
        <p:spPr>
          <a:xfrm>
            <a:off x="1676400" y="587530"/>
            <a:ext cx="390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DÉPLACEMENTS À VÉLO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EE05F70-AA2A-4812-8286-52068FFEFB4A}"/>
              </a:ext>
            </a:extLst>
          </p:cNvPr>
          <p:cNvSpPr txBox="1">
            <a:spLocks/>
          </p:cNvSpPr>
          <p:nvPr/>
        </p:nvSpPr>
        <p:spPr>
          <a:xfrm>
            <a:off x="1507668" y="1705317"/>
            <a:ext cx="4331303" cy="4171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Plusieurs axes communaux pourvus d’infrastructures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b="1" i="1" dirty="0">
              <a:latin typeface="Roboto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b="1" dirty="0">
                <a:latin typeface="Roboto Light"/>
              </a:rPr>
              <a:t>Des initiatives favorables au vélo</a:t>
            </a:r>
          </a:p>
          <a:p>
            <a:pPr marL="457200" lvl="1" indent="0">
              <a:lnSpc>
                <a:spcPct val="114000"/>
              </a:lnSpc>
              <a:spcBef>
                <a:spcPts val="0"/>
              </a:spcBef>
              <a:buNone/>
              <a:defRPr/>
            </a:pPr>
            <a:endParaRPr lang="fr-FR" sz="1400" dirty="0">
              <a:latin typeface="Roboto Light"/>
            </a:endParaRPr>
          </a:p>
          <a:p>
            <a:pPr marL="285750" lvl="1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400" b="1" dirty="0">
                <a:latin typeface="Roboto Light"/>
              </a:rPr>
              <a:t>Des axes régionaux à « haut-potentiel cyclable » dépourvus d’infrastructures cyclables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456E6D-BBC9-4826-986E-B52AD514E8B6}"/>
              </a:ext>
            </a:extLst>
          </p:cNvPr>
          <p:cNvSpPr txBox="1"/>
          <p:nvPr/>
        </p:nvSpPr>
        <p:spPr>
          <a:xfrm>
            <a:off x="828701" y="6402715"/>
            <a:ext cx="79324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*SDCW : Schéma Directeur Cyclable pour la Wallonie</a:t>
            </a:r>
            <a:endParaRPr lang="fr-BE" sz="11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A1C93E9-F4C6-4E47-8540-4573430785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215" y="1685749"/>
            <a:ext cx="6334328" cy="44793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2B162E-A051-4B51-9ECF-CC1AEC80E5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9" name="Image 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BC2DA56-9980-4233-91C8-BB5DD241E1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2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>
            <a:extLst>
              <a:ext uri="{FF2B5EF4-FFF2-40B4-BE49-F238E27FC236}">
                <a16:creationId xmlns:a16="http://schemas.microsoft.com/office/drawing/2014/main" id="{E1A56FD8-E442-4040-914B-290FFECAC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Dispositifs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de stationnement vélo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733EA0-E4DD-4C1C-B870-1C7A7729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15E6DF-272B-4795-BADF-D69A5AEA7921}"/>
              </a:ext>
            </a:extLst>
          </p:cNvPr>
          <p:cNvSpPr txBox="1"/>
          <p:nvPr/>
        </p:nvSpPr>
        <p:spPr>
          <a:xfrm>
            <a:off x="1676400" y="587530"/>
            <a:ext cx="390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DÉPLACEMENTS À VÉLO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EE05F70-AA2A-4812-8286-52068FFEFB4A}"/>
              </a:ext>
            </a:extLst>
          </p:cNvPr>
          <p:cNvSpPr txBox="1">
            <a:spLocks/>
          </p:cNvSpPr>
          <p:nvPr/>
        </p:nvSpPr>
        <p:spPr>
          <a:xfrm>
            <a:off x="1507668" y="1705317"/>
            <a:ext cx="4331303" cy="4171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Une offre déjà développée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b="1" i="1" dirty="0">
              <a:latin typeface="Roboto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b="1" dirty="0">
                <a:latin typeface="Roboto Light"/>
              </a:rPr>
              <a:t>Pouvant être renforcée et améliorée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A1C93E9-F4C6-4E47-8540-4573430785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3893" y="1685748"/>
            <a:ext cx="6522650" cy="4612537"/>
          </a:xfrm>
          <a:prstGeom prst="rect">
            <a:avLst/>
          </a:prstGeom>
        </p:spPr>
      </p:pic>
      <p:pic>
        <p:nvPicPr>
          <p:cNvPr id="8" name="Image 7" descr="Une image contenant bâtiment, terrain, extérieur, brique&#10;&#10;Description générée automatiquement">
            <a:extLst>
              <a:ext uri="{FF2B5EF4-FFF2-40B4-BE49-F238E27FC236}">
                <a16:creationId xmlns:a16="http://schemas.microsoft.com/office/drawing/2014/main" id="{D8F76E9C-82CA-462F-9C91-CA10E7A2DD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679" y="2864799"/>
            <a:ext cx="2143644" cy="14372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5E802FC-0A35-406C-A94B-88D91E48D747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87678" y="4817814"/>
            <a:ext cx="2143645" cy="120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C1A1C4A-95EF-4726-86DA-6F850CA852C4}"/>
              </a:ext>
            </a:extLst>
          </p:cNvPr>
          <p:cNvSpPr txBox="1"/>
          <p:nvPr/>
        </p:nvSpPr>
        <p:spPr>
          <a:xfrm>
            <a:off x="1474941" y="6027601"/>
            <a:ext cx="29438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err="1">
                <a:solidFill>
                  <a:schemeClr val="bg1">
                    <a:lumMod val="50000"/>
                  </a:schemeClr>
                </a:solidFill>
              </a:rPr>
              <a:t>Rèves</a:t>
            </a:r>
            <a:r>
              <a:rPr lang="fr-FR" sz="1000" b="1" dirty="0">
                <a:solidFill>
                  <a:schemeClr val="bg1">
                    <a:lumMod val="50000"/>
                  </a:schemeClr>
                </a:solidFill>
              </a:rPr>
              <a:t>, Institut Sainte-Marie</a:t>
            </a:r>
            <a:endParaRPr lang="fr-BE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F443664-4CDF-4FCB-87E1-A546B0544949}"/>
              </a:ext>
            </a:extLst>
          </p:cNvPr>
          <p:cNvSpPr txBox="1"/>
          <p:nvPr/>
        </p:nvSpPr>
        <p:spPr>
          <a:xfrm>
            <a:off x="1576248" y="5789983"/>
            <a:ext cx="2177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Source : GAL Pays des 4 Bras</a:t>
            </a:r>
            <a:endParaRPr lang="fr-BE" sz="10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2C97A2E-6236-465C-B8EC-09D44DD5D911}"/>
              </a:ext>
            </a:extLst>
          </p:cNvPr>
          <p:cNvSpPr txBox="1"/>
          <p:nvPr/>
        </p:nvSpPr>
        <p:spPr>
          <a:xfrm>
            <a:off x="1507668" y="4314355"/>
            <a:ext cx="2004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err="1">
                <a:solidFill>
                  <a:schemeClr val="bg1">
                    <a:lumMod val="50000"/>
                  </a:schemeClr>
                </a:solidFill>
              </a:rPr>
              <a:t>Frasnes</a:t>
            </a:r>
            <a:r>
              <a:rPr lang="fr-FR" sz="1000" b="1" dirty="0">
                <a:solidFill>
                  <a:schemeClr val="bg1">
                    <a:lumMod val="50000"/>
                  </a:schemeClr>
                </a:solidFill>
              </a:rPr>
              <a:t>-lez-Gosselies, administration communale</a:t>
            </a:r>
            <a:endParaRPr lang="fr-BE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3BD314C-EF33-46AC-95C7-EF28EF9965AE}"/>
              </a:ext>
            </a:extLst>
          </p:cNvPr>
          <p:cNvSpPr txBox="1"/>
          <p:nvPr/>
        </p:nvSpPr>
        <p:spPr>
          <a:xfrm>
            <a:off x="1587678" y="4041005"/>
            <a:ext cx="2177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Source : </a:t>
            </a:r>
            <a:r>
              <a:rPr lang="fr-FR" sz="1000" dirty="0" err="1">
                <a:solidFill>
                  <a:schemeClr val="bg1"/>
                </a:solidFill>
              </a:rPr>
              <a:t>Traject</a:t>
            </a:r>
            <a:endParaRPr lang="fr-BE" sz="1000" dirty="0">
              <a:solidFill>
                <a:schemeClr val="bg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2A2FBC9-28EA-48E0-941C-CC8293363A0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6" name="Image 1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DD03070-445A-423E-AC22-AD85ECD6A43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ECB49F-9255-4D0F-91FF-B243D7F8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70EA3D1D-A2D7-46FB-840E-14B4B73B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Principaux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points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noirs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E89AEB4-39DD-4BE8-B86A-9290B494BC6A}"/>
              </a:ext>
            </a:extLst>
          </p:cNvPr>
          <p:cNvSpPr txBox="1"/>
          <p:nvPr/>
        </p:nvSpPr>
        <p:spPr>
          <a:xfrm>
            <a:off x="1676400" y="587530"/>
            <a:ext cx="390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DÉPLACEMENTS À VÉLO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0BD978F-F6A1-45E5-9050-9606D9D45C8F}"/>
              </a:ext>
            </a:extLst>
          </p:cNvPr>
          <p:cNvSpPr txBox="1">
            <a:spLocks/>
          </p:cNvSpPr>
          <p:nvPr/>
        </p:nvSpPr>
        <p:spPr>
          <a:xfrm>
            <a:off x="1817370" y="1705317"/>
            <a:ext cx="5853430" cy="2806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Principalement situés au niveau des axes régionaux (N5 et N567) </a:t>
            </a:r>
          </a:p>
          <a:p>
            <a:pPr marL="263525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200" i="1" dirty="0">
              <a:latin typeface="Roboto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b="1" dirty="0">
                <a:latin typeface="Roboto Light"/>
              </a:rPr>
              <a:t>Et des liaisons inter-villages</a:t>
            </a:r>
          </a:p>
          <a:p>
            <a:pPr marL="457200" lvl="1" indent="0">
              <a:lnSpc>
                <a:spcPct val="114000"/>
              </a:lnSpc>
              <a:spcBef>
                <a:spcPts val="0"/>
              </a:spcBef>
              <a:buNone/>
              <a:defRPr/>
            </a:pPr>
            <a:endParaRPr lang="fr-FR" sz="1400" dirty="0">
              <a:latin typeface="Roboto Light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8BBC906-2875-4126-92D7-8D85819AE3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4713" y="1690367"/>
            <a:ext cx="3570560" cy="195687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B480F5E-E35E-42F5-81DA-D7994EFB2558}"/>
              </a:ext>
            </a:extLst>
          </p:cNvPr>
          <p:cNvSpPr txBox="1"/>
          <p:nvPr/>
        </p:nvSpPr>
        <p:spPr>
          <a:xfrm>
            <a:off x="8295308" y="3656196"/>
            <a:ext cx="29290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bg1">
                    <a:lumMod val="50000"/>
                  </a:schemeClr>
                </a:solidFill>
              </a:rPr>
              <a:t>Liaison entre </a:t>
            </a:r>
            <a:r>
              <a:rPr lang="fr-FR" sz="1000" b="1" dirty="0" err="1">
                <a:solidFill>
                  <a:schemeClr val="bg1">
                    <a:lumMod val="50000"/>
                  </a:schemeClr>
                </a:solidFill>
              </a:rPr>
              <a:t>Rèves</a:t>
            </a:r>
            <a:r>
              <a:rPr lang="fr-FR" sz="1000" b="1" dirty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fr-FR" sz="1000" b="1" dirty="0" err="1">
                <a:solidFill>
                  <a:schemeClr val="bg1">
                    <a:lumMod val="50000"/>
                  </a:schemeClr>
                </a:solidFill>
              </a:rPr>
              <a:t>Frasnes</a:t>
            </a:r>
            <a:r>
              <a:rPr lang="fr-FR" sz="1000" b="1" dirty="0">
                <a:solidFill>
                  <a:schemeClr val="bg1">
                    <a:lumMod val="50000"/>
                  </a:schemeClr>
                </a:solidFill>
              </a:rPr>
              <a:t>-lez-Gosselies</a:t>
            </a:r>
            <a:endParaRPr lang="fr-BE" sz="1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4C1F7C3-8860-4B2C-8480-6171F3B59CCE}"/>
              </a:ext>
            </a:extLst>
          </p:cNvPr>
          <p:cNvSpPr txBox="1"/>
          <p:nvPr/>
        </p:nvSpPr>
        <p:spPr>
          <a:xfrm>
            <a:off x="8295309" y="3406779"/>
            <a:ext cx="2177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Source : </a:t>
            </a:r>
            <a:r>
              <a:rPr lang="fr-FR" sz="1000" dirty="0" err="1">
                <a:solidFill>
                  <a:schemeClr val="bg1"/>
                </a:solidFill>
              </a:rPr>
              <a:t>Traject</a:t>
            </a:r>
            <a:endParaRPr lang="fr-BE" sz="1000" dirty="0">
              <a:solidFill>
                <a:schemeClr val="bg1"/>
              </a:solidFill>
            </a:endParaRP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22997F96-7E27-4A65-B913-B57BD29B921C}"/>
              </a:ext>
            </a:extLst>
          </p:cNvPr>
          <p:cNvSpPr txBox="1">
            <a:spLocks/>
          </p:cNvSpPr>
          <p:nvPr/>
        </p:nvSpPr>
        <p:spPr>
          <a:xfrm>
            <a:off x="1676399" y="4355388"/>
            <a:ext cx="3570562" cy="99194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Des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projets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7B75C04-4975-434A-8799-03F7EA051636}"/>
              </a:ext>
            </a:extLst>
          </p:cNvPr>
          <p:cNvSpPr txBox="1">
            <a:spLocks/>
          </p:cNvSpPr>
          <p:nvPr/>
        </p:nvSpPr>
        <p:spPr>
          <a:xfrm>
            <a:off x="1817370" y="5459491"/>
            <a:ext cx="7829550" cy="1028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En traversée de </a:t>
            </a:r>
            <a:r>
              <a:rPr lang="fr-FR" sz="1600" dirty="0" err="1">
                <a:solidFill>
                  <a:srgbClr val="000000"/>
                </a:solidFill>
                <a:latin typeface="Roboto Light"/>
              </a:rPr>
              <a:t>Frasnes</a:t>
            </a:r>
            <a:r>
              <a:rPr lang="fr-FR" sz="1600" dirty="0">
                <a:solidFill>
                  <a:srgbClr val="000000"/>
                </a:solidFill>
                <a:latin typeface="Roboto Light"/>
              </a:rPr>
              <a:t>-lez-Gosselies : N5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En traversée de </a:t>
            </a:r>
            <a:r>
              <a:rPr lang="fr-FR" sz="1600" dirty="0" err="1">
                <a:solidFill>
                  <a:srgbClr val="000000"/>
                </a:solidFill>
                <a:latin typeface="Roboto Light"/>
              </a:rPr>
              <a:t>Mellet</a:t>
            </a:r>
            <a:r>
              <a:rPr lang="fr-FR" sz="1600" dirty="0">
                <a:solidFill>
                  <a:srgbClr val="000000"/>
                </a:solidFill>
                <a:latin typeface="Roboto Light"/>
              </a:rPr>
              <a:t> : N567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Vers Gosselies (Charleroi) </a:t>
            </a:r>
            <a:endParaRPr lang="fr-FR" sz="1600" dirty="0">
              <a:latin typeface="Roboto Light"/>
            </a:endParaRPr>
          </a:p>
          <a:p>
            <a:pPr marL="457200" lvl="1" indent="0">
              <a:lnSpc>
                <a:spcPct val="114000"/>
              </a:lnSpc>
              <a:spcBef>
                <a:spcPts val="0"/>
              </a:spcBef>
              <a:buNone/>
              <a:defRPr/>
            </a:pPr>
            <a:endParaRPr lang="fr-FR" dirty="0">
              <a:latin typeface="Roboto Light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BE557DA-8A17-48C1-AF58-30BB223171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7" name="Image 1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4B9D911-5012-4C7C-80E1-4D5AF3973A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0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316CB5-0D6D-4CB7-A985-E25FD4C4C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1E48B136-B908-43C3-803F-DE260BE52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Utilisation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actuelle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du vélo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AF61E6-C59B-4455-B47E-F47507FCA03A}"/>
              </a:ext>
            </a:extLst>
          </p:cNvPr>
          <p:cNvSpPr txBox="1"/>
          <p:nvPr/>
        </p:nvSpPr>
        <p:spPr>
          <a:xfrm>
            <a:off x="1676400" y="587530"/>
            <a:ext cx="390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DÉPLACEMENTS À VÉLO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1CEE75-8E48-4C84-89E1-27FEDC2371C5}"/>
              </a:ext>
            </a:extLst>
          </p:cNvPr>
          <p:cNvSpPr txBox="1">
            <a:spLocks/>
          </p:cNvSpPr>
          <p:nvPr/>
        </p:nvSpPr>
        <p:spPr>
          <a:xfrm>
            <a:off x="1817370" y="1705317"/>
            <a:ext cx="9235440" cy="2806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Une pratique marginale sur le territoire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  <a:p>
            <a:pPr marL="457200" lvl="1" indent="0">
              <a:lnSpc>
                <a:spcPct val="114000"/>
              </a:lnSpc>
              <a:spcBef>
                <a:spcPts val="0"/>
              </a:spcBef>
              <a:buNone/>
              <a:defRPr/>
            </a:pPr>
            <a:endParaRPr lang="fr-FR" sz="1400" dirty="0">
              <a:latin typeface="Roboto Light"/>
            </a:endParaRPr>
          </a:p>
          <a:p>
            <a:pPr marL="285750" lvl="1">
              <a:lnSpc>
                <a:spcPct val="114000"/>
              </a:lnSpc>
              <a:spcBef>
                <a:spcPts val="0"/>
              </a:spcBef>
              <a:defRPr/>
            </a:pPr>
            <a:r>
              <a:rPr lang="fr-FR" b="1" dirty="0">
                <a:latin typeface="Roboto Light"/>
              </a:rPr>
              <a:t>1/3 des élèves scolarisés aux Bons Villers habitent &lt; 3 km de leur école</a:t>
            </a:r>
          </a:p>
          <a:p>
            <a:pPr marL="0" lvl="1" indent="0">
              <a:lnSpc>
                <a:spcPct val="114000"/>
              </a:lnSpc>
              <a:spcBef>
                <a:spcPts val="0"/>
              </a:spcBef>
              <a:buNone/>
              <a:defRPr/>
            </a:pPr>
            <a:endParaRPr lang="fr-FR" b="1" dirty="0">
              <a:latin typeface="Roboto Light"/>
            </a:endParaRPr>
          </a:p>
          <a:p>
            <a:pPr marL="285750" lvl="1">
              <a:lnSpc>
                <a:spcPct val="114000"/>
              </a:lnSpc>
              <a:spcBef>
                <a:spcPts val="0"/>
              </a:spcBef>
              <a:defRPr/>
            </a:pPr>
            <a:r>
              <a:rPr lang="fr-FR" b="1" dirty="0">
                <a:latin typeface="Roboto Light"/>
              </a:rPr>
              <a:t>Proximité de pôles d’emplois (</a:t>
            </a:r>
            <a:r>
              <a:rPr lang="fr-FR" b="1" dirty="0" err="1">
                <a:latin typeface="Roboto Light"/>
              </a:rPr>
              <a:t>Frasnes</a:t>
            </a:r>
            <a:r>
              <a:rPr lang="fr-FR" b="1" dirty="0">
                <a:latin typeface="Roboto Light"/>
              </a:rPr>
              <a:t>-lez-Gosselies, </a:t>
            </a:r>
            <a:r>
              <a:rPr lang="fr-FR" b="1" dirty="0" err="1">
                <a:latin typeface="Roboto Light"/>
              </a:rPr>
              <a:t>aéropole</a:t>
            </a:r>
            <a:r>
              <a:rPr lang="fr-FR" b="1" dirty="0">
                <a:latin typeface="Roboto Light"/>
              </a:rPr>
              <a:t> de Gosselies, Nivelles,  …) à bonne distance cyclable</a:t>
            </a:r>
          </a:p>
          <a:p>
            <a:pPr marL="457200" lvl="1" indent="0">
              <a:lnSpc>
                <a:spcPct val="114000"/>
              </a:lnSpc>
              <a:spcBef>
                <a:spcPts val="0"/>
              </a:spcBef>
              <a:buNone/>
              <a:defRPr/>
            </a:pPr>
            <a:endParaRPr lang="fr-FR" sz="1400" dirty="0">
              <a:latin typeface="Roboto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6429D7-22FE-46C2-8D7C-1B30452E24B9}"/>
              </a:ext>
            </a:extLst>
          </p:cNvPr>
          <p:cNvSpPr/>
          <p:nvPr/>
        </p:nvSpPr>
        <p:spPr>
          <a:xfrm>
            <a:off x="1837690" y="3709392"/>
            <a:ext cx="2240280" cy="3886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Potentiel existant</a:t>
            </a:r>
            <a:endParaRPr lang="fr-BE" dirty="0">
              <a:latin typeface="+mj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771459-5FA3-4E67-9223-FB3B4CE608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15DADC40-682B-483D-ADEE-CA6E8029B4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7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3479F29F-A250-4015-AB30-EFFC781B76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1541" y="1025442"/>
            <a:ext cx="5421631" cy="541603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316CB5-0D6D-4CB7-A985-E25FD4C4C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1E48B136-B908-43C3-803F-DE260BE52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Offre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ferroviaire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AF61E6-C59B-4455-B47E-F47507FCA03A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TRANSPORTS PUBLICS ET INTERMODALITÉ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1CEE75-8E48-4C84-89E1-27FEDC2371C5}"/>
              </a:ext>
            </a:extLst>
          </p:cNvPr>
          <p:cNvSpPr txBox="1">
            <a:spLocks/>
          </p:cNvSpPr>
          <p:nvPr/>
        </p:nvSpPr>
        <p:spPr>
          <a:xfrm>
            <a:off x="1817370" y="1705317"/>
            <a:ext cx="4531300" cy="2806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Pas de desserte sur le territoire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1400" b="1" dirty="0" err="1">
                <a:solidFill>
                  <a:srgbClr val="000000"/>
                </a:solidFill>
                <a:latin typeface="Roboto Light"/>
              </a:rPr>
              <a:t>Luttre</a:t>
            </a:r>
            <a:r>
              <a:rPr lang="fr-FR" sz="1400" dirty="0">
                <a:solidFill>
                  <a:srgbClr val="000000"/>
                </a:solidFill>
                <a:latin typeface="Roboto Light"/>
              </a:rPr>
              <a:t> : ligne 117 (Charleroi Sud – La Louvière Sud) et 124 (Bruxelles – Nivelles – Charleroi Sud)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1400" b="1" dirty="0">
                <a:solidFill>
                  <a:srgbClr val="000000"/>
                </a:solidFill>
                <a:latin typeface="Roboto Light"/>
              </a:rPr>
              <a:t>Fleurus</a:t>
            </a:r>
            <a:r>
              <a:rPr lang="fr-FR" sz="1400" dirty="0">
                <a:solidFill>
                  <a:srgbClr val="000000"/>
                </a:solidFill>
                <a:latin typeface="Roboto Light"/>
              </a:rPr>
              <a:t> : ligne 140 (Charleroi Sud – Ottignies)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1400" b="1" dirty="0">
                <a:solidFill>
                  <a:srgbClr val="000000"/>
                </a:solidFill>
                <a:latin typeface="Roboto Light"/>
              </a:rPr>
              <a:t>Charleroi-Sud</a:t>
            </a:r>
            <a:r>
              <a:rPr lang="fr-FR" sz="1400" dirty="0">
                <a:solidFill>
                  <a:srgbClr val="000000"/>
                </a:solidFill>
                <a:latin typeface="Roboto Light"/>
              </a:rPr>
              <a:t> : carrefour nombreuses lignes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fr-FR" sz="1400" dirty="0">
              <a:solidFill>
                <a:srgbClr val="000000"/>
              </a:solidFill>
              <a:latin typeface="Roboto Light"/>
            </a:endParaRPr>
          </a:p>
          <a:p>
            <a:pPr marL="285750"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1400" b="1" dirty="0">
                <a:solidFill>
                  <a:srgbClr val="000000"/>
                </a:solidFill>
                <a:latin typeface="Roboto Light"/>
              </a:rPr>
              <a:t>Des connexions en bus vers les gares voisines, mais temps de parcours pas toujours attractifs</a:t>
            </a:r>
            <a:endParaRPr lang="fr-FR" b="1" dirty="0">
              <a:latin typeface="Roboto Light"/>
            </a:endParaRPr>
          </a:p>
          <a:p>
            <a:pPr marL="457200" lvl="1" indent="0">
              <a:lnSpc>
                <a:spcPct val="114000"/>
              </a:lnSpc>
              <a:spcBef>
                <a:spcPts val="0"/>
              </a:spcBef>
              <a:buNone/>
              <a:defRPr/>
            </a:pPr>
            <a:endParaRPr lang="fr-FR" sz="1400" dirty="0">
              <a:latin typeface="Roboto Ligh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8FD2B2-A33F-4BF1-A05B-38C01C91FD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62A93A3-C1CC-4761-892B-10828ADBF5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6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6A5925A-6862-4B9B-9833-9CFF4927B4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8922" y="1659597"/>
            <a:ext cx="6353078" cy="449262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BC3034-7CF3-442B-BD8F-BE66A0A36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E97972E-E1C4-4688-AB73-36CB42E1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Réseau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bus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AD9B06-BFFC-4232-894F-56428C1AB712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TRANSPORTS PUBLICS ET INTERMODALITÉ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BDDF83-6C5F-4152-B896-66E46828DACC}"/>
              </a:ext>
            </a:extLst>
          </p:cNvPr>
          <p:cNvSpPr txBox="1">
            <a:spLocks/>
          </p:cNvSpPr>
          <p:nvPr/>
        </p:nvSpPr>
        <p:spPr>
          <a:xfrm>
            <a:off x="1771650" y="1659597"/>
            <a:ext cx="4067272" cy="4638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Des lignes structurantes régulières vers les pôles voisins </a:t>
            </a:r>
            <a:r>
              <a:rPr lang="fr-FR" sz="1600" dirty="0">
                <a:solidFill>
                  <a:srgbClr val="000000"/>
                </a:solidFill>
                <a:latin typeface="Roboto Light"/>
              </a:rPr>
              <a:t>(</a:t>
            </a:r>
            <a:r>
              <a:rPr lang="fr-FR" sz="1400" dirty="0">
                <a:solidFill>
                  <a:srgbClr val="000000"/>
                </a:solidFill>
                <a:latin typeface="Roboto Light"/>
              </a:rPr>
              <a:t>Charleroi, Bruxelles, Nivelles, Fleurus)</a:t>
            </a:r>
            <a:endParaRPr lang="fr-FR" b="1" strike="sngStrike" dirty="0">
              <a:solidFill>
                <a:srgbClr val="000000"/>
              </a:solidFill>
              <a:highlight>
                <a:srgbClr val="C0C0C0"/>
              </a:highlight>
              <a:latin typeface="Roboto Light"/>
            </a:endParaRPr>
          </a:p>
          <a:p>
            <a:pPr marL="285750" lvl="1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r-FR" b="1" dirty="0">
                <a:solidFill>
                  <a:srgbClr val="000000"/>
                </a:solidFill>
                <a:latin typeface="Roboto Light"/>
              </a:rPr>
              <a:t>Offre limitée le samedi, presque inexistante le dimanche</a:t>
            </a:r>
          </a:p>
          <a:p>
            <a:pPr marL="285750" lvl="1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r-FR" b="1" dirty="0">
                <a:solidFill>
                  <a:srgbClr val="000000"/>
                </a:solidFill>
                <a:latin typeface="Roboto Light"/>
              </a:rPr>
              <a:t>Pas de ligne express sur le territoire</a:t>
            </a:r>
          </a:p>
          <a:p>
            <a:pPr marL="285750" lvl="1" algn="just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fr-FR" b="1" dirty="0">
                <a:solidFill>
                  <a:srgbClr val="000000"/>
                </a:solidFill>
                <a:latin typeface="Roboto Light"/>
              </a:rPr>
              <a:t>Une offre scolaire</a:t>
            </a:r>
          </a:p>
          <a:p>
            <a:pPr marL="742950" lvl="2" algn="just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400" b="1" dirty="0">
                <a:solidFill>
                  <a:srgbClr val="000000"/>
                </a:solidFill>
                <a:latin typeface="Roboto Light"/>
              </a:rPr>
              <a:t>3 lignes </a:t>
            </a:r>
            <a:r>
              <a:rPr lang="fr-FR" sz="1400" dirty="0">
                <a:solidFill>
                  <a:srgbClr val="000000"/>
                </a:solidFill>
                <a:latin typeface="Roboto Light"/>
              </a:rPr>
              <a:t>matin et soir, faible fréquence, principalement orientées vers </a:t>
            </a:r>
            <a:r>
              <a:rPr lang="fr-FR" sz="1400" dirty="0" err="1">
                <a:solidFill>
                  <a:srgbClr val="000000"/>
                </a:solidFill>
                <a:latin typeface="Roboto Light"/>
              </a:rPr>
              <a:t>Rèves</a:t>
            </a:r>
            <a:endParaRPr lang="fr-FR" sz="1400" dirty="0">
              <a:solidFill>
                <a:srgbClr val="000000"/>
              </a:solidFill>
              <a:latin typeface="Roboto Light"/>
            </a:endParaRPr>
          </a:p>
          <a:p>
            <a:pPr marL="742950" lvl="2" algn="just">
              <a:lnSpc>
                <a:spcPct val="114000"/>
              </a:lnSpc>
              <a:spcBef>
                <a:spcPts val="0"/>
              </a:spcBef>
              <a:defRPr/>
            </a:pPr>
            <a:endParaRPr lang="fr-FR" sz="1400" dirty="0">
              <a:solidFill>
                <a:srgbClr val="000000"/>
              </a:solidFill>
              <a:latin typeface="Roboto Light"/>
            </a:endParaRPr>
          </a:p>
          <a:p>
            <a:pPr marL="285750" lvl="2" algn="just">
              <a:lnSpc>
                <a:spcPct val="114000"/>
              </a:lnSpc>
              <a:spcBef>
                <a:spcPts val="0"/>
              </a:spcBef>
              <a:defRPr/>
            </a:pPr>
            <a:r>
              <a:rPr lang="fr-FR" b="1" dirty="0">
                <a:solidFill>
                  <a:srgbClr val="000000"/>
                </a:solidFill>
                <a:latin typeface="Roboto Light"/>
              </a:rPr>
              <a:t>L73 passe dans tous les villages</a:t>
            </a:r>
          </a:p>
          <a:p>
            <a:pPr marL="457200" lvl="2" indent="0" algn="just">
              <a:lnSpc>
                <a:spcPct val="114000"/>
              </a:lnSpc>
              <a:spcBef>
                <a:spcPts val="0"/>
              </a:spcBef>
              <a:buNone/>
              <a:defRPr/>
            </a:pPr>
            <a:endParaRPr lang="fr-FR" sz="1400" dirty="0">
              <a:solidFill>
                <a:srgbClr val="000000"/>
              </a:solidFill>
              <a:latin typeface="Roboto Light"/>
            </a:endParaRPr>
          </a:p>
          <a:p>
            <a:pPr marL="0" lvl="2" indent="263525" algn="just">
              <a:lnSpc>
                <a:spcPct val="114000"/>
              </a:lnSpc>
              <a:spcBef>
                <a:spcPts val="0"/>
              </a:spcBef>
              <a:defRPr/>
            </a:pPr>
            <a:r>
              <a:rPr lang="fr-FR" b="1" dirty="0" err="1">
                <a:solidFill>
                  <a:srgbClr val="000000"/>
                </a:solidFill>
                <a:latin typeface="Roboto Light"/>
              </a:rPr>
              <a:t>Bonvibus</a:t>
            </a:r>
            <a:endParaRPr lang="fr-FR" b="1" dirty="0">
              <a:latin typeface="Roboto Light"/>
            </a:endParaRPr>
          </a:p>
          <a:p>
            <a:pPr marL="263525" lvl="1" indent="0" algn="just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fr-FR" sz="1400" dirty="0">
                <a:latin typeface="Roboto Light"/>
              </a:rPr>
              <a:t>700 passagers/mois </a:t>
            </a:r>
          </a:p>
          <a:p>
            <a:pPr marL="263525" lvl="1" indent="0" algn="just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Source : Commune LBV, 2021</a:t>
            </a:r>
          </a:p>
          <a:p>
            <a:pPr marL="457200" lvl="1" indent="0" algn="just">
              <a:lnSpc>
                <a:spcPct val="114000"/>
              </a:lnSpc>
              <a:spcBef>
                <a:spcPts val="0"/>
              </a:spcBef>
              <a:buNone/>
              <a:defRPr/>
            </a:pPr>
            <a:endParaRPr lang="fr-FR" sz="12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0ED16B8-5BE9-40CD-AC38-B9A49996BB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876B1943-F20C-4437-9FCC-BBA3A142E1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3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9800" y="808240"/>
            <a:ext cx="7772400" cy="1106866"/>
          </a:xfrm>
        </p:spPr>
        <p:txBody>
          <a:bodyPr>
            <a:normAutofit fontScale="90000"/>
          </a:bodyPr>
          <a:lstStyle/>
          <a:p>
            <a:r>
              <a:rPr lang="fr-BE" b="1" u="sng" dirty="0"/>
              <a:t>Déroulement de </a:t>
            </a:r>
            <a:br>
              <a:rPr lang="fr-BE" b="1" u="sng" dirty="0"/>
            </a:br>
            <a:r>
              <a:rPr lang="fr-BE" b="1" u="sng" dirty="0"/>
              <a:t>la réunion</a:t>
            </a:r>
            <a:endParaRPr lang="fr-BE" u="sng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6411" y="2303929"/>
            <a:ext cx="11879178" cy="4200780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3200" b="1" dirty="0">
                <a:solidFill>
                  <a:schemeClr val="tx1"/>
                </a:solidFill>
              </a:rPr>
              <a:t>Etat des lieux : </a:t>
            </a:r>
            <a:r>
              <a:rPr lang="fr-BE" sz="3200" dirty="0">
                <a:solidFill>
                  <a:schemeClr val="tx1"/>
                </a:solidFill>
              </a:rPr>
              <a:t>introduction (</a:t>
            </a:r>
            <a:r>
              <a:rPr lang="fr-BE" sz="3200" dirty="0"/>
              <a:t>5</a:t>
            </a:r>
            <a:r>
              <a:rPr lang="fr-BE" sz="3200" dirty="0">
                <a:solidFill>
                  <a:schemeClr val="tx1"/>
                </a:solidFill>
              </a:rPr>
              <a:t>’)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3200" b="1" dirty="0">
                <a:solidFill>
                  <a:schemeClr val="tx1"/>
                </a:solidFill>
              </a:rPr>
              <a:t>Présentation par TRAJECT </a:t>
            </a:r>
            <a:r>
              <a:rPr lang="fr-BE" sz="3200" dirty="0">
                <a:solidFill>
                  <a:schemeClr val="tx1"/>
                </a:solidFill>
              </a:rPr>
              <a:t>(45’ – 60’)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3200" b="1" dirty="0"/>
              <a:t>Questions/réponses</a:t>
            </a:r>
            <a:r>
              <a:rPr lang="fr-BE" sz="3200" dirty="0"/>
              <a:t> (max 45’) 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dirty="0"/>
              <a:t>Les questions Facebook seront prises </a:t>
            </a:r>
            <a:r>
              <a:rPr lang="fr-BE" sz="2800"/>
              <a:t>en compte</a:t>
            </a:r>
            <a:endParaRPr lang="fr-BE" sz="2800" dirty="0"/>
          </a:p>
          <a:p>
            <a:pPr lvl="1" algn="l"/>
            <a:endParaRPr lang="fr-BE" sz="2800" dirty="0"/>
          </a:p>
          <a:p>
            <a:pPr lvl="1" algn="l"/>
            <a:endParaRPr lang="fr-BE" sz="2800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fr-BE" sz="2800" dirty="0"/>
          </a:p>
          <a:p>
            <a:pPr marL="514350" indent="-514350"/>
            <a:endParaRPr lang="fr-BE" dirty="0"/>
          </a:p>
          <a:p>
            <a:pPr marL="514350" indent="-514350"/>
            <a:endParaRPr lang="fr-BE" dirty="0"/>
          </a:p>
          <a:p>
            <a:pPr marL="514350" indent="-514350"/>
            <a:endParaRPr lang="fr-BE" dirty="0"/>
          </a:p>
          <a:p>
            <a:pPr marL="514350" indent="-514350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9588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BCE16C-77F5-40AE-87C8-34833FA0A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750762A6-2F40-4864-9166-F64CE6B19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Dysfonctionnements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du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réseau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bus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E793597-5A91-4796-8014-17F181848CB3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TRANSPORTS PUBLICS ET INTERMODALITÉ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3D8BC4-3127-403E-98C3-1ED593031EB6}"/>
              </a:ext>
            </a:extLst>
          </p:cNvPr>
          <p:cNvSpPr txBox="1">
            <a:spLocks/>
          </p:cNvSpPr>
          <p:nvPr/>
        </p:nvSpPr>
        <p:spPr>
          <a:xfrm>
            <a:off x="1771650" y="1659597"/>
            <a:ext cx="8995410" cy="5433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Absence de liaisons régulières vers les parcs d’activité économique</a:t>
            </a:r>
          </a:p>
        </p:txBody>
      </p:sp>
      <p:pic>
        <p:nvPicPr>
          <p:cNvPr id="8" name="Image 7" descr="Une image contenant texte, ciel, extérieur, route&#10;&#10;Description générée automatiquement">
            <a:extLst>
              <a:ext uri="{FF2B5EF4-FFF2-40B4-BE49-F238E27FC236}">
                <a16:creationId xmlns:a16="http://schemas.microsoft.com/office/drawing/2014/main" id="{7AAD921D-2AF1-41FD-A32D-A428DD39AF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030" y="3024318"/>
            <a:ext cx="3650595" cy="27379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FF96E97-9E4F-40E3-92D9-88A72DD039E8}"/>
              </a:ext>
            </a:extLst>
          </p:cNvPr>
          <p:cNvSpPr txBox="1"/>
          <p:nvPr/>
        </p:nvSpPr>
        <p:spPr>
          <a:xfrm>
            <a:off x="7079595" y="5762264"/>
            <a:ext cx="29290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chemeClr val="bg1">
                    <a:lumMod val="50000"/>
                  </a:schemeClr>
                </a:solidFill>
              </a:rPr>
              <a:t>Abords de l’Institut Sainte-Marie</a:t>
            </a:r>
            <a:endParaRPr lang="fr-BE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E88069F-0F8F-40E4-962A-D3E43D439A3A}"/>
              </a:ext>
            </a:extLst>
          </p:cNvPr>
          <p:cNvSpPr txBox="1"/>
          <p:nvPr/>
        </p:nvSpPr>
        <p:spPr>
          <a:xfrm>
            <a:off x="7106531" y="5486830"/>
            <a:ext cx="2177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Source : </a:t>
            </a:r>
            <a:r>
              <a:rPr lang="fr-FR" sz="1050" dirty="0" err="1">
                <a:solidFill>
                  <a:schemeClr val="bg1"/>
                </a:solidFill>
              </a:rPr>
              <a:t>Traject</a:t>
            </a:r>
            <a:endParaRPr lang="fr-BE" sz="1050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F3A975-CC21-4F87-A014-92D3FBDE2A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2" name="Image 1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FE848EC-1C4F-4A3C-ACA6-E2F99C8945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88B3864-221D-4295-9864-78AE6BF087C6}"/>
              </a:ext>
            </a:extLst>
          </p:cNvPr>
          <p:cNvSpPr txBox="1">
            <a:spLocks/>
          </p:cNvSpPr>
          <p:nvPr/>
        </p:nvSpPr>
        <p:spPr>
          <a:xfrm>
            <a:off x="1771650" y="2073946"/>
            <a:ext cx="8995410" cy="4638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Circulation des bus peu aisée aux abords de l’Institut Sainte-Marie aux heures d’entrée/ sorties des élèves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  <a:p>
            <a:pPr marL="457200" lvl="1" indent="0" algn="just">
              <a:lnSpc>
                <a:spcPct val="114000"/>
              </a:lnSpc>
              <a:spcBef>
                <a:spcPts val="0"/>
              </a:spcBef>
              <a:buNone/>
              <a:defRPr/>
            </a:pPr>
            <a:endParaRPr lang="fr-FR" sz="12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71889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9CF9C9-AC7A-4C0A-B9CA-872FB9B91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F4CAD62F-4320-40AD-B963-AA3BE19E2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Arrêts de bus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0E02C8-CB5F-436B-8453-20B2E3BF5A09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TRANSPORTS PUBLICS ET INTERMODALITÉ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FD7953-1EBE-4454-BE74-F411B319CC6C}"/>
              </a:ext>
            </a:extLst>
          </p:cNvPr>
          <p:cNvSpPr txBox="1">
            <a:spLocks/>
          </p:cNvSpPr>
          <p:nvPr/>
        </p:nvSpPr>
        <p:spPr>
          <a:xfrm>
            <a:off x="1771650" y="1659598"/>
            <a:ext cx="8995410" cy="402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Les arrêts les plus fréquentés globalement équipés (revêtement en dur, abri, largeur suffisante…)</a:t>
            </a:r>
          </a:p>
        </p:txBody>
      </p:sp>
      <p:pic>
        <p:nvPicPr>
          <p:cNvPr id="8" name="Image 7" descr="Une image contenant ciel, route, extérieur, autoroute&#10;&#10;Description générée automatiquement">
            <a:extLst>
              <a:ext uri="{FF2B5EF4-FFF2-40B4-BE49-F238E27FC236}">
                <a16:creationId xmlns:a16="http://schemas.microsoft.com/office/drawing/2014/main" id="{C6E7F706-E6E9-48F8-B09D-137B8ED0E7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6604" y="2293933"/>
            <a:ext cx="2005506" cy="1321615"/>
          </a:xfrm>
          <a:prstGeom prst="rect">
            <a:avLst/>
          </a:prstGeom>
        </p:spPr>
      </p:pic>
      <p:pic>
        <p:nvPicPr>
          <p:cNvPr id="9" name="Image 8" descr="Une image contenant bâtiment, extérieur, ciel, brique&#10;&#10;Description générée automatiquement">
            <a:extLst>
              <a:ext uri="{FF2B5EF4-FFF2-40B4-BE49-F238E27FC236}">
                <a16:creationId xmlns:a16="http://schemas.microsoft.com/office/drawing/2014/main" id="{5188917E-3848-46CD-8F30-4B6DDD27B0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017" y="2293883"/>
            <a:ext cx="1712318" cy="13269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C48A98E-D059-4D38-B250-5D03E00BEE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0811" y="2287394"/>
            <a:ext cx="1480639" cy="133456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86C334E-2CC6-41A9-A9BA-7540CD72F9F8}"/>
              </a:ext>
            </a:extLst>
          </p:cNvPr>
          <p:cNvSpPr txBox="1"/>
          <p:nvPr/>
        </p:nvSpPr>
        <p:spPr>
          <a:xfrm>
            <a:off x="1860227" y="3629372"/>
            <a:ext cx="29290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chemeClr val="bg1">
                    <a:lumMod val="50000"/>
                  </a:schemeClr>
                </a:solidFill>
              </a:rPr>
              <a:t>Arrêt Bien-Être - </a:t>
            </a:r>
            <a:r>
              <a:rPr lang="fr-FR" sz="1050" b="1" dirty="0" err="1">
                <a:solidFill>
                  <a:schemeClr val="bg1">
                    <a:lumMod val="50000"/>
                  </a:schemeClr>
                </a:solidFill>
              </a:rPr>
              <a:t>Rèves</a:t>
            </a:r>
            <a:endParaRPr lang="fr-BE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0EC3967-43E1-4C96-A604-87E10ECCD87E}"/>
              </a:ext>
            </a:extLst>
          </p:cNvPr>
          <p:cNvSpPr txBox="1"/>
          <p:nvPr/>
        </p:nvSpPr>
        <p:spPr>
          <a:xfrm>
            <a:off x="1887163" y="3353938"/>
            <a:ext cx="2177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Source : </a:t>
            </a:r>
            <a:r>
              <a:rPr lang="fr-FR" sz="1050" dirty="0" err="1">
                <a:solidFill>
                  <a:schemeClr val="bg1"/>
                </a:solidFill>
              </a:rPr>
              <a:t>Traject</a:t>
            </a:r>
            <a:endParaRPr lang="fr-BE" sz="1050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FDABAC7-BAED-4AEB-A25C-97FCECCABC85}"/>
              </a:ext>
            </a:extLst>
          </p:cNvPr>
          <p:cNvSpPr txBox="1"/>
          <p:nvPr/>
        </p:nvSpPr>
        <p:spPr>
          <a:xfrm>
            <a:off x="3730864" y="3392512"/>
            <a:ext cx="2177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Source : </a:t>
            </a:r>
            <a:r>
              <a:rPr lang="fr-FR" sz="1050" dirty="0" err="1">
                <a:solidFill>
                  <a:schemeClr val="bg1"/>
                </a:solidFill>
              </a:rPr>
              <a:t>Traject</a:t>
            </a:r>
            <a:endParaRPr lang="fr-BE" sz="1050" dirty="0">
              <a:solidFill>
                <a:schemeClr val="bg1"/>
              </a:solidFill>
            </a:endParaRPr>
          </a:p>
        </p:txBody>
      </p:sp>
      <p:pic>
        <p:nvPicPr>
          <p:cNvPr id="14" name="Image 13" descr="Une image contenant bâtiment, extérieur, route, ciel&#10;&#10;Description générée automatiquement">
            <a:extLst>
              <a:ext uri="{FF2B5EF4-FFF2-40B4-BE49-F238E27FC236}">
                <a16:creationId xmlns:a16="http://schemas.microsoft.com/office/drawing/2014/main" id="{4DE8770C-4853-4DC3-A7D4-F60F969611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6432" y="2287394"/>
            <a:ext cx="1594420" cy="131724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E5287F3-4D2A-4121-9302-13FB0F7A691F}"/>
              </a:ext>
            </a:extLst>
          </p:cNvPr>
          <p:cNvSpPr txBox="1"/>
          <p:nvPr/>
        </p:nvSpPr>
        <p:spPr>
          <a:xfrm>
            <a:off x="5304283" y="3609661"/>
            <a:ext cx="29290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chemeClr val="bg1">
                    <a:lumMod val="50000"/>
                  </a:schemeClr>
                </a:solidFill>
              </a:rPr>
              <a:t>Arrêt Monument - </a:t>
            </a:r>
            <a:r>
              <a:rPr lang="fr-FR" sz="1050" b="1" dirty="0" err="1">
                <a:solidFill>
                  <a:schemeClr val="bg1">
                    <a:lumMod val="50000"/>
                  </a:schemeClr>
                </a:solidFill>
              </a:rPr>
              <a:t>Frasnes</a:t>
            </a:r>
            <a:endParaRPr lang="fr-BE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A8E2280-B55B-4D36-9706-78D97F9411ED}"/>
              </a:ext>
            </a:extLst>
          </p:cNvPr>
          <p:cNvSpPr txBox="1"/>
          <p:nvPr/>
        </p:nvSpPr>
        <p:spPr>
          <a:xfrm>
            <a:off x="5376432" y="3372999"/>
            <a:ext cx="2177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Source : </a:t>
            </a:r>
            <a:r>
              <a:rPr lang="fr-FR" sz="1050" dirty="0" err="1">
                <a:solidFill>
                  <a:schemeClr val="bg1"/>
                </a:solidFill>
              </a:rPr>
              <a:t>Traject</a:t>
            </a:r>
            <a:endParaRPr lang="fr-BE" sz="1050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7DAC61A-9B73-45B8-A212-5AC30AD73891}"/>
              </a:ext>
            </a:extLst>
          </p:cNvPr>
          <p:cNvSpPr txBox="1"/>
          <p:nvPr/>
        </p:nvSpPr>
        <p:spPr>
          <a:xfrm>
            <a:off x="7144759" y="3617179"/>
            <a:ext cx="29290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chemeClr val="bg1">
                    <a:lumMod val="50000"/>
                  </a:schemeClr>
                </a:solidFill>
              </a:rPr>
              <a:t>Sentier de l’Empereur à </a:t>
            </a:r>
            <a:r>
              <a:rPr lang="fr-FR" sz="1050" b="1" dirty="0" err="1">
                <a:solidFill>
                  <a:schemeClr val="bg1">
                    <a:lumMod val="50000"/>
                  </a:schemeClr>
                </a:solidFill>
              </a:rPr>
              <a:t>Frasnes</a:t>
            </a:r>
            <a:endParaRPr lang="fr-BE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0279B03-D9A9-4C3B-9EA7-02A0636804FB}"/>
              </a:ext>
            </a:extLst>
          </p:cNvPr>
          <p:cNvSpPr txBox="1"/>
          <p:nvPr/>
        </p:nvSpPr>
        <p:spPr>
          <a:xfrm>
            <a:off x="7144760" y="3367762"/>
            <a:ext cx="2177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Source : </a:t>
            </a:r>
            <a:r>
              <a:rPr lang="fr-FR" sz="1050" dirty="0" err="1">
                <a:solidFill>
                  <a:schemeClr val="bg1"/>
                </a:solidFill>
              </a:rPr>
              <a:t>Traject</a:t>
            </a:r>
            <a:endParaRPr lang="fr-BE" sz="1050" dirty="0">
              <a:solidFill>
                <a:schemeClr val="bg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653E186-7580-4A17-8832-F38F12C9A47F}"/>
              </a:ext>
            </a:extLst>
          </p:cNvPr>
          <p:cNvSpPr txBox="1"/>
          <p:nvPr/>
        </p:nvSpPr>
        <p:spPr>
          <a:xfrm>
            <a:off x="3705807" y="3617459"/>
            <a:ext cx="28087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chemeClr val="bg1">
                    <a:lumMod val="50000"/>
                  </a:schemeClr>
                </a:solidFill>
              </a:rPr>
              <a:t>Arrêt Bien-Être - </a:t>
            </a:r>
            <a:r>
              <a:rPr lang="fr-FR" sz="1050" b="1" dirty="0" err="1">
                <a:solidFill>
                  <a:schemeClr val="bg1">
                    <a:lumMod val="50000"/>
                  </a:schemeClr>
                </a:solidFill>
              </a:rPr>
              <a:t>Rèves</a:t>
            </a:r>
            <a:endParaRPr lang="fr-BE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232896F5-73EC-446C-B1F6-EE6C179B690B}"/>
              </a:ext>
            </a:extLst>
          </p:cNvPr>
          <p:cNvSpPr txBox="1"/>
          <p:nvPr/>
        </p:nvSpPr>
        <p:spPr>
          <a:xfrm>
            <a:off x="1887163" y="5572584"/>
            <a:ext cx="9249733" cy="600164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1400" b="1" dirty="0"/>
              <a:t>Accessibilité PMR</a:t>
            </a:r>
            <a:endParaRPr lang="fr-FR" sz="1400" b="1" i="1" dirty="0"/>
          </a:p>
          <a:p>
            <a:pPr algn="just">
              <a:spcAft>
                <a:spcPts val="600"/>
              </a:spcAft>
            </a:pPr>
            <a:r>
              <a:rPr lang="fr-FR" sz="1400" dirty="0"/>
              <a:t>De façon générale, les arrêts ne sont pas accessibles par les personnes à mobilité réduite. </a:t>
            </a:r>
            <a:endParaRPr lang="en-BE" sz="1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AB2793D-A4FD-4B76-BE35-587E2252D0B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22" name="Image 2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29112605-9281-4F70-AA98-7D9D2E64786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FA01342-6F7A-4458-A5D3-2EBEBD51E347}"/>
              </a:ext>
            </a:extLst>
          </p:cNvPr>
          <p:cNvSpPr txBox="1">
            <a:spLocks/>
          </p:cNvSpPr>
          <p:nvPr/>
        </p:nvSpPr>
        <p:spPr>
          <a:xfrm>
            <a:off x="1924050" y="4166074"/>
            <a:ext cx="8995410" cy="20306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Seul l’arrêt Rêves Bien-Être doté de dalles podotactiles</a:t>
            </a:r>
          </a:p>
          <a:p>
            <a:pPr lvl="0" algn="just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Pas de dispositifs stationnement vélo aux arrêts les plus fréquentés</a:t>
            </a:r>
          </a:p>
          <a:p>
            <a:pPr lvl="0" algn="just">
              <a:lnSpc>
                <a:spcPct val="114000"/>
              </a:lnSpc>
              <a:spcBef>
                <a:spcPts val="0"/>
              </a:spcBef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lvl="0" algn="just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Autres arrêts : souvent inconfortables, parfois insécurisants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139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Map&#10;&#10;Description automatically generated">
            <a:extLst>
              <a:ext uri="{FF2B5EF4-FFF2-40B4-BE49-F238E27FC236}">
                <a16:creationId xmlns:a16="http://schemas.microsoft.com/office/drawing/2014/main" id="{4DBFFC8C-075A-49C5-AF60-05C47A8054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031" y="1659597"/>
            <a:ext cx="6876969" cy="486309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9CF9C9-AC7A-4C0A-B9CA-872FB9B91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F4CAD62F-4320-40AD-B963-AA3BE19E2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Fréquentation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des arrêts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0E02C8-CB5F-436B-8453-20B2E3BF5A09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TRANSPORTS PUBLICS ET INTERMODALITÉ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FD7953-1EBE-4454-BE74-F411B319CC6C}"/>
              </a:ext>
            </a:extLst>
          </p:cNvPr>
          <p:cNvSpPr txBox="1">
            <a:spLocks/>
          </p:cNvSpPr>
          <p:nvPr/>
        </p:nvSpPr>
        <p:spPr>
          <a:xfrm>
            <a:off x="1680209" y="1794510"/>
            <a:ext cx="3543381" cy="4503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Près de 750 montées/j au départ de LBV, en semaine</a:t>
            </a:r>
          </a:p>
          <a:p>
            <a:pPr marL="182563" indent="0" algn="just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Source : TEC du BW et Charleroi, 2019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4"/>
              </a:buBlip>
              <a:tabLst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3 arrêts principaux</a:t>
            </a:r>
            <a:endParaRPr lang="fr-FR" sz="1400" dirty="0">
              <a:solidFill>
                <a:srgbClr val="000000"/>
              </a:solidFill>
              <a:latin typeface="Roboto Ligh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D5F1415-F7DE-480A-803F-7BF32B6ED6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9" name="Image 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8AE3F047-F5F7-4C53-9194-7FB7DEF5B3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9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10F43B7-D5DA-4C3C-8A87-1BEFA632EC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308875" y="1794510"/>
            <a:ext cx="6883125" cy="4869815"/>
          </a:xfrm>
          <a:prstGeom prst="rect">
            <a:avLst/>
          </a:prstGeom>
          <a:noFill/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9CF9C9-AC7A-4C0A-B9CA-872FB9B91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F4CAD62F-4320-40AD-B963-AA3BE19E2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Accessibilité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structure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du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réseau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routier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0E02C8-CB5F-436B-8453-20B2E3BF5A09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CIRCULATION AUTOMOBILE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FD7953-1EBE-4454-BE74-F411B319CC6C}"/>
              </a:ext>
            </a:extLst>
          </p:cNvPr>
          <p:cNvSpPr txBox="1">
            <a:spLocks/>
          </p:cNvSpPr>
          <p:nvPr/>
        </p:nvSpPr>
        <p:spPr>
          <a:xfrm>
            <a:off x="1680209" y="1794510"/>
            <a:ext cx="3543381" cy="4503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Proximité 2 axes autoroutiers </a:t>
            </a:r>
          </a:p>
          <a:p>
            <a:pPr marL="269875" indent="0" algn="just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E42 &amp; E420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4"/>
              </a:buBlip>
              <a:tabLst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Axes régionaux</a:t>
            </a:r>
          </a:p>
          <a:p>
            <a:pPr marL="263525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N5 &amp; N567 (N586)</a:t>
            </a:r>
          </a:p>
          <a:p>
            <a:pPr marL="263525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Et  voies de collectes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CB1EC3-CFCE-4105-B75C-44E0E0F577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B4CD0F1-A31A-4668-B9C3-14EBC910AE6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9CF9C9-AC7A-4C0A-B9CA-872FB9B91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F4CAD62F-4320-40AD-B963-AA3BE19E2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Utilisation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du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réseau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dysfonctionnements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0E02C8-CB5F-436B-8453-20B2E3BF5A09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CIRCULATION AUTOMOBILE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FD7953-1EBE-4454-BE74-F411B319CC6C}"/>
              </a:ext>
            </a:extLst>
          </p:cNvPr>
          <p:cNvSpPr txBox="1">
            <a:spLocks/>
          </p:cNvSpPr>
          <p:nvPr/>
        </p:nvSpPr>
        <p:spPr>
          <a:xfrm>
            <a:off x="1680209" y="1794510"/>
            <a:ext cx="9658351" cy="4503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Pas de données récentes sur l’utilisation du réseau régional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Globalement, pas de problème de congestion sensible, ni de dysfonctionnement en particulier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Des données déjà disponibles à </a:t>
            </a:r>
            <a:r>
              <a:rPr lang="fr-FR" sz="1600" b="1" dirty="0" err="1">
                <a:solidFill>
                  <a:srgbClr val="000000"/>
                </a:solidFill>
                <a:latin typeface="Roboto Light"/>
              </a:rPr>
              <a:t>Frasnes</a:t>
            </a: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-lez-Gosselies (flux entrants et sortants)</a:t>
            </a:r>
          </a:p>
          <a:p>
            <a:pPr lvl="1" algn="just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Village générant déplacements mais aussi victime trafic de transit</a:t>
            </a:r>
          </a:p>
          <a:p>
            <a:pPr marL="263525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F6C852C-ED00-4B03-8CD2-DD2087480E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5406" y="3509645"/>
            <a:ext cx="4461073" cy="315468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F99B2F0-9F12-4DB4-B1EB-758F02E499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2251" y="3509645"/>
            <a:ext cx="4461073" cy="31546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02664A5-D127-4BCF-BB63-016AE86E4E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1" name="Image 1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F8229ADB-6A72-413D-AB11-BC4AE0251D0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5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BD8DD6-3C77-4310-8504-C3425BEC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DD7C4A9C-5C92-41A0-93AE-03B0F5F7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Utilisation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du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réseau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dysfonctionnements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E5B261-08F3-47A7-BC44-0A0AF95570B0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CIRCULATION AUTOMOBILE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A3D858-53FD-4825-8109-77C05FA5C345}"/>
              </a:ext>
            </a:extLst>
          </p:cNvPr>
          <p:cNvSpPr txBox="1">
            <a:spLocks/>
          </p:cNvSpPr>
          <p:nvPr/>
        </p:nvSpPr>
        <p:spPr>
          <a:xfrm>
            <a:off x="1676399" y="1794510"/>
            <a:ext cx="9658351" cy="2480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Des villages soumis à un trafic de transit interne à la commune </a:t>
            </a:r>
          </a:p>
          <a:p>
            <a:pPr marL="263525" indent="0" algn="just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Liés aux déplacements entre les villages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      Lié à ses pôles de déplacements (Institut Sainte-Marie notamment)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Trafic de transit supra-communal</a:t>
            </a:r>
          </a:p>
          <a:p>
            <a:pPr marL="263525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Et à la configuration du réseau routier à plus grande échelle (liaison vers la E420)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FontTx/>
              <a:buBlip>
                <a:blip r:embed="rId2"/>
              </a:buBlip>
              <a:tabLst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55126B3-FBC4-4962-8744-60E267D098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9" name="Image 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0C83BB3-89F8-4F82-95C0-63346ED52F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4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6E8B28-03AD-4AC2-AB5E-919392F63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FAFAD33-B361-45D1-8F80-0C9DA0B093AB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CIRCULATION AUTOMOBILE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D47FCC-7516-4F63-8923-9CA124B6ADAA}"/>
              </a:ext>
            </a:extLst>
          </p:cNvPr>
          <p:cNvSpPr txBox="1">
            <a:spLocks/>
          </p:cNvSpPr>
          <p:nvPr/>
        </p:nvSpPr>
        <p:spPr>
          <a:xfrm>
            <a:off x="1569573" y="1995365"/>
            <a:ext cx="9658351" cy="445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La voiture comme moyen de transport principal sur la commune</a:t>
            </a:r>
          </a:p>
          <a:p>
            <a:pPr lvl="1" algn="just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Pour aller au travail (60 à 80%)</a:t>
            </a:r>
          </a:p>
          <a:p>
            <a:pPr lvl="1" algn="just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Pour aller à l’école (cf. mobilité scolaire) </a:t>
            </a: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C98CF1BB-EF51-4653-92AF-6023A762FEB3}"/>
              </a:ext>
            </a:extLst>
          </p:cNvPr>
          <p:cNvSpPr txBox="1">
            <a:spLocks/>
          </p:cNvSpPr>
          <p:nvPr/>
        </p:nvSpPr>
        <p:spPr>
          <a:xfrm>
            <a:off x="1676399" y="392308"/>
            <a:ext cx="10299643" cy="99194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Utilisation actuelle de la voiture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4EBE222-BF30-437B-8B88-336F8DFEAA6D}"/>
              </a:ext>
            </a:extLst>
          </p:cNvPr>
          <p:cNvSpPr txBox="1"/>
          <p:nvPr/>
        </p:nvSpPr>
        <p:spPr>
          <a:xfrm>
            <a:off x="2154873" y="6481762"/>
            <a:ext cx="2662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Source : diagnostic </a:t>
            </a:r>
            <a:r>
              <a:rPr lang="fr-FR" sz="1200" dirty="0" err="1">
                <a:solidFill>
                  <a:schemeClr val="bg1">
                    <a:lumMod val="65000"/>
                  </a:schemeClr>
                </a:solidFill>
              </a:rPr>
              <a:t>féréral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 2017</a:t>
            </a:r>
            <a:endParaRPr lang="fr-B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20E7AD31-0A9F-4DB5-89B8-3A09CD56CC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33" name="Image 3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64A21620-04E7-45C8-A4A2-030564487D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1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BD8DD6-3C77-4310-8504-C3425BEC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DD7C4A9C-5C92-41A0-93AE-03B0F5F7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Accidentologie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&amp; zones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accidentogènes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E5B261-08F3-47A7-BC44-0A0AF95570B0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SÉCURITÉ ROUTIÈRE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A3D858-53FD-4825-8109-77C05FA5C345}"/>
              </a:ext>
            </a:extLst>
          </p:cNvPr>
          <p:cNvSpPr txBox="1">
            <a:spLocks/>
          </p:cNvSpPr>
          <p:nvPr/>
        </p:nvSpPr>
        <p:spPr>
          <a:xfrm>
            <a:off x="1680209" y="1794510"/>
            <a:ext cx="9658351" cy="2480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Une diminution des accidents avec dégâts corporels ces 10 dernières années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Pas de réels points noirs sur la commune</a:t>
            </a:r>
          </a:p>
          <a:p>
            <a:pPr marL="263525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81EBD4F4-6372-49F5-95C5-4ABDC0BDA2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619716"/>
              </p:ext>
            </p:extLst>
          </p:nvPr>
        </p:nvGraphicFramePr>
        <p:xfrm>
          <a:off x="958402" y="3083921"/>
          <a:ext cx="6411685" cy="314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4622C713-5216-44E6-BFB1-B326831EC8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435969"/>
              </p:ext>
            </p:extLst>
          </p:nvPr>
        </p:nvGraphicFramePr>
        <p:xfrm>
          <a:off x="7634741" y="3083921"/>
          <a:ext cx="3770085" cy="314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780AB2AE-3A24-4CF0-825B-CB70E8459EFA}"/>
              </a:ext>
            </a:extLst>
          </p:cNvPr>
          <p:cNvSpPr txBox="1"/>
          <p:nvPr/>
        </p:nvSpPr>
        <p:spPr>
          <a:xfrm>
            <a:off x="874713" y="6525825"/>
            <a:ext cx="2662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Source : IWEPS - 2020</a:t>
            </a:r>
            <a:endParaRPr lang="fr-B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C8C4315-C948-407F-9B6D-7F42850418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2" name="Image 1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6C96B87-0708-4B47-A30C-DF9446AE26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3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2B52DDB7-84A2-4350-85BE-DA4495852A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7" name="Image 1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1EBED0BF-76BB-445F-8588-5C22A86262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BD8DD6-3C77-4310-8504-C3425BEC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DD7C4A9C-5C92-41A0-93AE-03B0F5F7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Vitesse de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circulation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E5B261-08F3-47A7-BC44-0A0AF95570B0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SÉCURITÉ ROUTIÈRE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A3D858-53FD-4825-8109-77C05FA5C345}"/>
              </a:ext>
            </a:extLst>
          </p:cNvPr>
          <p:cNvSpPr txBox="1">
            <a:spLocks/>
          </p:cNvSpPr>
          <p:nvPr/>
        </p:nvSpPr>
        <p:spPr>
          <a:xfrm>
            <a:off x="1680209" y="1794510"/>
            <a:ext cx="4297681" cy="2480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D’importants excès de vitesse à certains endroits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Parfois liés au profil de la voirie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…malgré </a:t>
            </a:r>
            <a:r>
              <a:rPr lang="fr-FR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de nombreuses entrées d’agglomération déjà marquées</a:t>
            </a:r>
            <a:r>
              <a:rPr lang="fr-FR" sz="1600" dirty="0">
                <a:solidFill>
                  <a:srgbClr val="000000"/>
                </a:solidFill>
                <a:latin typeface="Roboto Light"/>
              </a:rPr>
              <a:t>, d’autres demeurent (rue Sart-Dames-Avelines)</a:t>
            </a:r>
          </a:p>
          <a:p>
            <a:pPr marL="2635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C5219BF4-42C1-440F-A346-C73825BFCE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230095"/>
              </p:ext>
            </p:extLst>
          </p:nvPr>
        </p:nvGraphicFramePr>
        <p:xfrm>
          <a:off x="6754755" y="1323687"/>
          <a:ext cx="5221287" cy="4594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1224">
                  <a:extLst>
                    <a:ext uri="{9D8B030D-6E8A-4147-A177-3AD203B41FA5}">
                      <a16:colId xmlns:a16="http://schemas.microsoft.com/office/drawing/2014/main" val="2429454376"/>
                    </a:ext>
                  </a:extLst>
                </a:gridCol>
                <a:gridCol w="866309">
                  <a:extLst>
                    <a:ext uri="{9D8B030D-6E8A-4147-A177-3AD203B41FA5}">
                      <a16:colId xmlns:a16="http://schemas.microsoft.com/office/drawing/2014/main" val="3953793607"/>
                    </a:ext>
                  </a:extLst>
                </a:gridCol>
                <a:gridCol w="744619">
                  <a:extLst>
                    <a:ext uri="{9D8B030D-6E8A-4147-A177-3AD203B41FA5}">
                      <a16:colId xmlns:a16="http://schemas.microsoft.com/office/drawing/2014/main" val="4175071951"/>
                    </a:ext>
                  </a:extLst>
                </a:gridCol>
                <a:gridCol w="612510">
                  <a:extLst>
                    <a:ext uri="{9D8B030D-6E8A-4147-A177-3AD203B41FA5}">
                      <a16:colId xmlns:a16="http://schemas.microsoft.com/office/drawing/2014/main" val="3991305471"/>
                    </a:ext>
                  </a:extLst>
                </a:gridCol>
                <a:gridCol w="816625">
                  <a:extLst>
                    <a:ext uri="{9D8B030D-6E8A-4147-A177-3AD203B41FA5}">
                      <a16:colId xmlns:a16="http://schemas.microsoft.com/office/drawing/2014/main" val="2151617641"/>
                    </a:ext>
                  </a:extLst>
                </a:gridCol>
              </a:tblGrid>
              <a:tr h="502186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Rue concernée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Seuil de vitesse (km/h)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Vmax (km/h)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V85 (km/h)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Excès de vitesse (km/h)</a:t>
                      </a:r>
                      <a:endParaRPr lang="fr-BE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3411227"/>
                  </a:ext>
                </a:extLst>
              </a:tr>
              <a:tr h="291211">
                <a:tc>
                  <a:txBody>
                    <a:bodyPr/>
                    <a:lstStyle/>
                    <a:p>
                      <a:r>
                        <a:rPr lang="fr-FR" sz="1100" dirty="0"/>
                        <a:t>Rue d’en dessous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30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55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35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40%</a:t>
                      </a:r>
                      <a:endParaRPr lang="fr-BE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3064900"/>
                  </a:ext>
                </a:extLst>
              </a:tr>
              <a:tr h="309038">
                <a:tc>
                  <a:txBody>
                    <a:bodyPr/>
                    <a:lstStyle/>
                    <a:p>
                      <a:r>
                        <a:rPr lang="fr-FR" sz="1100" dirty="0"/>
                        <a:t>Rue </a:t>
                      </a:r>
                      <a:r>
                        <a:rPr lang="fr-FR" sz="1100" dirty="0" err="1"/>
                        <a:t>Vanbeneden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50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98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38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0.5%</a:t>
                      </a:r>
                      <a:endParaRPr lang="fr-BE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0131964"/>
                  </a:ext>
                </a:extLst>
              </a:tr>
              <a:tr h="309038">
                <a:tc>
                  <a:txBody>
                    <a:bodyPr/>
                    <a:lstStyle/>
                    <a:p>
                      <a:r>
                        <a:rPr lang="fr-FR" sz="1100" dirty="0"/>
                        <a:t>Rue du </a:t>
                      </a:r>
                      <a:r>
                        <a:rPr lang="fr-FR" sz="1100" dirty="0" err="1"/>
                        <a:t>Warchais</a:t>
                      </a:r>
                      <a:r>
                        <a:rPr lang="fr-FR" sz="1100" dirty="0"/>
                        <a:t> entre n°8 et 14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50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106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49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13%</a:t>
                      </a:r>
                      <a:endParaRPr lang="fr-BE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5435000"/>
                  </a:ext>
                </a:extLst>
              </a:tr>
              <a:tr h="309038">
                <a:tc>
                  <a:txBody>
                    <a:bodyPr/>
                    <a:lstStyle/>
                    <a:p>
                      <a:r>
                        <a:rPr lang="fr-FR" sz="1100" dirty="0"/>
                        <a:t>Rue Sart-Haut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50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97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49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10%</a:t>
                      </a:r>
                      <a:endParaRPr lang="fr-BE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9801379"/>
                  </a:ext>
                </a:extLst>
              </a:tr>
              <a:tr h="309038">
                <a:tc>
                  <a:txBody>
                    <a:bodyPr/>
                    <a:lstStyle/>
                    <a:p>
                      <a:r>
                        <a:rPr lang="fr-FR" sz="1100" dirty="0"/>
                        <a:t>Rue Albert 1</a:t>
                      </a:r>
                      <a:r>
                        <a:rPr lang="fr-FR" sz="1100" baseline="30000" dirty="0"/>
                        <a:t>er</a:t>
                      </a:r>
                      <a:r>
                        <a:rPr lang="fr-FR" sz="1100" dirty="0"/>
                        <a:t> 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50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132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44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4%</a:t>
                      </a:r>
                      <a:endParaRPr lang="fr-BE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8174024"/>
                  </a:ext>
                </a:extLst>
              </a:tr>
              <a:tr h="309038">
                <a:tc>
                  <a:txBody>
                    <a:bodyPr/>
                    <a:lstStyle/>
                    <a:p>
                      <a:r>
                        <a:rPr lang="fr-FR" sz="1100" dirty="0"/>
                        <a:t>Rue de </a:t>
                      </a:r>
                      <a:r>
                        <a:rPr lang="fr-FR" sz="1100" dirty="0" err="1"/>
                        <a:t>Chassart</a:t>
                      </a:r>
                      <a:r>
                        <a:rPr lang="fr-FR" sz="1100" dirty="0"/>
                        <a:t> n°37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50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97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51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17%</a:t>
                      </a:r>
                      <a:endParaRPr lang="fr-BE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4877350"/>
                  </a:ext>
                </a:extLst>
              </a:tr>
              <a:tr h="309038">
                <a:tc>
                  <a:txBody>
                    <a:bodyPr/>
                    <a:lstStyle/>
                    <a:p>
                      <a:r>
                        <a:rPr lang="fr-FR" sz="1100" dirty="0"/>
                        <a:t>Rue de la Chapelle 33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50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81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45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5%</a:t>
                      </a:r>
                      <a:endParaRPr lang="fr-BE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3630989"/>
                  </a:ext>
                </a:extLst>
              </a:tr>
              <a:tr h="309038">
                <a:tc>
                  <a:txBody>
                    <a:bodyPr/>
                    <a:lstStyle/>
                    <a:p>
                      <a:r>
                        <a:rPr lang="fr-FR" sz="1100" dirty="0"/>
                        <a:t>Rue de la Station 228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50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134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55</a:t>
                      </a:r>
                      <a:endParaRPr lang="fr-BE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24%</a:t>
                      </a:r>
                      <a:endParaRPr lang="fr-BE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954613"/>
                  </a:ext>
                </a:extLst>
              </a:tr>
              <a:tr h="309038"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Avenue </a:t>
                      </a:r>
                      <a:r>
                        <a:rPr lang="fr-FR" sz="1100" dirty="0" err="1">
                          <a:solidFill>
                            <a:schemeClr val="bg1"/>
                          </a:solidFill>
                        </a:rPr>
                        <a:t>Stassart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50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143</a:t>
                      </a:r>
                      <a:endParaRPr lang="fr-BE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60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50%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527983"/>
                  </a:ext>
                </a:extLst>
              </a:tr>
              <a:tr h="309038"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Rue de Fleurus 75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50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166</a:t>
                      </a:r>
                      <a:endParaRPr lang="fr-BE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65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55%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135571"/>
                  </a:ext>
                </a:extLst>
              </a:tr>
              <a:tr h="309038"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Rue Sart-Dames-Avelines 49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50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118</a:t>
                      </a:r>
                      <a:endParaRPr lang="fr-BE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66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66%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547390"/>
                  </a:ext>
                </a:extLst>
              </a:tr>
              <a:tr h="309038"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Chaussée de Bruxelles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50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132</a:t>
                      </a:r>
                      <a:endParaRPr lang="fr-BE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67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71%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182B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669055"/>
                  </a:ext>
                </a:extLst>
              </a:tr>
              <a:tr h="309038"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Rue JB Loriaux n°3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84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50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bg1"/>
                          </a:solidFill>
                        </a:rPr>
                        <a:t>89%</a:t>
                      </a:r>
                      <a:endParaRPr lang="fr-BE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560936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F759BD0D-99E2-41B3-9F81-C42BA23A3B96}"/>
              </a:ext>
            </a:extLst>
          </p:cNvPr>
          <p:cNvSpPr/>
          <p:nvPr/>
        </p:nvSpPr>
        <p:spPr>
          <a:xfrm>
            <a:off x="9765141" y="4376725"/>
            <a:ext cx="2210901" cy="15443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4BC8375-0518-49C9-8E3F-B7DA9CFA2DCB}"/>
              </a:ext>
            </a:extLst>
          </p:cNvPr>
          <p:cNvSpPr txBox="1"/>
          <p:nvPr/>
        </p:nvSpPr>
        <p:spPr>
          <a:xfrm>
            <a:off x="6749082" y="6108158"/>
            <a:ext cx="52269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solidFill>
                  <a:schemeClr val="bg1">
                    <a:lumMod val="50000"/>
                  </a:schemeClr>
                </a:solidFill>
              </a:rPr>
              <a:t>Relevé de vitesse sur un échantillon de voiries communales aux Bons Villers</a:t>
            </a:r>
            <a:endParaRPr lang="fr-BE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F79FE-4419-4D1D-AA94-197DF129AD33}"/>
              </a:ext>
            </a:extLst>
          </p:cNvPr>
          <p:cNvSpPr/>
          <p:nvPr/>
        </p:nvSpPr>
        <p:spPr>
          <a:xfrm>
            <a:off x="9765141" y="1918487"/>
            <a:ext cx="800101" cy="2458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27E16B8-4CB1-43FD-A84A-3EAD3BF5A2C7}"/>
              </a:ext>
            </a:extLst>
          </p:cNvPr>
          <p:cNvSpPr txBox="1"/>
          <p:nvPr/>
        </p:nvSpPr>
        <p:spPr>
          <a:xfrm>
            <a:off x="6717301" y="6631964"/>
            <a:ext cx="4599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Source : Comptages transmis par la Commune, 2017 - 2019</a:t>
            </a:r>
            <a:endParaRPr lang="fr-BE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72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BD8DD6-3C77-4310-8504-C3425BEC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DD7C4A9C-5C92-41A0-93AE-03B0F5F7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94833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Pôles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générateurs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trafic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lourd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dysfonctionnements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E5B261-08F3-47A7-BC44-0A0AF95570B0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CHARROI LOURD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A3D858-53FD-4825-8109-77C05FA5C345}"/>
              </a:ext>
            </a:extLst>
          </p:cNvPr>
          <p:cNvSpPr txBox="1">
            <a:spLocks/>
          </p:cNvSpPr>
          <p:nvPr/>
        </p:nvSpPr>
        <p:spPr>
          <a:xfrm>
            <a:off x="1680209" y="2183130"/>
            <a:ext cx="5417821" cy="2480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Deux petits pôles d’activité économique au nord du territoire accessibles depuis la N5</a:t>
            </a: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-Bonne accessibilité par le réseau routier </a:t>
            </a: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-Configuration du réseau routier structurant favorable au </a:t>
            </a:r>
            <a:r>
              <a:rPr lang="fr-FR" sz="1600" b="1" dirty="0">
                <a:solidFill>
                  <a:schemeClr val="accent1"/>
                </a:solidFill>
                <a:latin typeface="Roboto Light"/>
              </a:rPr>
              <a:t>transit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Activité commerciale, génératrice de trafic lourd avec des itinéraires raccourcis dans les villages (dont </a:t>
            </a:r>
            <a:r>
              <a:rPr lang="fr-FR" sz="1600" b="1" dirty="0" err="1">
                <a:solidFill>
                  <a:srgbClr val="000000"/>
                </a:solidFill>
                <a:latin typeface="Roboto Light"/>
              </a:rPr>
              <a:t>Frasnes</a:t>
            </a: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)</a:t>
            </a: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F88294F-3613-4BF1-A5D3-4A9D811AD3C7}"/>
              </a:ext>
            </a:extLst>
          </p:cNvPr>
          <p:cNvGrpSpPr/>
          <p:nvPr/>
        </p:nvGrpSpPr>
        <p:grpSpPr>
          <a:xfrm>
            <a:off x="7251413" y="2301086"/>
            <a:ext cx="4467456" cy="3998114"/>
            <a:chOff x="6738359" y="3097222"/>
            <a:chExt cx="4327038" cy="3233674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644FAEED-B3B4-4EC1-8A15-B830D5CFB7F3}"/>
                </a:ext>
              </a:extLst>
            </p:cNvPr>
            <p:cNvGrpSpPr/>
            <p:nvPr/>
          </p:nvGrpSpPr>
          <p:grpSpPr>
            <a:xfrm>
              <a:off x="6792431" y="3097222"/>
              <a:ext cx="4272966" cy="2946767"/>
              <a:chOff x="6792431" y="3097222"/>
              <a:chExt cx="4272966" cy="2946767"/>
            </a:xfrm>
          </p:grpSpPr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2760ED46-B57B-429A-90F2-659E94835ECD}"/>
                  </a:ext>
                </a:extLst>
              </p:cNvPr>
              <p:cNvGrpSpPr/>
              <p:nvPr/>
            </p:nvGrpSpPr>
            <p:grpSpPr>
              <a:xfrm>
                <a:off x="6792431" y="3097222"/>
                <a:ext cx="4272966" cy="2946767"/>
                <a:chOff x="7937838" y="3939642"/>
                <a:chExt cx="3161316" cy="2180139"/>
              </a:xfrm>
            </p:grpSpPr>
            <p:grpSp>
              <p:nvGrpSpPr>
                <p:cNvPr id="22" name="Groupe 21">
                  <a:extLst>
                    <a:ext uri="{FF2B5EF4-FFF2-40B4-BE49-F238E27FC236}">
                      <a16:creationId xmlns:a16="http://schemas.microsoft.com/office/drawing/2014/main" id="{237243ED-2F10-4BC0-9431-15F8258964C7}"/>
                    </a:ext>
                  </a:extLst>
                </p:cNvPr>
                <p:cNvGrpSpPr/>
                <p:nvPr/>
              </p:nvGrpSpPr>
              <p:grpSpPr>
                <a:xfrm>
                  <a:off x="7937838" y="3939642"/>
                  <a:ext cx="3161316" cy="2180139"/>
                  <a:chOff x="6671899" y="3365600"/>
                  <a:chExt cx="4175007" cy="2879211"/>
                </a:xfrm>
              </p:grpSpPr>
              <p:pic>
                <p:nvPicPr>
                  <p:cNvPr id="24" name="Image 23">
                    <a:extLst>
                      <a:ext uri="{FF2B5EF4-FFF2-40B4-BE49-F238E27FC236}">
                        <a16:creationId xmlns:a16="http://schemas.microsoft.com/office/drawing/2014/main" id="{7B641CF1-90B1-44BE-B34B-F6240857425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b="7604"/>
                  <a:stretch/>
                </p:blipFill>
                <p:spPr>
                  <a:xfrm>
                    <a:off x="6671899" y="3365600"/>
                    <a:ext cx="4175007" cy="2879211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pic>
                <p:nvPicPr>
                  <p:cNvPr id="25" name="Graphique 24">
                    <a:extLst>
                      <a:ext uri="{FF2B5EF4-FFF2-40B4-BE49-F238E27FC236}">
                        <a16:creationId xmlns:a16="http://schemas.microsoft.com/office/drawing/2014/main" id="{B18E23F8-D92C-47A4-B211-422EF37E5F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88820" y="3595447"/>
                    <a:ext cx="2542694" cy="25479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3" name="Image 22">
                  <a:extLst>
                    <a:ext uri="{FF2B5EF4-FFF2-40B4-BE49-F238E27FC236}">
                      <a16:creationId xmlns:a16="http://schemas.microsoft.com/office/drawing/2014/main" id="{2DB1A062-65F8-4401-BABA-B482061717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988602" y="5534769"/>
                  <a:ext cx="462646" cy="125890"/>
                </a:xfrm>
                <a:prstGeom prst="rect">
                  <a:avLst/>
                </a:prstGeom>
              </p:spPr>
            </p:pic>
          </p:grpSp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9E6CCD9A-C1EA-4C2D-B8E0-7804D1EF5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61046" y="5497992"/>
                <a:ext cx="1344445" cy="16859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A446052-A143-4598-AF37-A69A04E43A27}"/>
                </a:ext>
              </a:extLst>
            </p:cNvPr>
            <p:cNvSpPr txBox="1"/>
            <p:nvPr/>
          </p:nvSpPr>
          <p:spPr>
            <a:xfrm>
              <a:off x="6760706" y="5790073"/>
              <a:ext cx="1747579" cy="308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50" dirty="0"/>
                <a:t>Source : </a:t>
              </a:r>
              <a:r>
                <a:rPr lang="fr-FR" sz="1050" dirty="0" err="1"/>
                <a:t>Walonmap</a:t>
              </a:r>
              <a:endParaRPr lang="fr-BE" sz="1050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EF42AAA-FEA1-4438-A0EA-5988EA6D6BDF}"/>
                </a:ext>
              </a:extLst>
            </p:cNvPr>
            <p:cNvSpPr txBox="1"/>
            <p:nvPr/>
          </p:nvSpPr>
          <p:spPr>
            <a:xfrm>
              <a:off x="6738359" y="6076980"/>
              <a:ext cx="25016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>
                  <a:solidFill>
                    <a:schemeClr val="bg1">
                      <a:lumMod val="50000"/>
                    </a:schemeClr>
                  </a:solidFill>
                </a:rPr>
                <a:t>Réseau soumis à la taxe kilométrique</a:t>
              </a:r>
              <a:endParaRPr lang="fr-BE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BD4D9992-5EDD-4F11-8E07-ABE7523D7EE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27" name="Image 2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566B230C-DCDA-4CD1-9AE6-9FAC0FB9708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FE8EC3C0-04BD-4A8B-80A1-76CE7B631BB9}"/>
              </a:ext>
            </a:extLst>
          </p:cNvPr>
          <p:cNvSpPr txBox="1"/>
          <p:nvPr/>
        </p:nvSpPr>
        <p:spPr>
          <a:xfrm>
            <a:off x="1978178" y="4777835"/>
            <a:ext cx="4467457" cy="58477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N5 reprise dans le réseau soumis au péage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By-pass de la taxe kilométrique via les villages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A221C26-916A-4455-A15A-1ECBCBCCA036}"/>
              </a:ext>
            </a:extLst>
          </p:cNvPr>
          <p:cNvSpPr txBox="1">
            <a:spLocks/>
          </p:cNvSpPr>
          <p:nvPr/>
        </p:nvSpPr>
        <p:spPr>
          <a:xfrm>
            <a:off x="1676399" y="5759311"/>
            <a:ext cx="6107052" cy="522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Activité agricole 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0441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3E340-784C-4EB8-A5BA-920974E2E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Ordre du jour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23E70-C051-41E0-9A2E-CF2E74333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  <a:p>
            <a:pPr marL="400050" indent="-400050">
              <a:buAutoNum type="romanUcPeriod"/>
            </a:pPr>
            <a:r>
              <a:rPr lang="nl-BE" dirty="0"/>
              <a:t>Présentation de Traject</a:t>
            </a:r>
          </a:p>
          <a:p>
            <a:pPr marL="400050" indent="-400050">
              <a:buAutoNum type="romanUcPeriod"/>
            </a:pPr>
            <a:r>
              <a:rPr lang="nl-BE" dirty="0"/>
              <a:t>L’Outil PCM</a:t>
            </a:r>
          </a:p>
          <a:p>
            <a:pPr marL="400050" indent="-400050">
              <a:buAutoNum type="romanUcPeriod"/>
            </a:pPr>
            <a:r>
              <a:rPr lang="nl-BE" dirty="0"/>
              <a:t>Présentation de la </a:t>
            </a:r>
            <a:r>
              <a:rPr lang="nl-BE" dirty="0" err="1"/>
              <a:t>phase</a:t>
            </a:r>
            <a:r>
              <a:rPr lang="nl-BE" dirty="0"/>
              <a:t> 1 : </a:t>
            </a:r>
            <a:r>
              <a:rPr lang="nl-BE" dirty="0" err="1"/>
              <a:t>diagnostic</a:t>
            </a:r>
            <a:endParaRPr lang="nl-BE" dirty="0"/>
          </a:p>
          <a:p>
            <a:pPr marL="400050" indent="-400050">
              <a:buAutoNum type="romanUcPeriod"/>
            </a:pPr>
            <a:r>
              <a:rPr lang="nl-BE" dirty="0"/>
              <a:t>Présentation de la </a:t>
            </a:r>
            <a:r>
              <a:rPr lang="nl-BE" dirty="0" err="1"/>
              <a:t>phase</a:t>
            </a:r>
            <a:r>
              <a:rPr lang="nl-BE" dirty="0"/>
              <a:t> 2 : </a:t>
            </a:r>
            <a:r>
              <a:rPr lang="nl-BE" dirty="0" err="1"/>
              <a:t>objectifs</a:t>
            </a:r>
            <a:endParaRPr lang="nl-BE" dirty="0"/>
          </a:p>
          <a:p>
            <a:pPr marL="400050" indent="-400050">
              <a:buAutoNum type="romanUcPeriod"/>
            </a:pPr>
            <a:r>
              <a:rPr lang="nl-BE" dirty="0" err="1"/>
              <a:t>Prochaines</a:t>
            </a:r>
            <a:r>
              <a:rPr lang="nl-BE" dirty="0"/>
              <a:t> </a:t>
            </a:r>
            <a:r>
              <a:rPr lang="nl-BE" dirty="0" err="1"/>
              <a:t>étapes</a:t>
            </a:r>
            <a:endParaRPr lang="nl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DC5E03-D073-4436-AB6B-5A7752DD07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7" name="Image 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1B56122-F042-4371-A994-F7D82ACF26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32634F1A-AF9D-43D4-9A7E-59F78078B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1693" y="6230937"/>
            <a:ext cx="514350" cy="365125"/>
          </a:xfrm>
        </p:spPr>
        <p:txBody>
          <a:bodyPr/>
          <a:lstStyle/>
          <a:p>
            <a:fld id="{5974B6A5-214E-428E-BD25-8003946B0DC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649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6E8B28-03AD-4AC2-AB5E-919392F63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FAFAD33-B361-45D1-8F80-0C9DA0B093AB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CHARROI LOURD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C98CF1BB-EF51-4653-92AF-6023A762FEB3}"/>
              </a:ext>
            </a:extLst>
          </p:cNvPr>
          <p:cNvSpPr txBox="1">
            <a:spLocks/>
          </p:cNvSpPr>
          <p:nvPr/>
        </p:nvSpPr>
        <p:spPr>
          <a:xfrm>
            <a:off x="1676399" y="1052000"/>
            <a:ext cx="10299643" cy="40083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Des Réflexions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D9DA752-A1B3-4C74-9938-FE8CEAF298A2}"/>
              </a:ext>
            </a:extLst>
          </p:cNvPr>
          <p:cNvSpPr txBox="1">
            <a:spLocks/>
          </p:cNvSpPr>
          <p:nvPr/>
        </p:nvSpPr>
        <p:spPr>
          <a:xfrm>
            <a:off x="1676399" y="1452835"/>
            <a:ext cx="7559041" cy="524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Déviation de la rue JB Loriaux par le Chemin du Bois d’</a:t>
            </a:r>
            <a:r>
              <a:rPr lang="fr-FR" sz="1600" b="1" dirty="0" err="1">
                <a:solidFill>
                  <a:srgbClr val="000000"/>
                </a:solidFill>
                <a:latin typeface="Roboto Light"/>
              </a:rPr>
              <a:t>Arnelle</a:t>
            </a: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 ?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AACFABC-DF62-4689-8033-292D8A7858EA}"/>
              </a:ext>
            </a:extLst>
          </p:cNvPr>
          <p:cNvGrpSpPr/>
          <p:nvPr/>
        </p:nvGrpSpPr>
        <p:grpSpPr>
          <a:xfrm>
            <a:off x="4837898" y="2556934"/>
            <a:ext cx="5460532" cy="3089485"/>
            <a:chOff x="7093845" y="1703275"/>
            <a:chExt cx="7272957" cy="4067413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4982FFA4-B695-4E3C-97CD-B6A53031E132}"/>
                </a:ext>
              </a:extLst>
            </p:cNvPr>
            <p:cNvGrpSpPr/>
            <p:nvPr/>
          </p:nvGrpSpPr>
          <p:grpSpPr>
            <a:xfrm>
              <a:off x="7093845" y="1703275"/>
              <a:ext cx="3896210" cy="3447843"/>
              <a:chOff x="7093845" y="1703275"/>
              <a:chExt cx="3896210" cy="3447843"/>
            </a:xfrm>
          </p:grpSpPr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790AB55F-6F2F-4808-85D1-3DEDE64896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1243"/>
              <a:stretch/>
            </p:blipFill>
            <p:spPr>
              <a:xfrm>
                <a:off x="7093845" y="1703275"/>
                <a:ext cx="3896210" cy="3447843"/>
              </a:xfrm>
              <a:prstGeom prst="rect">
                <a:avLst/>
              </a:prstGeom>
            </p:spPr>
          </p:pic>
          <p:pic>
            <p:nvPicPr>
              <p:cNvPr id="30" name="Image 29" descr="Une image contenant flèche&#10;&#10;Description générée automatiquement">
                <a:extLst>
                  <a:ext uri="{FF2B5EF4-FFF2-40B4-BE49-F238E27FC236}">
                    <a16:creationId xmlns:a16="http://schemas.microsoft.com/office/drawing/2014/main" id="{325A0367-3BF2-4B9D-95EE-70830ABE7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3555" y="1787830"/>
                <a:ext cx="221996" cy="227237"/>
              </a:xfrm>
              <a:prstGeom prst="rect">
                <a:avLst/>
              </a:prstGeom>
            </p:spPr>
          </p:pic>
        </p:grp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4561D803-04A6-4DDE-9F19-2A8A022A80DB}"/>
                </a:ext>
              </a:extLst>
            </p:cNvPr>
            <p:cNvSpPr/>
            <p:nvPr/>
          </p:nvSpPr>
          <p:spPr>
            <a:xfrm>
              <a:off x="8733322" y="3202373"/>
              <a:ext cx="985520" cy="738593"/>
            </a:xfrm>
            <a:custGeom>
              <a:avLst/>
              <a:gdLst>
                <a:gd name="connsiteX0" fmla="*/ 0 w 985520"/>
                <a:gd name="connsiteY0" fmla="*/ 42633 h 738593"/>
                <a:gd name="connsiteX1" fmla="*/ 213360 w 985520"/>
                <a:gd name="connsiteY1" fmla="*/ 1993 h 738593"/>
                <a:gd name="connsiteX2" fmla="*/ 365760 w 985520"/>
                <a:gd name="connsiteY2" fmla="*/ 98513 h 738593"/>
                <a:gd name="connsiteX3" fmla="*/ 548640 w 985520"/>
                <a:gd name="connsiteY3" fmla="*/ 286473 h 738593"/>
                <a:gd name="connsiteX4" fmla="*/ 675640 w 985520"/>
                <a:gd name="connsiteY4" fmla="*/ 504913 h 738593"/>
                <a:gd name="connsiteX5" fmla="*/ 802640 w 985520"/>
                <a:gd name="connsiteY5" fmla="*/ 626833 h 738593"/>
                <a:gd name="connsiteX6" fmla="*/ 985520 w 985520"/>
                <a:gd name="connsiteY6" fmla="*/ 738593 h 738593"/>
                <a:gd name="connsiteX7" fmla="*/ 985520 w 985520"/>
                <a:gd name="connsiteY7" fmla="*/ 738593 h 738593"/>
                <a:gd name="connsiteX8" fmla="*/ 985520 w 985520"/>
                <a:gd name="connsiteY8" fmla="*/ 738593 h 73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5520" h="738593">
                  <a:moveTo>
                    <a:pt x="0" y="42633"/>
                  </a:moveTo>
                  <a:cubicBezTo>
                    <a:pt x="76200" y="17656"/>
                    <a:pt x="152400" y="-7320"/>
                    <a:pt x="213360" y="1993"/>
                  </a:cubicBezTo>
                  <a:cubicBezTo>
                    <a:pt x="274320" y="11306"/>
                    <a:pt x="309880" y="51100"/>
                    <a:pt x="365760" y="98513"/>
                  </a:cubicBezTo>
                  <a:cubicBezTo>
                    <a:pt x="421640" y="145926"/>
                    <a:pt x="496993" y="218740"/>
                    <a:pt x="548640" y="286473"/>
                  </a:cubicBezTo>
                  <a:cubicBezTo>
                    <a:pt x="600287" y="354206"/>
                    <a:pt x="633307" y="448186"/>
                    <a:pt x="675640" y="504913"/>
                  </a:cubicBezTo>
                  <a:cubicBezTo>
                    <a:pt x="717973" y="561640"/>
                    <a:pt x="750993" y="587886"/>
                    <a:pt x="802640" y="626833"/>
                  </a:cubicBezTo>
                  <a:cubicBezTo>
                    <a:pt x="854287" y="665780"/>
                    <a:pt x="985520" y="738593"/>
                    <a:pt x="985520" y="738593"/>
                  </a:cubicBezTo>
                  <a:lnTo>
                    <a:pt x="985520" y="738593"/>
                  </a:lnTo>
                  <a:lnTo>
                    <a:pt x="985520" y="738593"/>
                  </a:lnTo>
                </a:path>
              </a:pathLst>
            </a:custGeom>
            <a:ln w="28575" cap="flat" cmpd="sng" algn="ctr">
              <a:solidFill>
                <a:schemeClr val="accent1"/>
              </a:solidFill>
              <a:prstDash val="sysDot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8960A86-A73C-4BCE-ACD6-C1A610D1DE99}"/>
                </a:ext>
              </a:extLst>
            </p:cNvPr>
            <p:cNvSpPr txBox="1"/>
            <p:nvPr/>
          </p:nvSpPr>
          <p:spPr>
            <a:xfrm>
              <a:off x="8892992" y="2814695"/>
              <a:ext cx="5473810" cy="389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solidFill>
                    <a:srgbClr val="B0182B"/>
                  </a:solidFill>
                  <a:latin typeface="+mj-lt"/>
                </a:rPr>
                <a:t>Rue JB Loriaux</a:t>
              </a:r>
              <a:endParaRPr lang="fr-BE" sz="1050" dirty="0">
                <a:solidFill>
                  <a:srgbClr val="B0182B"/>
                </a:solidFill>
                <a:latin typeface="+mj-lt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350E228-3AE7-4A78-99A5-8EEA5A58E616}"/>
                </a:ext>
              </a:extLst>
            </p:cNvPr>
            <p:cNvSpPr/>
            <p:nvPr/>
          </p:nvSpPr>
          <p:spPr>
            <a:xfrm rot="20754694">
              <a:off x="8284758" y="3977413"/>
              <a:ext cx="1368416" cy="33090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131D6377-941C-4E85-8C1B-8B0DE0324A8D}"/>
                </a:ext>
              </a:extLst>
            </p:cNvPr>
            <p:cNvSpPr txBox="1"/>
            <p:nvPr/>
          </p:nvSpPr>
          <p:spPr>
            <a:xfrm>
              <a:off x="8522451" y="4396088"/>
              <a:ext cx="2750475" cy="387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>
                  <a:latin typeface="+mj-lt"/>
                </a:rPr>
                <a:t>Chemin du Bois d’</a:t>
              </a:r>
              <a:r>
                <a:rPr lang="fr-FR" sz="1050" dirty="0" err="1">
                  <a:latin typeface="+mj-lt"/>
                </a:rPr>
                <a:t>Arnelle</a:t>
              </a:r>
              <a:endParaRPr lang="fr-BE" sz="1050" dirty="0">
                <a:latin typeface="+mj-lt"/>
              </a:endParaRP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17A95F3-6092-47E8-86CD-E336725B4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7064" y="3221878"/>
              <a:ext cx="382671" cy="244034"/>
            </a:xfrm>
            <a:prstGeom prst="rect">
              <a:avLst/>
            </a:prstGeom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78EF6970-184C-4AB2-9F59-0F2558168619}"/>
                </a:ext>
              </a:extLst>
            </p:cNvPr>
            <p:cNvGrpSpPr/>
            <p:nvPr/>
          </p:nvGrpSpPr>
          <p:grpSpPr>
            <a:xfrm rot="18820902">
              <a:off x="9332766" y="3150737"/>
              <a:ext cx="406956" cy="415087"/>
              <a:chOff x="6392611" y="2165902"/>
              <a:chExt cx="406956" cy="415087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C2DD5B53-4D07-4BFE-BA1F-244792A97939}"/>
                  </a:ext>
                </a:extLst>
              </p:cNvPr>
              <p:cNvCxnSpPr/>
              <p:nvPr/>
            </p:nvCxnSpPr>
            <p:spPr>
              <a:xfrm>
                <a:off x="6596089" y="2165902"/>
                <a:ext cx="0" cy="41508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DF37294D-9920-455D-842C-87FEF60E2E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92611" y="2380567"/>
                <a:ext cx="40695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8059EF9-5043-4E92-BA03-E15663435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1811" y="3230480"/>
              <a:ext cx="337321" cy="286692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2B2C0CE1-F3D4-44BE-A1F2-46A970166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54466" y="4909415"/>
              <a:ext cx="832894" cy="171206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B46BC78-73AD-47BB-9EBC-8311BF14D0C9}"/>
                </a:ext>
              </a:extLst>
            </p:cNvPr>
            <p:cNvSpPr txBox="1"/>
            <p:nvPr/>
          </p:nvSpPr>
          <p:spPr>
            <a:xfrm>
              <a:off x="7109749" y="5207418"/>
              <a:ext cx="3880306" cy="563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>
                  <a:solidFill>
                    <a:schemeClr val="bg1">
                      <a:lumMod val="50000"/>
                    </a:schemeClr>
                  </a:solidFill>
                </a:rPr>
                <a:t>Projet de déviation de la rue JB Loriaux par le Chemin du Bois d’</a:t>
              </a:r>
              <a:r>
                <a:rPr lang="fr-FR" sz="900" b="1" dirty="0" err="1">
                  <a:solidFill>
                    <a:schemeClr val="bg1">
                      <a:lumMod val="50000"/>
                    </a:schemeClr>
                  </a:solidFill>
                </a:rPr>
                <a:t>Arnelle</a:t>
              </a:r>
              <a:endParaRPr lang="fr-BE" sz="9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20E7AD31-0A9F-4DB5-89B8-3A09CD56CCC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33" name="Image 3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64A21620-04E7-45C8-A4A2-030564487D9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2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Une image contenant carte&#10;&#10;Description générée automatiquement">
            <a:extLst>
              <a:ext uri="{FF2B5EF4-FFF2-40B4-BE49-F238E27FC236}">
                <a16:creationId xmlns:a16="http://schemas.microsoft.com/office/drawing/2014/main" id="{158655E1-A856-4CA4-B7A6-E20F6D2563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15" y="1791881"/>
            <a:ext cx="6890185" cy="4872444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BD8DD6-3C77-4310-8504-C3425BEC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DD7C4A9C-5C92-41A0-93AE-03B0F5F7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Population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scolaire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E5B261-08F3-47A7-BC44-0A0AF95570B0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MOBILITÉ SCOLAIRE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A3D858-53FD-4825-8109-77C05FA5C345}"/>
              </a:ext>
            </a:extLst>
          </p:cNvPr>
          <p:cNvSpPr txBox="1">
            <a:spLocks/>
          </p:cNvSpPr>
          <p:nvPr/>
        </p:nvSpPr>
        <p:spPr>
          <a:xfrm>
            <a:off x="1680209" y="1794510"/>
            <a:ext cx="3348991" cy="2480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Une offre scolaire relativement complète pour une commune rurale</a:t>
            </a: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8 établissements dont 1 secondaire à </a:t>
            </a:r>
            <a:r>
              <a:rPr lang="fr-FR" sz="1400" dirty="0" err="1">
                <a:solidFill>
                  <a:srgbClr val="000000"/>
                </a:solidFill>
                <a:latin typeface="Roboto Light"/>
              </a:rPr>
              <a:t>Rèves</a:t>
            </a: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F9D4F0F-1AAD-4921-8B58-AE2647B4E7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9" name="Image 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52D36752-C539-4D1A-B6D1-D4E2B44CFB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8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BD8DD6-3C77-4310-8504-C3425BEC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DD7C4A9C-5C92-41A0-93AE-03B0F5F7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Mobilité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scolaire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-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fondamental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E5B261-08F3-47A7-BC44-0A0AF95570B0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MOBILITÉ SCOLAIRE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A3D858-53FD-4825-8109-77C05FA5C345}"/>
              </a:ext>
            </a:extLst>
          </p:cNvPr>
          <p:cNvSpPr txBox="1">
            <a:spLocks/>
          </p:cNvSpPr>
          <p:nvPr/>
        </p:nvSpPr>
        <p:spPr>
          <a:xfrm>
            <a:off x="1680209" y="1794510"/>
            <a:ext cx="8538211" cy="2480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8 établissements maternels et primaires : </a:t>
            </a:r>
            <a:r>
              <a:rPr lang="fr-FR" sz="1600" b="1" dirty="0">
                <a:solidFill>
                  <a:schemeClr val="accent1"/>
                </a:solidFill>
                <a:latin typeface="Roboto Light"/>
              </a:rPr>
              <a:t>1300 élèves</a:t>
            </a: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60% sont originaires de LBV</a:t>
            </a: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Près de la moitié d’entre eux vivent &lt; 3 km de l’école et &gt;1/4 sont à moins de 1 km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Une forte utilisation de la </a:t>
            </a:r>
            <a:r>
              <a:rPr lang="fr-FR" sz="1600" b="1" dirty="0">
                <a:solidFill>
                  <a:schemeClr val="accent1"/>
                </a:solidFill>
                <a:latin typeface="Roboto Light"/>
              </a:rPr>
              <a:t>voiture</a:t>
            </a: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 chez les élèves du fondamental</a:t>
            </a: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&gt; ¾ se rendent à l’école en voiture</a:t>
            </a: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MAIS </a:t>
            </a:r>
            <a:r>
              <a:rPr lang="fr-FR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1/5 s’y rend à pied </a:t>
            </a: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TP et vélo faiblement utilisés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0B21EB99-908B-4B83-9E42-64E2FA2735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9553868"/>
              </p:ext>
            </p:extLst>
          </p:nvPr>
        </p:nvGraphicFramePr>
        <p:xfrm>
          <a:off x="7096723" y="3429000"/>
          <a:ext cx="4579340" cy="3044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81A92F48-EA70-41A9-B97D-38526A1A090C}"/>
              </a:ext>
            </a:extLst>
          </p:cNvPr>
          <p:cNvSpPr txBox="1"/>
          <p:nvPr/>
        </p:nvSpPr>
        <p:spPr>
          <a:xfrm>
            <a:off x="7383394" y="3449042"/>
            <a:ext cx="30380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Part modale des élèves en fondamental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782AB68-B91A-4F9C-9FDA-8B838C0D6233}"/>
              </a:ext>
            </a:extLst>
          </p:cNvPr>
          <p:cNvSpPr txBox="1"/>
          <p:nvPr/>
        </p:nvSpPr>
        <p:spPr>
          <a:xfrm>
            <a:off x="914960" y="6542741"/>
            <a:ext cx="4194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Source : enquêtes réalisées auprès des écoles, 2021</a:t>
            </a:r>
            <a:endParaRPr lang="fr-B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6F4BDD0-906B-4138-BAB1-A57C57B6CF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1" name="Image 1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AE1FB0E-21BE-46BE-9BE4-2C83B66904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1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BD8DD6-3C77-4310-8504-C3425BEC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DD7C4A9C-5C92-41A0-93AE-03B0F5F7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Mobilité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scolaire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- secondaire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E5B261-08F3-47A7-BC44-0A0AF95570B0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MOBILITÉ SCOLAIRE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A3D858-53FD-4825-8109-77C05FA5C345}"/>
              </a:ext>
            </a:extLst>
          </p:cNvPr>
          <p:cNvSpPr txBox="1">
            <a:spLocks/>
          </p:cNvSpPr>
          <p:nvPr/>
        </p:nvSpPr>
        <p:spPr>
          <a:xfrm>
            <a:off x="1680209" y="1794510"/>
            <a:ext cx="8538211" cy="2480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Institut Sainte-Marie : </a:t>
            </a: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750 écoliers</a:t>
            </a: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36% de LBV / 40% arrondissement de Charleroi / 24% arrondissement de Nivelles</a:t>
            </a: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Des déplacements majoritairement en voiture </a:t>
            </a: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50% prennent la voiture</a:t>
            </a: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600" dirty="0">
                <a:solidFill>
                  <a:srgbClr val="000000"/>
                </a:solidFill>
                <a:latin typeface="Roboto Light"/>
              </a:rPr>
              <a:t>MAIS  </a:t>
            </a:r>
            <a:r>
              <a:rPr lang="fr-FR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44% prennent les TP </a:t>
            </a:r>
            <a:r>
              <a:rPr lang="fr-FR" sz="1600" dirty="0">
                <a:solidFill>
                  <a:srgbClr val="000000"/>
                </a:solidFill>
                <a:latin typeface="Roboto Light"/>
              </a:rPr>
              <a:t>&gt; très bonne desserte en bus de l’établissement (5 lignes à l’arrêt Bien-Être)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0BD5109-B6F0-4815-8406-0636A05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898" y="4052389"/>
            <a:ext cx="4162396" cy="246805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C6722BD-F8F7-48A3-9211-B6A8021B6FAB}"/>
              </a:ext>
            </a:extLst>
          </p:cNvPr>
          <p:cNvSpPr txBox="1"/>
          <p:nvPr/>
        </p:nvSpPr>
        <p:spPr>
          <a:xfrm>
            <a:off x="6484131" y="3827140"/>
            <a:ext cx="4192101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fr-FR" sz="1050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Part modale des élèves de l’Institut Sainte Marie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7D64DFF-4D22-4C74-B1B1-6BDFE7606B55}"/>
              </a:ext>
            </a:extLst>
          </p:cNvPr>
          <p:cNvSpPr txBox="1"/>
          <p:nvPr/>
        </p:nvSpPr>
        <p:spPr>
          <a:xfrm>
            <a:off x="914960" y="6542741"/>
            <a:ext cx="466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Source : enquêtes réalisées auprès des écoles, 2021</a:t>
            </a:r>
            <a:endParaRPr lang="fr-B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7AE960D-8B31-4F21-AFB5-0F416CBCEA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812E244B-7FB7-4B18-8141-E711FBB8DF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9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BD8DD6-3C77-4310-8504-C3425BEC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DD7C4A9C-5C92-41A0-93AE-03B0F5F7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Visibilité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sécurité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abords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d’école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E5B261-08F3-47A7-BC44-0A0AF95570B0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MOBILITÉ SCOLAIRE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A3D858-53FD-4825-8109-77C05FA5C345}"/>
              </a:ext>
            </a:extLst>
          </p:cNvPr>
          <p:cNvSpPr txBox="1">
            <a:spLocks/>
          </p:cNvSpPr>
          <p:nvPr/>
        </p:nvSpPr>
        <p:spPr>
          <a:xfrm>
            <a:off x="1680209" y="1794510"/>
            <a:ext cx="8538211" cy="366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Des établissements scolaires marqués par des panneaux réglementaires</a:t>
            </a: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pic>
        <p:nvPicPr>
          <p:cNvPr id="9" name="Image 8" descr="Une image contenant texte, tour&#10;&#10;Description générée automatiquement">
            <a:extLst>
              <a:ext uri="{FF2B5EF4-FFF2-40B4-BE49-F238E27FC236}">
                <a16:creationId xmlns:a16="http://schemas.microsoft.com/office/drawing/2014/main" id="{E22D524A-8FB3-4485-BAC4-8CF8089BB6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859019" y="3308602"/>
            <a:ext cx="1973456" cy="2216875"/>
          </a:xfrm>
          <a:prstGeom prst="rect">
            <a:avLst/>
          </a:prstGeom>
        </p:spPr>
      </p:pic>
      <p:pic>
        <p:nvPicPr>
          <p:cNvPr id="13" name="Image 12" descr="Une image contenant texte, arbre, extérieur, terrain&#10;&#10;Description générée automatiquement">
            <a:extLst>
              <a:ext uri="{FF2B5EF4-FFF2-40B4-BE49-F238E27FC236}">
                <a16:creationId xmlns:a16="http://schemas.microsoft.com/office/drawing/2014/main" id="{41B0D952-B404-4D70-B3E4-0BCA39756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1765" y="3393095"/>
            <a:ext cx="1979191" cy="1973457"/>
          </a:xfrm>
          <a:prstGeom prst="rect">
            <a:avLst/>
          </a:prstGeom>
        </p:spPr>
      </p:pic>
      <p:pic>
        <p:nvPicPr>
          <p:cNvPr id="14" name="Image 13" descr="Une image contenant texte, terrain, extérieur, ciel&#10;&#10;Description générée automatiquement">
            <a:extLst>
              <a:ext uri="{FF2B5EF4-FFF2-40B4-BE49-F238E27FC236}">
                <a16:creationId xmlns:a16="http://schemas.microsoft.com/office/drawing/2014/main" id="{A0FE04D7-3C3D-4A6D-8FDD-EB4002519C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3689" y="3428999"/>
            <a:ext cx="1508572" cy="1968257"/>
          </a:xfrm>
          <a:prstGeom prst="rect">
            <a:avLst/>
          </a:prstGeom>
        </p:spPr>
      </p:pic>
      <p:pic>
        <p:nvPicPr>
          <p:cNvPr id="15" name="Image 14" descr="Une image contenant extérieur, ciel, bâtiment, terrain&#10;&#10;Description générée automatiquement">
            <a:extLst>
              <a:ext uri="{FF2B5EF4-FFF2-40B4-BE49-F238E27FC236}">
                <a16:creationId xmlns:a16="http://schemas.microsoft.com/office/drawing/2014/main" id="{F9F8443D-D5E3-4DDD-B93D-C285D91522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0460" y="3398357"/>
            <a:ext cx="2164517" cy="197345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15F790F-67A3-44FA-8E44-DAC7E2BA8BA7}"/>
              </a:ext>
            </a:extLst>
          </p:cNvPr>
          <p:cNvSpPr txBox="1"/>
          <p:nvPr/>
        </p:nvSpPr>
        <p:spPr>
          <a:xfrm>
            <a:off x="1676399" y="5397856"/>
            <a:ext cx="29290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chemeClr val="bg1">
                    <a:lumMod val="50000"/>
                  </a:schemeClr>
                </a:solidFill>
              </a:rPr>
              <a:t>Institut Bien-Être à </a:t>
            </a:r>
            <a:r>
              <a:rPr lang="fr-FR" sz="1050" b="1" dirty="0" err="1">
                <a:solidFill>
                  <a:schemeClr val="bg1">
                    <a:lumMod val="50000"/>
                  </a:schemeClr>
                </a:solidFill>
              </a:rPr>
              <a:t>Rèves</a:t>
            </a:r>
            <a:endParaRPr lang="fr-BE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8521F50-80B9-4107-B622-CB4C93D54294}"/>
              </a:ext>
            </a:extLst>
          </p:cNvPr>
          <p:cNvSpPr txBox="1"/>
          <p:nvPr/>
        </p:nvSpPr>
        <p:spPr>
          <a:xfrm>
            <a:off x="1737309" y="5142158"/>
            <a:ext cx="2177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Source : </a:t>
            </a:r>
            <a:r>
              <a:rPr lang="fr-FR" sz="1050" dirty="0" err="1">
                <a:solidFill>
                  <a:schemeClr val="bg1"/>
                </a:solidFill>
              </a:rPr>
              <a:t>Traject</a:t>
            </a:r>
            <a:endParaRPr lang="fr-BE" sz="1050" dirty="0">
              <a:solidFill>
                <a:schemeClr val="bg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509BC5E-2E21-45CB-8CDF-FCE2E0D483FA}"/>
              </a:ext>
            </a:extLst>
          </p:cNvPr>
          <p:cNvSpPr txBox="1"/>
          <p:nvPr/>
        </p:nvSpPr>
        <p:spPr>
          <a:xfrm>
            <a:off x="4079668" y="5187639"/>
            <a:ext cx="2177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Source : </a:t>
            </a:r>
            <a:r>
              <a:rPr lang="fr-FR" sz="1050" dirty="0" err="1">
                <a:solidFill>
                  <a:schemeClr val="bg1"/>
                </a:solidFill>
              </a:rPr>
              <a:t>Traject</a:t>
            </a:r>
            <a:endParaRPr lang="fr-BE" sz="1050" dirty="0">
              <a:solidFill>
                <a:schemeClr val="bg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D860418-A2A5-47C2-B43E-2802F081B60B}"/>
              </a:ext>
            </a:extLst>
          </p:cNvPr>
          <p:cNvSpPr txBox="1"/>
          <p:nvPr/>
        </p:nvSpPr>
        <p:spPr>
          <a:xfrm>
            <a:off x="5699261" y="5091749"/>
            <a:ext cx="2177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Source : </a:t>
            </a:r>
            <a:r>
              <a:rPr lang="fr-FR" sz="1050" dirty="0" err="1">
                <a:solidFill>
                  <a:schemeClr val="bg1"/>
                </a:solidFill>
              </a:rPr>
              <a:t>Traject</a:t>
            </a:r>
            <a:endParaRPr lang="fr-BE" sz="1050" dirty="0">
              <a:solidFill>
                <a:schemeClr val="bg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7E4A704-9E04-45EF-847B-9E47254215EF}"/>
              </a:ext>
            </a:extLst>
          </p:cNvPr>
          <p:cNvSpPr txBox="1"/>
          <p:nvPr/>
        </p:nvSpPr>
        <p:spPr>
          <a:xfrm>
            <a:off x="7846315" y="5369382"/>
            <a:ext cx="27384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chemeClr val="bg1">
                    <a:lumMod val="50000"/>
                  </a:schemeClr>
                </a:solidFill>
              </a:rPr>
              <a:t>Ecole A. </a:t>
            </a:r>
            <a:r>
              <a:rPr lang="fr-FR" sz="1050" b="1" dirty="0" err="1">
                <a:solidFill>
                  <a:schemeClr val="bg1">
                    <a:lumMod val="50000"/>
                  </a:schemeClr>
                </a:solidFill>
              </a:rPr>
              <a:t>Grumiaux</a:t>
            </a:r>
            <a:r>
              <a:rPr lang="fr-FR" sz="1050" b="1" dirty="0">
                <a:solidFill>
                  <a:schemeClr val="bg1">
                    <a:lumMod val="50000"/>
                  </a:schemeClr>
                </a:solidFill>
              </a:rPr>
              <a:t>  - Villers-</a:t>
            </a:r>
            <a:r>
              <a:rPr lang="fr-FR" sz="1050" b="1" dirty="0" err="1">
                <a:solidFill>
                  <a:schemeClr val="bg1">
                    <a:lumMod val="50000"/>
                  </a:schemeClr>
                </a:solidFill>
              </a:rPr>
              <a:t>Perwin</a:t>
            </a:r>
            <a:endParaRPr lang="fr-BE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EB63A57-6530-47DF-B29E-6EA08C000484}"/>
              </a:ext>
            </a:extLst>
          </p:cNvPr>
          <p:cNvSpPr txBox="1"/>
          <p:nvPr/>
        </p:nvSpPr>
        <p:spPr>
          <a:xfrm>
            <a:off x="7860460" y="5129941"/>
            <a:ext cx="2177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Source : </a:t>
            </a:r>
            <a:r>
              <a:rPr lang="fr-FR" sz="1050" dirty="0" err="1">
                <a:solidFill>
                  <a:schemeClr val="bg1"/>
                </a:solidFill>
              </a:rPr>
              <a:t>Traject</a:t>
            </a:r>
            <a:endParaRPr lang="fr-BE" sz="1050" dirty="0">
              <a:solidFill>
                <a:schemeClr val="bg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7408870-ECFC-4CFC-AB1E-66815C0E1A1C}"/>
              </a:ext>
            </a:extLst>
          </p:cNvPr>
          <p:cNvSpPr txBox="1"/>
          <p:nvPr/>
        </p:nvSpPr>
        <p:spPr>
          <a:xfrm>
            <a:off x="4030103" y="5411049"/>
            <a:ext cx="14416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chemeClr val="bg1">
                    <a:lumMod val="50000"/>
                  </a:schemeClr>
                </a:solidFill>
              </a:rPr>
              <a:t>Ecole Les Bons Villers - </a:t>
            </a:r>
            <a:r>
              <a:rPr lang="fr-FR" sz="1050" b="1" dirty="0" err="1">
                <a:solidFill>
                  <a:schemeClr val="bg1">
                    <a:lumMod val="50000"/>
                  </a:schemeClr>
                </a:solidFill>
              </a:rPr>
              <a:t>Frasnes</a:t>
            </a:r>
            <a:endParaRPr lang="fr-BE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C4796D-D259-4226-9302-80D924AF2021}"/>
              </a:ext>
            </a:extLst>
          </p:cNvPr>
          <p:cNvSpPr txBox="1"/>
          <p:nvPr/>
        </p:nvSpPr>
        <p:spPr>
          <a:xfrm>
            <a:off x="5699260" y="5353359"/>
            <a:ext cx="21771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chemeClr val="bg1">
                    <a:lumMod val="50000"/>
                  </a:schemeClr>
                </a:solidFill>
              </a:rPr>
              <a:t>Ecole Les bons Villers - </a:t>
            </a:r>
            <a:r>
              <a:rPr lang="fr-FR" sz="1050" b="1" dirty="0" err="1">
                <a:solidFill>
                  <a:schemeClr val="bg1">
                    <a:lumMod val="50000"/>
                  </a:schemeClr>
                </a:solidFill>
              </a:rPr>
              <a:t>Frasnes</a:t>
            </a:r>
            <a:endParaRPr lang="fr-BE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44F995F-3E8B-4B21-BC5D-C2A8BD7E35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25" name="Image 2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A7B8899D-3824-4A84-9821-D108BDAF440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3C68109-CAF2-43BD-8BA0-9AE6953F9B5A}"/>
              </a:ext>
            </a:extLst>
          </p:cNvPr>
          <p:cNvSpPr txBox="1">
            <a:spLocks/>
          </p:cNvSpPr>
          <p:nvPr/>
        </p:nvSpPr>
        <p:spPr>
          <a:xfrm>
            <a:off x="1680209" y="1900052"/>
            <a:ext cx="8538211" cy="788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Une identité visuelle claire grâce à un mobilier urbain uniforme à l’échelle de la commune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824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BD8DD6-3C77-4310-8504-C3425BEC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DD7C4A9C-5C92-41A0-93AE-03B0F5F7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accessibilité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E5B261-08F3-47A7-BC44-0A0AF95570B0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MOBILITÉ SCOLAIRE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A3D858-53FD-4825-8109-77C05FA5C345}"/>
              </a:ext>
            </a:extLst>
          </p:cNvPr>
          <p:cNvSpPr txBox="1">
            <a:spLocks/>
          </p:cNvSpPr>
          <p:nvPr/>
        </p:nvSpPr>
        <p:spPr>
          <a:xfrm>
            <a:off x="1676399" y="2022336"/>
            <a:ext cx="4560571" cy="1268730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spcBef>
                <a:spcPts val="0"/>
              </a:spcBef>
              <a:buAutoNum type="arabicPeriod"/>
              <a:defRPr/>
            </a:pPr>
            <a:r>
              <a:rPr lang="fr-FR" sz="1600" b="1" dirty="0">
                <a:solidFill>
                  <a:srgbClr val="000000"/>
                </a:solidFill>
                <a:latin typeface="+mj-lt"/>
              </a:rPr>
              <a:t>Accessibilité piétonne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400" b="1" dirty="0">
                <a:solidFill>
                  <a:srgbClr val="000000"/>
                </a:solidFill>
                <a:latin typeface="Roboto Light"/>
              </a:rPr>
              <a:t>Présence de trottoirs aux abords immédiats des écoles</a:t>
            </a:r>
          </a:p>
          <a:p>
            <a:pPr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400" b="1" dirty="0">
                <a:solidFill>
                  <a:srgbClr val="000000"/>
                </a:solidFill>
                <a:latin typeface="Roboto Light"/>
              </a:rPr>
              <a:t>Quelques exceptions </a:t>
            </a:r>
            <a:r>
              <a:rPr lang="fr-FR" sz="1400" dirty="0">
                <a:solidFill>
                  <a:srgbClr val="000000"/>
                </a:solidFill>
                <a:latin typeface="Roboto Light"/>
              </a:rPr>
              <a:t>(A. </a:t>
            </a:r>
            <a:r>
              <a:rPr lang="fr-FR" sz="1400" dirty="0" err="1">
                <a:solidFill>
                  <a:srgbClr val="000000"/>
                </a:solidFill>
                <a:latin typeface="Roboto Light"/>
              </a:rPr>
              <a:t>Grumiaux</a:t>
            </a:r>
            <a:r>
              <a:rPr lang="fr-FR" sz="1400" dirty="0">
                <a:solidFill>
                  <a:srgbClr val="000000"/>
                </a:solidFill>
                <a:latin typeface="Roboto Light"/>
              </a:rPr>
              <a:t> à </a:t>
            </a:r>
            <a:r>
              <a:rPr lang="fr-FR" sz="1400" dirty="0" err="1">
                <a:solidFill>
                  <a:srgbClr val="000000"/>
                </a:solidFill>
                <a:latin typeface="Roboto Light"/>
              </a:rPr>
              <a:t>Rèves</a:t>
            </a:r>
            <a:r>
              <a:rPr lang="fr-FR" sz="1400" dirty="0">
                <a:solidFill>
                  <a:srgbClr val="000000"/>
                </a:solidFill>
                <a:latin typeface="Roboto Light"/>
              </a:rPr>
              <a:t>, </a:t>
            </a:r>
            <a:r>
              <a:rPr lang="fr-FR" sz="1400" dirty="0" err="1">
                <a:solidFill>
                  <a:srgbClr val="000000"/>
                </a:solidFill>
                <a:latin typeface="Roboto Light"/>
              </a:rPr>
              <a:t>Mellet</a:t>
            </a:r>
            <a:r>
              <a:rPr lang="fr-FR" sz="1400" dirty="0">
                <a:solidFill>
                  <a:srgbClr val="000000"/>
                </a:solidFill>
                <a:latin typeface="Roboto Light"/>
              </a:rPr>
              <a:t>)</a:t>
            </a: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B292E8-8C57-4B84-A7F5-895155DDD3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08" y="1671137"/>
            <a:ext cx="473923" cy="702398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0445112-6DBA-4B6C-8413-0BBCC97248A7}"/>
              </a:ext>
            </a:extLst>
          </p:cNvPr>
          <p:cNvSpPr txBox="1">
            <a:spLocks/>
          </p:cNvSpPr>
          <p:nvPr/>
        </p:nvSpPr>
        <p:spPr>
          <a:xfrm>
            <a:off x="7098030" y="2022336"/>
            <a:ext cx="4560571" cy="1268730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600" b="1" dirty="0">
                <a:solidFill>
                  <a:srgbClr val="000000"/>
                </a:solidFill>
                <a:latin typeface="+mj-lt"/>
              </a:rPr>
              <a:t>2. Accessibilité à vélo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400" b="1" dirty="0">
                <a:solidFill>
                  <a:srgbClr val="000000"/>
                </a:solidFill>
                <a:latin typeface="Roboto Light"/>
              </a:rPr>
              <a:t>Des voiries peu confortables pour aller à l’école</a:t>
            </a:r>
          </a:p>
          <a:p>
            <a:pPr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400" b="1" dirty="0">
                <a:solidFill>
                  <a:srgbClr val="000000"/>
                </a:solidFill>
                <a:latin typeface="Roboto Light"/>
              </a:rPr>
              <a:t>Et peu de dispositif de stationnement </a:t>
            </a:r>
            <a:endParaRPr lang="fr-FR" sz="1400" dirty="0">
              <a:solidFill>
                <a:srgbClr val="000000"/>
              </a:solidFill>
              <a:latin typeface="Roboto Light"/>
            </a:endParaRP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BB6DFF7-A321-48EC-AF0A-FC07E275CD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21639" y="1842640"/>
            <a:ext cx="554403" cy="420422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5B0BE50-A563-4D92-A3B5-FD3F63F3A234}"/>
              </a:ext>
            </a:extLst>
          </p:cNvPr>
          <p:cNvSpPr txBox="1">
            <a:spLocks/>
          </p:cNvSpPr>
          <p:nvPr/>
        </p:nvSpPr>
        <p:spPr>
          <a:xfrm>
            <a:off x="1676399" y="3850101"/>
            <a:ext cx="4560571" cy="1268730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600" b="1" dirty="0">
                <a:solidFill>
                  <a:srgbClr val="000000"/>
                </a:solidFill>
                <a:latin typeface="+mj-lt"/>
              </a:rPr>
              <a:t>3. Accessibilité en transport public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400" b="1" dirty="0" err="1">
                <a:solidFill>
                  <a:srgbClr val="000000"/>
                </a:solidFill>
                <a:latin typeface="Roboto Light"/>
              </a:rPr>
              <a:t>Rèves</a:t>
            </a:r>
            <a:r>
              <a:rPr lang="fr-FR" sz="1400" b="1" dirty="0">
                <a:solidFill>
                  <a:srgbClr val="000000"/>
                </a:solidFill>
                <a:latin typeface="Roboto Light"/>
              </a:rPr>
              <a:t> très bien desservi en bus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CC67E4C-7047-4E2E-8503-DA2F3C876B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008" y="3618272"/>
            <a:ext cx="473923" cy="463657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7BC3AC3-ACFF-4DC6-B049-CD0AED416E06}"/>
              </a:ext>
            </a:extLst>
          </p:cNvPr>
          <p:cNvSpPr txBox="1">
            <a:spLocks/>
          </p:cNvSpPr>
          <p:nvPr/>
        </p:nvSpPr>
        <p:spPr>
          <a:xfrm>
            <a:off x="7098030" y="3850101"/>
            <a:ext cx="4560571" cy="1268730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600" b="1" dirty="0">
                <a:solidFill>
                  <a:srgbClr val="000000"/>
                </a:solidFill>
                <a:latin typeface="+mj-lt"/>
              </a:rPr>
              <a:t>4. Accessibilité en voiture et stationnement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400" b="1" dirty="0">
                <a:solidFill>
                  <a:srgbClr val="000000"/>
                </a:solidFill>
                <a:latin typeface="Roboto Light"/>
              </a:rPr>
              <a:t>Une offre globalement présente au droit de toutes les écoles mais insuffisante aux heures d’entrées/ sorties de classe</a:t>
            </a: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9C20F27D-FB53-4C7E-83D0-41D3590C1A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1507" y="3670405"/>
            <a:ext cx="494666" cy="42042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3E4751-67E1-46AD-AF6E-7234A5D900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4" name="Image 1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0F370B83-4303-4099-A24D-796DE9CBAE3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5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  <p:bldP spid="26" grpId="0" animBg="1"/>
      <p:bldP spid="2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BD8DD6-3C77-4310-8504-C3425BEC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DD7C4A9C-5C92-41A0-93AE-03B0F5F7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Gestion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du stationnement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E5B261-08F3-47A7-BC44-0A0AF95570B0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MOBILITÉ SCOLAIRE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D360EC-5977-40FF-99E4-3DD08DF31FB7}"/>
              </a:ext>
            </a:extLst>
          </p:cNvPr>
          <p:cNvSpPr txBox="1">
            <a:spLocks/>
          </p:cNvSpPr>
          <p:nvPr/>
        </p:nvSpPr>
        <p:spPr>
          <a:xfrm>
            <a:off x="1680209" y="1794510"/>
            <a:ext cx="9555481" cy="2480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Le cas de l’Institut Sainte-Marie : </a:t>
            </a:r>
          </a:p>
          <a:p>
            <a:pPr marL="263525" indent="0" algn="just">
              <a:lnSpc>
                <a:spcPct val="113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13000"/>
              </a:lnSpc>
              <a:spcBef>
                <a:spcPts val="0"/>
              </a:spcBef>
              <a:buNone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C793094-0B98-4ED7-BA5B-18FB31555C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8910" y="3469606"/>
            <a:ext cx="2710768" cy="1610427"/>
          </a:xfrm>
          <a:prstGeom prst="rect">
            <a:avLst/>
          </a:prstGeom>
        </p:spPr>
      </p:pic>
      <p:pic>
        <p:nvPicPr>
          <p:cNvPr id="15" name="Image 14" descr="Une image contenant bâtiment, extérieur, route, bus&#10;&#10;Description générée automatiquement">
            <a:extLst>
              <a:ext uri="{FF2B5EF4-FFF2-40B4-BE49-F238E27FC236}">
                <a16:creationId xmlns:a16="http://schemas.microsoft.com/office/drawing/2014/main" id="{AC16AE3F-1224-453C-8B62-820578CDC5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0142" y="3429000"/>
            <a:ext cx="2691716" cy="178730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1A07F54-2330-4B4C-AF03-355F231481C6}"/>
              </a:ext>
            </a:extLst>
          </p:cNvPr>
          <p:cNvSpPr txBox="1"/>
          <p:nvPr/>
        </p:nvSpPr>
        <p:spPr>
          <a:xfrm>
            <a:off x="1726796" y="4818423"/>
            <a:ext cx="2177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Source : </a:t>
            </a:r>
            <a:r>
              <a:rPr lang="fr-FR" sz="1050" dirty="0" err="1">
                <a:solidFill>
                  <a:schemeClr val="bg1"/>
                </a:solidFill>
              </a:rPr>
              <a:t>Traject</a:t>
            </a:r>
            <a:endParaRPr lang="fr-BE" sz="1050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6D75450-1D8B-4B18-8AA1-0A477C4CD913}"/>
              </a:ext>
            </a:extLst>
          </p:cNvPr>
          <p:cNvSpPr txBox="1"/>
          <p:nvPr/>
        </p:nvSpPr>
        <p:spPr>
          <a:xfrm>
            <a:off x="4750142" y="4958828"/>
            <a:ext cx="2177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Source : </a:t>
            </a:r>
            <a:r>
              <a:rPr lang="fr-FR" sz="1050" dirty="0" err="1"/>
              <a:t>Traject</a:t>
            </a:r>
            <a:endParaRPr lang="fr-BE" sz="1050" dirty="0"/>
          </a:p>
        </p:txBody>
      </p:sp>
      <p:pic>
        <p:nvPicPr>
          <p:cNvPr id="18" name="Image 17" descr="Une image contenant texte, extérieur, arbre, terrain&#10;&#10;Description générée automatiquement">
            <a:extLst>
              <a:ext uri="{FF2B5EF4-FFF2-40B4-BE49-F238E27FC236}">
                <a16:creationId xmlns:a16="http://schemas.microsoft.com/office/drawing/2014/main" id="{B0EB4023-B4F9-4D15-BEEC-6C0D4C5B8A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2322" y="3429000"/>
            <a:ext cx="2667310" cy="181111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40712C1-6D56-422E-AB3E-A31ED515E8DC}"/>
              </a:ext>
            </a:extLst>
          </p:cNvPr>
          <p:cNvSpPr txBox="1"/>
          <p:nvPr/>
        </p:nvSpPr>
        <p:spPr>
          <a:xfrm>
            <a:off x="7731074" y="5013545"/>
            <a:ext cx="2177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chemeClr val="bg1"/>
                </a:solidFill>
              </a:rPr>
              <a:t>Source : </a:t>
            </a:r>
            <a:r>
              <a:rPr lang="fr-FR" sz="1050" dirty="0" err="1">
                <a:solidFill>
                  <a:schemeClr val="bg1"/>
                </a:solidFill>
              </a:rPr>
              <a:t>Traject</a:t>
            </a:r>
            <a:endParaRPr lang="fr-BE" sz="1050" dirty="0">
              <a:solidFill>
                <a:schemeClr val="bg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D01063B-9169-467F-AE71-FB9A7EDBA386}"/>
              </a:ext>
            </a:extLst>
          </p:cNvPr>
          <p:cNvSpPr txBox="1"/>
          <p:nvPr/>
        </p:nvSpPr>
        <p:spPr>
          <a:xfrm>
            <a:off x="1676399" y="5102077"/>
            <a:ext cx="2514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chemeClr val="bg1">
                    <a:lumMod val="50000"/>
                  </a:schemeClr>
                </a:solidFill>
              </a:rPr>
              <a:t>Institut Sainte-Marie, entrée nord</a:t>
            </a:r>
            <a:endParaRPr lang="fr-BE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F73D884-B366-4407-8B86-A9FA4B8E8D49}"/>
              </a:ext>
            </a:extLst>
          </p:cNvPr>
          <p:cNvSpPr txBox="1"/>
          <p:nvPr/>
        </p:nvSpPr>
        <p:spPr>
          <a:xfrm>
            <a:off x="4734913" y="5203626"/>
            <a:ext cx="2514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chemeClr val="bg1">
                    <a:lumMod val="50000"/>
                  </a:schemeClr>
                </a:solidFill>
              </a:rPr>
              <a:t>Institut Sainte-Marie, entrée nord</a:t>
            </a:r>
            <a:endParaRPr lang="fr-BE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8D65EC6-29F3-4CCD-B023-FAAC215A34EB}"/>
              </a:ext>
            </a:extLst>
          </p:cNvPr>
          <p:cNvSpPr txBox="1"/>
          <p:nvPr/>
        </p:nvSpPr>
        <p:spPr>
          <a:xfrm>
            <a:off x="7697597" y="5246088"/>
            <a:ext cx="2514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chemeClr val="bg1">
                    <a:lumMod val="50000"/>
                  </a:schemeClr>
                </a:solidFill>
              </a:rPr>
              <a:t>Institut Sainte-Marie, entrée sud</a:t>
            </a:r>
            <a:endParaRPr lang="fr-BE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C4F4E82-8466-4F3A-8BBA-56B2EC2BB5D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24" name="Image 2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71734E1A-175A-49FA-811B-BE47FDB012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6DBDF49-50FB-4292-A62B-06C007BAEF94}"/>
              </a:ext>
            </a:extLst>
          </p:cNvPr>
          <p:cNvSpPr txBox="1">
            <a:spLocks/>
          </p:cNvSpPr>
          <p:nvPr/>
        </p:nvSpPr>
        <p:spPr>
          <a:xfrm>
            <a:off x="1489880" y="2089706"/>
            <a:ext cx="9555481" cy="368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Une demande importante en stationnement, qui pousse parfois à des comportements inappropriés</a:t>
            </a: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FDAA767-45B9-447D-928B-9474F2BD4D63}"/>
              </a:ext>
            </a:extLst>
          </p:cNvPr>
          <p:cNvSpPr txBox="1">
            <a:spLocks/>
          </p:cNvSpPr>
          <p:nvPr/>
        </p:nvSpPr>
        <p:spPr>
          <a:xfrm>
            <a:off x="1489880" y="2347819"/>
            <a:ext cx="9555481" cy="294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Véhicules qui s’arrêtent sur la voirie pour déposer les enfants </a:t>
            </a: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13000"/>
              </a:lnSpc>
              <a:spcBef>
                <a:spcPts val="0"/>
              </a:spcBef>
              <a:buNone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2888A2C-7A37-4C5E-8217-F7649E1775C9}"/>
              </a:ext>
            </a:extLst>
          </p:cNvPr>
          <p:cNvSpPr txBox="1">
            <a:spLocks/>
          </p:cNvSpPr>
          <p:nvPr/>
        </p:nvSpPr>
        <p:spPr>
          <a:xfrm>
            <a:off x="1489879" y="2622141"/>
            <a:ext cx="9555481" cy="582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Voitures qui s’engouffrent dans la petite rue Grand Blocus et font demi-tour au détriment des cheminements piétons</a:t>
            </a:r>
          </a:p>
          <a:p>
            <a:pPr marL="263525" indent="0" algn="just">
              <a:lnSpc>
                <a:spcPct val="113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13000"/>
              </a:lnSpc>
              <a:spcBef>
                <a:spcPts val="0"/>
              </a:spcBef>
              <a:buNone/>
              <a:defRPr/>
            </a:pPr>
            <a:endParaRPr lang="fr-FR" sz="1600" b="1" dirty="0">
              <a:solidFill>
                <a:srgbClr val="000000"/>
              </a:solidFill>
              <a:latin typeface="Roboto Light"/>
            </a:endParaRPr>
          </a:p>
          <a:p>
            <a:pPr marL="263525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dirty="0">
              <a:solidFill>
                <a:srgbClr val="000000"/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4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04599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9" grpId="0"/>
      <p:bldP spid="20" grpId="0"/>
      <p:bldP spid="21" grpId="0"/>
      <p:bldP spid="22" grpId="0"/>
      <p:bldP spid="25" grpId="0"/>
      <p:bldP spid="26" grpId="0"/>
      <p:bldP spid="2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BD8DD6-3C77-4310-8504-C3425BEC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DD7C4A9C-5C92-41A0-93AE-03B0F5F7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559714"/>
            <a:ext cx="10299643" cy="991948"/>
          </a:xfrm>
        </p:spPr>
        <p:txBody>
          <a:bodyPr/>
          <a:lstStyle/>
          <a:p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Services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offerts</a:t>
            </a:r>
            <a:r>
              <a:rPr lang="nl-BE" sz="3200" dirty="0">
                <a:solidFill>
                  <a:schemeClr val="bg1">
                    <a:lumMod val="50000"/>
                  </a:schemeClr>
                </a:solidFill>
              </a:rPr>
              <a:t> à la </a:t>
            </a:r>
            <a:r>
              <a:rPr lang="nl-BE" sz="3200" dirty="0" err="1">
                <a:solidFill>
                  <a:schemeClr val="bg1">
                    <a:lumMod val="50000"/>
                  </a:schemeClr>
                </a:solidFill>
              </a:rPr>
              <a:t>population</a:t>
            </a:r>
            <a:endParaRPr lang="nl-B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E5B261-08F3-47A7-BC44-0A0AF95570B0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SERVICES DE MOBILITÉ ET COMMUNICATION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D360EC-5977-40FF-99E4-3DD08DF31FB7}"/>
              </a:ext>
            </a:extLst>
          </p:cNvPr>
          <p:cNvSpPr txBox="1">
            <a:spLocks/>
          </p:cNvSpPr>
          <p:nvPr/>
        </p:nvSpPr>
        <p:spPr>
          <a:xfrm>
            <a:off x="1680209" y="1794510"/>
            <a:ext cx="9555481" cy="2480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b="1" dirty="0">
                <a:solidFill>
                  <a:srgbClr val="000000"/>
                </a:solidFill>
                <a:latin typeface="Roboto Light"/>
              </a:rPr>
              <a:t>Différents services proposés à la population : </a:t>
            </a:r>
          </a:p>
          <a:p>
            <a:pPr lvl="1"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b="1" dirty="0">
                <a:solidFill>
                  <a:srgbClr val="000000"/>
                </a:solidFill>
                <a:latin typeface="Roboto Light"/>
              </a:rPr>
              <a:t>Taxi social </a:t>
            </a:r>
          </a:p>
          <a:p>
            <a:pPr lvl="1"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b="1" dirty="0">
                <a:solidFill>
                  <a:srgbClr val="000000"/>
                </a:solidFill>
                <a:latin typeface="Roboto Light"/>
              </a:rPr>
              <a:t>Location de taxi avec chauffeur</a:t>
            </a:r>
          </a:p>
          <a:p>
            <a:pPr lvl="1"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b="1" dirty="0">
                <a:solidFill>
                  <a:srgbClr val="000000"/>
                </a:solidFill>
                <a:latin typeface="Roboto Light"/>
              </a:rPr>
              <a:t>Taxi collectif</a:t>
            </a:r>
          </a:p>
          <a:p>
            <a:pPr lvl="1"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b="1" dirty="0">
                <a:solidFill>
                  <a:srgbClr val="000000"/>
                </a:solidFill>
                <a:latin typeface="Roboto Light"/>
              </a:rPr>
              <a:t>Service mobilité pour les PMR</a:t>
            </a:r>
          </a:p>
          <a:p>
            <a:pPr lvl="1"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Le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Roboto Light"/>
              </a:rPr>
              <a:t>Bonvibus</a:t>
            </a:r>
            <a:endParaRPr lang="fr-FR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  <a:p>
            <a:pPr lvl="1"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Le GAL Pays des 4 Bras </a:t>
            </a:r>
            <a:endParaRPr lang="fr-FR" sz="18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  <a:p>
            <a:pPr marL="0" indent="0" algn="just">
              <a:lnSpc>
                <a:spcPct val="113000"/>
              </a:lnSpc>
              <a:spcBef>
                <a:spcPts val="0"/>
              </a:spcBef>
              <a:buNone/>
              <a:defRPr/>
            </a:pPr>
            <a:endParaRPr lang="fr-FR" b="1" dirty="0">
              <a:solidFill>
                <a:srgbClr val="000000"/>
              </a:solidFill>
              <a:latin typeface="Roboto Light"/>
            </a:endParaRPr>
          </a:p>
          <a:p>
            <a:pPr marL="263525" indent="0" algn="just">
              <a:lnSpc>
                <a:spcPct val="113000"/>
              </a:lnSpc>
              <a:spcBef>
                <a:spcPts val="0"/>
              </a:spcBef>
              <a:buNone/>
              <a:defRPr/>
            </a:pPr>
            <a:endParaRPr lang="fr-FR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13000"/>
              </a:lnSpc>
              <a:spcBef>
                <a:spcPts val="0"/>
              </a:spcBef>
              <a:buNone/>
              <a:defRPr/>
            </a:pPr>
            <a:endParaRPr lang="fr-FR" dirty="0">
              <a:solidFill>
                <a:srgbClr val="000000"/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6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98FF4E7-92EF-4FCA-87FF-24251D41C1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10DB2C8F-DEE1-4A79-B868-1AE5312D15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8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BD8DD6-3C77-4310-8504-C3425BEC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DD7C4A9C-5C92-41A0-93AE-03B0F5F7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1040130"/>
            <a:ext cx="10299643" cy="868680"/>
          </a:xfrm>
        </p:spPr>
        <p:txBody>
          <a:bodyPr/>
          <a:lstStyle/>
          <a:p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Communication, </a:t>
            </a:r>
            <a:r>
              <a:rPr lang="nl-BE" sz="2800" dirty="0" err="1">
                <a:solidFill>
                  <a:schemeClr val="bg1">
                    <a:lumMod val="50000"/>
                  </a:schemeClr>
                </a:solidFill>
              </a:rPr>
              <a:t>incitants</a:t>
            </a: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nl-BE" sz="2800" dirty="0" err="1">
                <a:solidFill>
                  <a:schemeClr val="bg1">
                    <a:lumMod val="50000"/>
                  </a:schemeClr>
                </a:solidFill>
              </a:rPr>
              <a:t>formation</a:t>
            </a: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nl-BE" sz="2800" dirty="0" err="1">
                <a:solidFill>
                  <a:schemeClr val="bg1">
                    <a:lumMod val="50000"/>
                  </a:schemeClr>
                </a:solidFill>
              </a:rPr>
              <a:t>sensibilisation</a:t>
            </a:r>
            <a:endParaRPr lang="nl-BE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E5B261-08F3-47A7-BC44-0A0AF95570B0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SERVICES DE MOBILITÉ ET COMMUNICATION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D360EC-5977-40FF-99E4-3DD08DF31FB7}"/>
              </a:ext>
            </a:extLst>
          </p:cNvPr>
          <p:cNvSpPr txBox="1">
            <a:spLocks/>
          </p:cNvSpPr>
          <p:nvPr/>
        </p:nvSpPr>
        <p:spPr>
          <a:xfrm>
            <a:off x="1680209" y="2160270"/>
            <a:ext cx="9555481" cy="2114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Communication : </a:t>
            </a:r>
          </a:p>
          <a:p>
            <a:pPr lvl="1"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Un volet mobilité sur le site internet communal qui peut être développé et renforcé </a:t>
            </a:r>
          </a:p>
          <a:p>
            <a:pPr lvl="1"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Une communication déjà en place via le bulletin communal </a:t>
            </a:r>
          </a:p>
          <a:p>
            <a:pPr lvl="1"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… et les réseaux sociaux </a:t>
            </a:r>
          </a:p>
          <a:p>
            <a:pPr lvl="1" algn="just">
              <a:lnSpc>
                <a:spcPct val="113000"/>
              </a:lnSpc>
              <a:spcBef>
                <a:spcPts val="0"/>
              </a:spcBef>
              <a:defRPr/>
            </a:pPr>
            <a:endParaRPr lang="fr-FR" dirty="0">
              <a:solidFill>
                <a:srgbClr val="000000"/>
              </a:solidFill>
              <a:latin typeface="Roboto Light"/>
            </a:endParaRPr>
          </a:p>
          <a:p>
            <a:pPr marL="263525" lvl="1" indent="-263525"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b="1" dirty="0">
                <a:solidFill>
                  <a:srgbClr val="000000"/>
                </a:solidFill>
                <a:latin typeface="Roboto Light"/>
              </a:rPr>
              <a:t>Incitants, formation, sensibilisation</a:t>
            </a:r>
          </a:p>
          <a:p>
            <a:pPr marL="720725" lvl="2" indent="-263525"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400" dirty="0">
                <a:latin typeface="Roboto Light"/>
              </a:rPr>
              <a:t>Des actions en vue de sensibiliser la population à une autre mobilité (semaine de la mobilité, programme de remise en selle, sensibilisation à l’école)</a:t>
            </a:r>
          </a:p>
          <a:p>
            <a:pPr marL="0" indent="0" algn="just">
              <a:lnSpc>
                <a:spcPct val="113000"/>
              </a:lnSpc>
              <a:spcBef>
                <a:spcPts val="0"/>
              </a:spcBef>
              <a:buNone/>
              <a:defRPr/>
            </a:pPr>
            <a:endParaRPr lang="fr-FR" b="1" dirty="0">
              <a:solidFill>
                <a:srgbClr val="000000"/>
              </a:solidFill>
              <a:latin typeface="Roboto Light"/>
            </a:endParaRPr>
          </a:p>
          <a:p>
            <a:pPr marL="263525" indent="0" algn="just">
              <a:lnSpc>
                <a:spcPct val="113000"/>
              </a:lnSpc>
              <a:spcBef>
                <a:spcPts val="0"/>
              </a:spcBef>
              <a:buNone/>
              <a:defRPr/>
            </a:pPr>
            <a:endParaRPr lang="fr-FR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13000"/>
              </a:lnSpc>
              <a:spcBef>
                <a:spcPts val="0"/>
              </a:spcBef>
              <a:buNone/>
              <a:defRPr/>
            </a:pPr>
            <a:endParaRPr lang="fr-FR" dirty="0">
              <a:solidFill>
                <a:srgbClr val="000000"/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6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9CC15A1-EEE7-420B-B750-7E362A9EEB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70"/>
          <a:stretch/>
        </p:blipFill>
        <p:spPr>
          <a:xfrm>
            <a:off x="8684787" y="4595322"/>
            <a:ext cx="2177991" cy="17951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282CC6F-BA6B-4647-9EE2-7951338E4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179" y="4595322"/>
            <a:ext cx="2312113" cy="179515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07B9ED9-B6B5-462E-B00D-655B4A71C1A1}"/>
              </a:ext>
            </a:extLst>
          </p:cNvPr>
          <p:cNvSpPr txBox="1"/>
          <p:nvPr/>
        </p:nvSpPr>
        <p:spPr>
          <a:xfrm>
            <a:off x="6250179" y="6481762"/>
            <a:ext cx="5508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Source : page Facebook du GAL Pays des 4 Bras</a:t>
            </a:r>
            <a:endParaRPr lang="fr-B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E5311FB-6AC2-4E6B-8F84-C5E131E7F6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2" name="Image 1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58DB0BB1-543D-465E-B5CC-9B75DA86F7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2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BD8DD6-3C77-4310-8504-C3425BEC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DD7C4A9C-5C92-41A0-93AE-03B0F5F7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1040130"/>
            <a:ext cx="10299643" cy="868680"/>
          </a:xfrm>
        </p:spPr>
        <p:txBody>
          <a:bodyPr/>
          <a:lstStyle/>
          <a:p>
            <a:r>
              <a:rPr lang="nl-BE" sz="2800" dirty="0" err="1">
                <a:solidFill>
                  <a:schemeClr val="bg1">
                    <a:lumMod val="50000"/>
                  </a:schemeClr>
                </a:solidFill>
              </a:rPr>
              <a:t>Projet</a:t>
            </a: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800" dirty="0" err="1">
                <a:solidFill>
                  <a:schemeClr val="bg1">
                    <a:lumMod val="50000"/>
                  </a:schemeClr>
                </a:solidFill>
              </a:rPr>
              <a:t>d’aménagement</a:t>
            </a: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 du territoire et </a:t>
            </a:r>
            <a:r>
              <a:rPr lang="nl-BE" sz="2800" dirty="0" err="1">
                <a:solidFill>
                  <a:schemeClr val="bg1">
                    <a:lumMod val="50000"/>
                  </a:schemeClr>
                </a:solidFill>
              </a:rPr>
              <a:t>évolution</a:t>
            </a: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 de la </a:t>
            </a:r>
            <a:r>
              <a:rPr lang="nl-BE" sz="2800" dirty="0" err="1">
                <a:solidFill>
                  <a:schemeClr val="bg1">
                    <a:lumMod val="50000"/>
                  </a:schemeClr>
                </a:solidFill>
              </a:rPr>
              <a:t>population</a:t>
            </a:r>
            <a:endParaRPr lang="nl-BE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E5B261-08F3-47A7-BC44-0A0AF95570B0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DYNAMIQUE COMMUNALE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D360EC-5977-40FF-99E4-3DD08DF31FB7}"/>
              </a:ext>
            </a:extLst>
          </p:cNvPr>
          <p:cNvSpPr txBox="1">
            <a:spLocks/>
          </p:cNvSpPr>
          <p:nvPr/>
        </p:nvSpPr>
        <p:spPr>
          <a:xfrm>
            <a:off x="1680209" y="2160270"/>
            <a:ext cx="9555481" cy="2114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D’importantes réserves foncières encore disponibles sur la commune</a:t>
            </a:r>
          </a:p>
          <a:p>
            <a:pPr lvl="1"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Des projets d’habitations sont en projet / en cours (au niveau de </a:t>
            </a:r>
            <a:r>
              <a:rPr lang="fr-FR" sz="1400" dirty="0" err="1">
                <a:solidFill>
                  <a:srgbClr val="000000"/>
                </a:solidFill>
                <a:latin typeface="Roboto Light"/>
              </a:rPr>
              <a:t>Frasnes</a:t>
            </a:r>
            <a:r>
              <a:rPr lang="fr-FR" sz="1400" dirty="0">
                <a:solidFill>
                  <a:srgbClr val="000000"/>
                </a:solidFill>
                <a:latin typeface="Roboto Light"/>
              </a:rPr>
              <a:t>-lez-Gosselies)</a:t>
            </a:r>
          </a:p>
          <a:p>
            <a:pPr lvl="1" algn="just">
              <a:lnSpc>
                <a:spcPct val="113000"/>
              </a:lnSpc>
              <a:spcBef>
                <a:spcPts val="0"/>
              </a:spcBef>
              <a:defRPr/>
            </a:pPr>
            <a:endParaRPr lang="fr-FR" dirty="0">
              <a:solidFill>
                <a:srgbClr val="000000"/>
              </a:solidFill>
              <a:latin typeface="Roboto Light"/>
            </a:endParaRPr>
          </a:p>
          <a:p>
            <a:pPr marL="263525" lvl="1" indent="-263525"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b="1" dirty="0">
                <a:solidFill>
                  <a:srgbClr val="000000"/>
                </a:solidFill>
                <a:latin typeface="Roboto Light"/>
              </a:rPr>
              <a:t>Un effectif de population qui va encore s’accroître dans les prochaines années</a:t>
            </a:r>
          </a:p>
          <a:p>
            <a:pPr marL="720725" lvl="2" indent="-263525"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400" dirty="0">
                <a:latin typeface="Roboto Light"/>
              </a:rPr>
              <a:t>Besoins en déplacement devraient également augmenter</a:t>
            </a:r>
            <a:endParaRPr lang="fr-FR" dirty="0">
              <a:solidFill>
                <a:srgbClr val="000000"/>
              </a:solidFill>
              <a:latin typeface="Roboto Light"/>
            </a:endParaRPr>
          </a:p>
          <a:p>
            <a:pPr marL="0" indent="0" algn="just">
              <a:lnSpc>
                <a:spcPct val="113000"/>
              </a:lnSpc>
              <a:spcBef>
                <a:spcPts val="0"/>
              </a:spcBef>
              <a:buNone/>
              <a:defRPr/>
            </a:pPr>
            <a:endParaRPr lang="fr-FR" dirty="0">
              <a:solidFill>
                <a:srgbClr val="000000"/>
              </a:solidFill>
              <a:latin typeface="Roboto Light"/>
            </a:endParaRPr>
          </a:p>
          <a:p>
            <a:pPr marL="263525" marR="0" lvl="0" indent="0" algn="just" defTabSz="914400" rtl="0" eaLnBrk="1" fontAlgn="auto" latinLnBrk="0" hangingPunct="1">
              <a:lnSpc>
                <a:spcPct val="113000"/>
              </a:lnSpc>
              <a:spcBef>
                <a:spcPts val="0"/>
              </a:spcBef>
              <a:buClrTx/>
              <a:buSzPct val="110000"/>
              <a:buNone/>
              <a:tabLst/>
              <a:defRPr/>
            </a:pPr>
            <a:endParaRPr lang="fr-FR" sz="1600" dirty="0">
              <a:solidFill>
                <a:schemeClr val="bg1">
                  <a:lumMod val="50000"/>
                </a:schemeClr>
              </a:solidFill>
              <a:latin typeface="Roboto Light"/>
            </a:endParaRP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25EDD5D1-200D-42BC-8B6C-C26B50190EB3}"/>
              </a:ext>
            </a:extLst>
          </p:cNvPr>
          <p:cNvSpPr txBox="1">
            <a:spLocks/>
          </p:cNvSpPr>
          <p:nvPr/>
        </p:nvSpPr>
        <p:spPr>
          <a:xfrm>
            <a:off x="1676399" y="3935730"/>
            <a:ext cx="10299643" cy="8686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800" dirty="0" err="1">
                <a:solidFill>
                  <a:schemeClr val="bg1">
                    <a:lumMod val="50000"/>
                  </a:schemeClr>
                </a:solidFill>
              </a:rPr>
              <a:t>Projets</a:t>
            </a:r>
            <a:r>
              <a:rPr lang="nl-BE" sz="2800" dirty="0">
                <a:solidFill>
                  <a:schemeClr val="bg1">
                    <a:lumMod val="50000"/>
                  </a:schemeClr>
                </a:solidFill>
              </a:rPr>
              <a:t> routiers et de </a:t>
            </a:r>
            <a:r>
              <a:rPr lang="nl-BE" sz="2800" dirty="0" err="1">
                <a:solidFill>
                  <a:schemeClr val="bg1">
                    <a:lumMod val="50000"/>
                  </a:schemeClr>
                </a:solidFill>
              </a:rPr>
              <a:t>mobilité</a:t>
            </a:r>
            <a:endParaRPr lang="nl-BE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A49196-703B-4C07-80B6-3DA48421E8D4}"/>
              </a:ext>
            </a:extLst>
          </p:cNvPr>
          <p:cNvSpPr txBox="1">
            <a:spLocks/>
          </p:cNvSpPr>
          <p:nvPr/>
        </p:nvSpPr>
        <p:spPr>
          <a:xfrm>
            <a:off x="1680209" y="5055870"/>
            <a:ext cx="9555481" cy="994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600" b="1" dirty="0">
                <a:solidFill>
                  <a:srgbClr val="000000"/>
                </a:solidFill>
                <a:latin typeface="Roboto Light"/>
              </a:rPr>
              <a:t>Des projets d’infrastructures prévus sur la commune</a:t>
            </a:r>
          </a:p>
          <a:p>
            <a:pPr lvl="1"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400" dirty="0">
                <a:solidFill>
                  <a:srgbClr val="000000"/>
                </a:solidFill>
                <a:latin typeface="Roboto Light"/>
              </a:rPr>
              <a:t>Création d’une piste cyclable le long de l’ancienne N5 et de la N567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Roboto Light"/>
              </a:rPr>
              <a:t> : </a:t>
            </a:r>
            <a:r>
              <a:rPr lang="fr-FR" sz="1400" dirty="0">
                <a:latin typeface="Roboto Light"/>
              </a:rPr>
              <a:t>Projets annoncés par la Région pour 2023</a:t>
            </a:r>
          </a:p>
          <a:p>
            <a:pPr lvl="1" algn="just">
              <a:lnSpc>
                <a:spcPct val="113000"/>
              </a:lnSpc>
              <a:spcBef>
                <a:spcPts val="0"/>
              </a:spcBef>
              <a:defRPr/>
            </a:pPr>
            <a:r>
              <a:rPr lang="fr-FR" sz="1400" dirty="0">
                <a:latin typeface="Roboto Light"/>
              </a:rPr>
              <a:t>Bande cyclo-piétonne en traversée de Gosselies, le long de la N5 (vers Charleroi)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6CAFC7C-124D-47BD-81B4-1E473D86B0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9" name="Image 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5A249A77-B99B-459C-BCD0-EE47D3F87E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8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DB85E7-F640-4F3E-B457-0EA4811A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900" y="2826216"/>
            <a:ext cx="10236200" cy="1205567"/>
          </a:xfrm>
        </p:spPr>
        <p:txBody>
          <a:bodyPr/>
          <a:lstStyle/>
          <a:p>
            <a:r>
              <a:rPr lang="nl-BE" dirty="0"/>
              <a:t>I. Présentation de traject</a:t>
            </a:r>
          </a:p>
        </p:txBody>
      </p:sp>
    </p:spTree>
    <p:extLst>
      <p:ext uri="{BB962C8B-B14F-4D97-AF65-F5344CB8AC3E}">
        <p14:creationId xmlns:p14="http://schemas.microsoft.com/office/powerpoint/2010/main" val="23952172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DB85E7-F640-4F3E-B457-0EA4811A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900" y="2826216"/>
            <a:ext cx="10236200" cy="1205567"/>
          </a:xfrm>
        </p:spPr>
        <p:txBody>
          <a:bodyPr/>
          <a:lstStyle/>
          <a:p>
            <a:r>
              <a:rPr lang="nl-BE" dirty="0"/>
              <a:t>IV. Présentation de la </a:t>
            </a:r>
            <a:r>
              <a:rPr lang="nl-BE" dirty="0" err="1"/>
              <a:t>phase</a:t>
            </a:r>
            <a:r>
              <a:rPr lang="nl-BE" dirty="0"/>
              <a:t> 2 : </a:t>
            </a:r>
            <a:br>
              <a:rPr lang="nl-BE" dirty="0"/>
            </a:br>
            <a:r>
              <a:rPr lang="nl-BE" dirty="0" err="1"/>
              <a:t>objectifs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808212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BB4F5BAC-34E7-4831-A18F-31E8611375F2}"/>
              </a:ext>
            </a:extLst>
          </p:cNvPr>
          <p:cNvSpPr txBox="1"/>
          <p:nvPr/>
        </p:nvSpPr>
        <p:spPr>
          <a:xfrm>
            <a:off x="2275172" y="5709950"/>
            <a:ext cx="102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&amp;</a:t>
            </a:r>
            <a:endParaRPr lang="fr-BE" sz="5400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0B89BB6-3D16-45E3-9FF4-C39B405E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Phase</a:t>
            </a:r>
            <a:r>
              <a:rPr lang="nl-BE" dirty="0"/>
              <a:t> 2 : </a:t>
            </a:r>
            <a:r>
              <a:rPr lang="nl-BE" dirty="0" err="1"/>
              <a:t>objectifs</a:t>
            </a:r>
            <a:endParaRPr lang="nl-B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3A8682-93C8-42CF-9956-EACD8D4C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49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32FB1B-8D91-4F54-8B85-083E295CE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220" y="1719064"/>
            <a:ext cx="9972904" cy="3621554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fr-FR" sz="1600" dirty="0"/>
              <a:t>Favoriser la marche</a:t>
            </a:r>
          </a:p>
          <a:p>
            <a:pPr marL="342900" indent="-342900">
              <a:buFontTx/>
              <a:buAutoNum type="arabicPeriod"/>
            </a:pPr>
            <a:r>
              <a:rPr lang="fr-FR" sz="1600" dirty="0"/>
              <a:t>Favoriser l’utilisation du vélo</a:t>
            </a:r>
          </a:p>
          <a:p>
            <a:pPr marL="342900" indent="-342900">
              <a:buFontTx/>
              <a:buAutoNum type="arabicPeriod"/>
            </a:pPr>
            <a:r>
              <a:rPr lang="fr-FR" sz="1600" dirty="0"/>
              <a:t>Favoriser l’usage des transports en commun et l’intermodalité</a:t>
            </a:r>
          </a:p>
          <a:p>
            <a:pPr marL="342900" indent="-342900">
              <a:buFontTx/>
              <a:buAutoNum type="arabicPeriod"/>
            </a:pPr>
            <a:r>
              <a:rPr lang="fr-FR" sz="1600" dirty="0"/>
              <a:t>Encourager un usage plus rationnel de la voiture</a:t>
            </a:r>
          </a:p>
          <a:p>
            <a:pPr marL="342900" indent="-342900">
              <a:buFontTx/>
              <a:buAutoNum type="arabicPeriod"/>
            </a:pPr>
            <a:r>
              <a:rPr lang="fr-FR" sz="1600" dirty="0"/>
              <a:t>Améliorer la sécurité routière sur le territoire communal</a:t>
            </a:r>
          </a:p>
          <a:p>
            <a:pPr marL="342900" indent="-342900">
              <a:buFontTx/>
              <a:buAutoNum type="arabicPeriod"/>
            </a:pPr>
            <a:r>
              <a:rPr lang="fr-FR" sz="1600" dirty="0"/>
              <a:t>Améliorer la mobilité scolaire</a:t>
            </a:r>
          </a:p>
          <a:p>
            <a:pPr marL="342900" indent="-342900">
              <a:buFontTx/>
              <a:buAutoNum type="arabicPeriod"/>
            </a:pPr>
            <a:r>
              <a:rPr lang="fr-FR" sz="1600" dirty="0"/>
              <a:t>Améliorer la mobilité des personnes à mobilité réduite</a:t>
            </a:r>
          </a:p>
          <a:p>
            <a:pPr marL="342900" indent="-342900">
              <a:buFontTx/>
              <a:buAutoNum type="arabicPeriod"/>
            </a:pPr>
            <a:r>
              <a:rPr lang="fr-FR" sz="1600" dirty="0"/>
              <a:t>Améliorer la qualité de vie sur le territoire communal</a:t>
            </a:r>
          </a:p>
          <a:p>
            <a:pPr marL="342900" indent="-342900">
              <a:buFontTx/>
              <a:buAutoNum type="arabicPeriod"/>
            </a:pPr>
            <a:r>
              <a:rPr lang="fr-FR" sz="1600" dirty="0"/>
              <a:t>Tenir compte des activités agricoles sur le territoire communal</a:t>
            </a:r>
          </a:p>
          <a:p>
            <a:endParaRPr lang="fr-FR" sz="1600" b="1" dirty="0"/>
          </a:p>
          <a:p>
            <a:endParaRPr lang="fr-FR" sz="1600" b="1" dirty="0"/>
          </a:p>
          <a:p>
            <a:endParaRPr lang="fr-FR" sz="1600" b="1" dirty="0"/>
          </a:p>
          <a:p>
            <a:endParaRPr lang="fr-FR" sz="1600" b="1" dirty="0"/>
          </a:p>
          <a:p>
            <a:pPr marL="0" indent="0">
              <a:buNone/>
            </a:pPr>
            <a:endParaRPr lang="fr-FR" sz="1400" b="1" dirty="0"/>
          </a:p>
          <a:p>
            <a:pPr lvl="1"/>
            <a:endParaRPr lang="fr-FR" sz="1400" dirty="0"/>
          </a:p>
          <a:p>
            <a:pPr lvl="2"/>
            <a:endParaRPr lang="fr-FR" sz="1400" dirty="0"/>
          </a:p>
          <a:p>
            <a:pPr lvl="2"/>
            <a:endParaRPr lang="fr-FR" sz="1400" dirty="0"/>
          </a:p>
          <a:p>
            <a:pPr lvl="2"/>
            <a:endParaRPr lang="fr-FR" sz="1400" dirty="0"/>
          </a:p>
          <a:p>
            <a:pPr lvl="2"/>
            <a:endParaRPr lang="fr-FR" sz="1400" dirty="0"/>
          </a:p>
          <a:p>
            <a:pPr lvl="2"/>
            <a:endParaRPr lang="fr-FR" sz="1400" dirty="0"/>
          </a:p>
          <a:p>
            <a:pPr lvl="1"/>
            <a:endParaRPr lang="fr-FR" sz="1400" dirty="0"/>
          </a:p>
        </p:txBody>
      </p:sp>
      <p:sp>
        <p:nvSpPr>
          <p:cNvPr id="15" name="Flèche : chevron 14">
            <a:extLst>
              <a:ext uri="{FF2B5EF4-FFF2-40B4-BE49-F238E27FC236}">
                <a16:creationId xmlns:a16="http://schemas.microsoft.com/office/drawing/2014/main" id="{669C54E2-E9D5-4F94-BBBA-7FD6AC51A2C7}"/>
              </a:ext>
            </a:extLst>
          </p:cNvPr>
          <p:cNvSpPr/>
          <p:nvPr/>
        </p:nvSpPr>
        <p:spPr>
          <a:xfrm>
            <a:off x="1975888" y="5987885"/>
            <a:ext cx="221381" cy="369332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2000747-EFFB-44E7-981D-53A2CC9E1E8D}"/>
              </a:ext>
            </a:extLst>
          </p:cNvPr>
          <p:cNvSpPr txBox="1"/>
          <p:nvPr/>
        </p:nvSpPr>
        <p:spPr>
          <a:xfrm>
            <a:off x="2640330" y="5802283"/>
            <a:ext cx="6263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Schéma de Développement du territoire (SDT) </a:t>
            </a:r>
            <a:endParaRPr lang="fr-BE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35DE545-BC2F-4320-BCE8-E4C7D1FE271E}"/>
              </a:ext>
            </a:extLst>
          </p:cNvPr>
          <p:cNvSpPr txBox="1"/>
          <p:nvPr/>
        </p:nvSpPr>
        <p:spPr>
          <a:xfrm>
            <a:off x="2789522" y="6099736"/>
            <a:ext cx="51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Stratégie Régionale de Mobilité (FAST)</a:t>
            </a:r>
            <a:endParaRPr lang="fr-BE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8" name="Flèche : chevron 17">
            <a:extLst>
              <a:ext uri="{FF2B5EF4-FFF2-40B4-BE49-F238E27FC236}">
                <a16:creationId xmlns:a16="http://schemas.microsoft.com/office/drawing/2014/main" id="{581CB715-E740-4933-AA56-E0644FC9E597}"/>
              </a:ext>
            </a:extLst>
          </p:cNvPr>
          <p:cNvSpPr/>
          <p:nvPr/>
        </p:nvSpPr>
        <p:spPr>
          <a:xfrm>
            <a:off x="1783384" y="5987885"/>
            <a:ext cx="221381" cy="369332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DAE36E0-5D99-4154-A935-2FA983BADB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1" name="Image 1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0364928C-A108-46D4-BF20-1EEFA889FE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uiExpand="1" build="p"/>
      <p:bldP spid="15" grpId="0" animBg="1"/>
      <p:bldP spid="16" grpId="0"/>
      <p:bldP spid="17" grpId="0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C4CAC562-A06B-49D1-82B2-27AD53D1AE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6" name="Image 1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186F547-9AE1-4C9B-8D8F-23847D06E9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B5AD44-D7CF-4CBF-95A4-4D8E54F5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DAF1FEB-FE7D-4FBA-A9C9-49D576B9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69" y="1040130"/>
            <a:ext cx="4106884" cy="2213709"/>
          </a:xfrm>
        </p:spPr>
        <p:txBody>
          <a:bodyPr/>
          <a:lstStyle/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Améliorer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les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conditions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déplacement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piétons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sur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le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territoire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communal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, et en particulier au sein des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villages</a:t>
            </a:r>
            <a:endParaRPr lang="nl-B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30D720-BE6C-4E8A-B1CA-0B59A6606857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FAVORISER LA MARCHE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4994FC-1822-4C75-B56D-8D6DFFE08EDB}"/>
              </a:ext>
            </a:extLst>
          </p:cNvPr>
          <p:cNvSpPr txBox="1"/>
          <p:nvPr/>
        </p:nvSpPr>
        <p:spPr>
          <a:xfrm>
            <a:off x="1893569" y="380990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1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8E1A8C17-4BB6-4668-911B-DA6BA2552534}"/>
              </a:ext>
            </a:extLst>
          </p:cNvPr>
          <p:cNvSpPr txBox="1">
            <a:spLocks/>
          </p:cNvSpPr>
          <p:nvPr/>
        </p:nvSpPr>
        <p:spPr>
          <a:xfrm>
            <a:off x="7353398" y="1503310"/>
            <a:ext cx="4365470" cy="94869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Valoriser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les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chemins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ruelles</a:t>
            </a:r>
            <a:endParaRPr lang="nl-B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3D6CFC4-BECE-4C01-B0BB-16ED2FE619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0" y="4743450"/>
            <a:ext cx="1106113" cy="1639364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EB3716E-84C3-476A-A722-97AEAAAB1DFA}"/>
              </a:ext>
            </a:extLst>
          </p:cNvPr>
          <p:cNvCxnSpPr>
            <a:cxnSpLocks/>
          </p:cNvCxnSpPr>
          <p:nvPr/>
        </p:nvCxnSpPr>
        <p:spPr>
          <a:xfrm>
            <a:off x="1790699" y="1863090"/>
            <a:ext cx="0" cy="22288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A0A2FC15-4CBB-46BB-AE26-A98C9779511D}"/>
              </a:ext>
            </a:extLst>
          </p:cNvPr>
          <p:cNvSpPr txBox="1"/>
          <p:nvPr/>
        </p:nvSpPr>
        <p:spPr>
          <a:xfrm>
            <a:off x="7385577" y="380990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2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16B4DF1-B1C1-46FD-B5DB-510ED158144C}"/>
              </a:ext>
            </a:extLst>
          </p:cNvPr>
          <p:cNvCxnSpPr>
            <a:cxnSpLocks/>
          </p:cNvCxnSpPr>
          <p:nvPr/>
        </p:nvCxnSpPr>
        <p:spPr>
          <a:xfrm>
            <a:off x="7282707" y="1863090"/>
            <a:ext cx="0" cy="22288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24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01E3593F-D461-4779-82EF-DD33E33187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20" name="Image 1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EA1DB78-4E4F-43FB-9A19-6C46475A51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  <p:sp>
        <p:nvSpPr>
          <p:cNvPr id="11" name="Title 7">
            <a:extLst>
              <a:ext uri="{FF2B5EF4-FFF2-40B4-BE49-F238E27FC236}">
                <a16:creationId xmlns:a16="http://schemas.microsoft.com/office/drawing/2014/main" id="{793AF6C0-18F9-4209-95A6-CADAE873A159}"/>
              </a:ext>
            </a:extLst>
          </p:cNvPr>
          <p:cNvSpPr txBox="1">
            <a:spLocks/>
          </p:cNvSpPr>
          <p:nvPr/>
        </p:nvSpPr>
        <p:spPr>
          <a:xfrm>
            <a:off x="1893569" y="3247070"/>
            <a:ext cx="4106884" cy="192023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Développer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améliorer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les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conditions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 stationnement des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cyclistes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sur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le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territoire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B5AD44-D7CF-4CBF-95A4-4D8E54F5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DAF1FEB-FE7D-4FBA-A9C9-49D576B9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69" y="1040131"/>
            <a:ext cx="4106884" cy="1668780"/>
          </a:xfrm>
        </p:spPr>
        <p:txBody>
          <a:bodyPr/>
          <a:lstStyle/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Développer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un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réseau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d’itinéraires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cyclables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“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communal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”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30D720-BE6C-4E8A-B1CA-0B59A6606857}"/>
              </a:ext>
            </a:extLst>
          </p:cNvPr>
          <p:cNvSpPr txBox="1"/>
          <p:nvPr/>
        </p:nvSpPr>
        <p:spPr>
          <a:xfrm>
            <a:off x="1676400" y="587530"/>
            <a:ext cx="542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FAVORISER L’UTILISATION DU VÉLO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4994FC-1822-4C75-B56D-8D6DFFE08EDB}"/>
              </a:ext>
            </a:extLst>
          </p:cNvPr>
          <p:cNvSpPr txBox="1"/>
          <p:nvPr/>
        </p:nvSpPr>
        <p:spPr>
          <a:xfrm>
            <a:off x="1861390" y="3159775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1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8E1A8C17-4BB6-4668-911B-DA6BA2552534}"/>
              </a:ext>
            </a:extLst>
          </p:cNvPr>
          <p:cNvSpPr txBox="1">
            <a:spLocks/>
          </p:cNvSpPr>
          <p:nvPr/>
        </p:nvSpPr>
        <p:spPr>
          <a:xfrm>
            <a:off x="7353398" y="1800490"/>
            <a:ext cx="4365470" cy="94869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Améliorer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les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conditions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déplacement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cyclistes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vers les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pôles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voisins</a:t>
            </a:r>
            <a:endParaRPr lang="nl-B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3D6CFC4-BECE-4C01-B0BB-16ED2FE619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2610" y="4986124"/>
            <a:ext cx="1734763" cy="1563265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EB3716E-84C3-476A-A722-97AEAAAB1DFA}"/>
              </a:ext>
            </a:extLst>
          </p:cNvPr>
          <p:cNvCxnSpPr>
            <a:cxnSpLocks/>
          </p:cNvCxnSpPr>
          <p:nvPr/>
        </p:nvCxnSpPr>
        <p:spPr>
          <a:xfrm>
            <a:off x="1790699" y="1863090"/>
            <a:ext cx="0" cy="16925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A0A2FC15-4CBB-46BB-AE26-A98C9779511D}"/>
              </a:ext>
            </a:extLst>
          </p:cNvPr>
          <p:cNvSpPr txBox="1"/>
          <p:nvPr/>
        </p:nvSpPr>
        <p:spPr>
          <a:xfrm>
            <a:off x="7353398" y="3159775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2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2FBD19C-9887-4B0D-AB13-EA5F91C2EA6E}"/>
              </a:ext>
            </a:extLst>
          </p:cNvPr>
          <p:cNvSpPr txBox="1"/>
          <p:nvPr/>
        </p:nvSpPr>
        <p:spPr>
          <a:xfrm>
            <a:off x="1893569" y="542248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2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3CD67642-300F-4D81-9492-8764C42365E2}"/>
              </a:ext>
            </a:extLst>
          </p:cNvPr>
          <p:cNvSpPr txBox="1">
            <a:spLocks/>
          </p:cNvSpPr>
          <p:nvPr/>
        </p:nvSpPr>
        <p:spPr>
          <a:xfrm>
            <a:off x="7353398" y="4007430"/>
            <a:ext cx="4365470" cy="94869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Offrir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des services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aux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citoyens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afin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favoriser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pratique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du vélo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0D9DD04-43E8-4BB1-BB9F-DB61D4564A53}"/>
              </a:ext>
            </a:extLst>
          </p:cNvPr>
          <p:cNvSpPr txBox="1"/>
          <p:nvPr/>
        </p:nvSpPr>
        <p:spPr>
          <a:xfrm>
            <a:off x="7385577" y="542248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2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5377F45-27F8-4777-8CEB-90BDE1D7BAE0}"/>
              </a:ext>
            </a:extLst>
          </p:cNvPr>
          <p:cNvCxnSpPr>
            <a:cxnSpLocks/>
          </p:cNvCxnSpPr>
          <p:nvPr/>
        </p:nvCxnSpPr>
        <p:spPr>
          <a:xfrm>
            <a:off x="7235189" y="1863090"/>
            <a:ext cx="0" cy="16925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F33F487B-5D1E-4783-89B4-C2740330A8A4}"/>
              </a:ext>
            </a:extLst>
          </p:cNvPr>
          <p:cNvCxnSpPr>
            <a:cxnSpLocks/>
          </p:cNvCxnSpPr>
          <p:nvPr/>
        </p:nvCxnSpPr>
        <p:spPr>
          <a:xfrm>
            <a:off x="1790699" y="4007430"/>
            <a:ext cx="0" cy="16925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4CF26B4-8FB9-4FB5-8B05-31BD0F7EC2AB}"/>
              </a:ext>
            </a:extLst>
          </p:cNvPr>
          <p:cNvCxnSpPr>
            <a:cxnSpLocks/>
          </p:cNvCxnSpPr>
          <p:nvPr/>
        </p:nvCxnSpPr>
        <p:spPr>
          <a:xfrm>
            <a:off x="7235189" y="4007430"/>
            <a:ext cx="0" cy="16925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94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8" grpId="0"/>
      <p:bldP spid="9" grpId="0"/>
      <p:bldP spid="17" grpId="0"/>
      <p:bldP spid="12" grpId="0"/>
      <p:bldP spid="14" grpId="0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85804278-F52C-4D60-97FD-4F144B45DC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9" name="Image 1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01FAD280-35D1-46BC-AD9A-5C3662FC41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B5AD44-D7CF-4CBF-95A4-4D8E54F5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DAF1FEB-FE7D-4FBA-A9C9-49D576B9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69" y="1040131"/>
            <a:ext cx="4106884" cy="1371600"/>
          </a:xfrm>
        </p:spPr>
        <p:txBody>
          <a:bodyPr/>
          <a:lstStyle/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Améliorer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l’offre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en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transports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publics</a:t>
            </a:r>
            <a:endParaRPr lang="nl-B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30D720-BE6C-4E8A-B1CA-0B59A6606857}"/>
              </a:ext>
            </a:extLst>
          </p:cNvPr>
          <p:cNvSpPr txBox="1"/>
          <p:nvPr/>
        </p:nvSpPr>
        <p:spPr>
          <a:xfrm>
            <a:off x="1676399" y="587530"/>
            <a:ext cx="912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FAVORISER L’USAGE DES TRANSPORTS EN COMMUN ET L’INTERMODALITÉ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4994FC-1822-4C75-B56D-8D6DFFE08EDB}"/>
              </a:ext>
            </a:extLst>
          </p:cNvPr>
          <p:cNvSpPr txBox="1"/>
          <p:nvPr/>
        </p:nvSpPr>
        <p:spPr>
          <a:xfrm>
            <a:off x="1893569" y="380990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1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8E1A8C17-4BB6-4668-911B-DA6BA2552534}"/>
              </a:ext>
            </a:extLst>
          </p:cNvPr>
          <p:cNvSpPr txBox="1">
            <a:spLocks/>
          </p:cNvSpPr>
          <p:nvPr/>
        </p:nvSpPr>
        <p:spPr>
          <a:xfrm>
            <a:off x="5215988" y="1800490"/>
            <a:ext cx="3409637" cy="94869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Améliorer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le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confort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et la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sécurité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des arrêts de bus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3D6CFC4-BECE-4C01-B0BB-16ED2FE619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9024" y="5120640"/>
            <a:ext cx="1346375" cy="1317212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EB3716E-84C3-476A-A722-97AEAAAB1DFA}"/>
              </a:ext>
            </a:extLst>
          </p:cNvPr>
          <p:cNvCxnSpPr>
            <a:cxnSpLocks/>
          </p:cNvCxnSpPr>
          <p:nvPr/>
        </p:nvCxnSpPr>
        <p:spPr>
          <a:xfrm>
            <a:off x="1790699" y="1863090"/>
            <a:ext cx="0" cy="22288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A0A2FC15-4CBB-46BB-AE26-A98C9779511D}"/>
              </a:ext>
            </a:extLst>
          </p:cNvPr>
          <p:cNvSpPr txBox="1"/>
          <p:nvPr/>
        </p:nvSpPr>
        <p:spPr>
          <a:xfrm>
            <a:off x="5248167" y="380990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2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16B4DF1-B1C1-46FD-B5DB-510ED158144C}"/>
              </a:ext>
            </a:extLst>
          </p:cNvPr>
          <p:cNvCxnSpPr>
            <a:cxnSpLocks/>
          </p:cNvCxnSpPr>
          <p:nvPr/>
        </p:nvCxnSpPr>
        <p:spPr>
          <a:xfrm>
            <a:off x="5145297" y="1863090"/>
            <a:ext cx="0" cy="22288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7">
            <a:extLst>
              <a:ext uri="{FF2B5EF4-FFF2-40B4-BE49-F238E27FC236}">
                <a16:creationId xmlns:a16="http://schemas.microsoft.com/office/drawing/2014/main" id="{E88F2E94-4B1D-4902-B809-B0EB2E608FCA}"/>
              </a:ext>
            </a:extLst>
          </p:cNvPr>
          <p:cNvSpPr txBox="1">
            <a:spLocks/>
          </p:cNvSpPr>
          <p:nvPr/>
        </p:nvSpPr>
        <p:spPr>
          <a:xfrm>
            <a:off x="8787756" y="2029090"/>
            <a:ext cx="3409637" cy="94869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Renforcer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l’intermodalité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et les services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aux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principaux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arrêts de TP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BDE7A83-03A0-4BDA-AD67-8A79A2DB1607}"/>
              </a:ext>
            </a:extLst>
          </p:cNvPr>
          <p:cNvSpPr txBox="1"/>
          <p:nvPr/>
        </p:nvSpPr>
        <p:spPr>
          <a:xfrm>
            <a:off x="8819935" y="380990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1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09D43AF-9E59-43A3-BB00-CF18C4282841}"/>
              </a:ext>
            </a:extLst>
          </p:cNvPr>
          <p:cNvCxnSpPr>
            <a:cxnSpLocks/>
          </p:cNvCxnSpPr>
          <p:nvPr/>
        </p:nvCxnSpPr>
        <p:spPr>
          <a:xfrm>
            <a:off x="8717065" y="1863090"/>
            <a:ext cx="0" cy="22288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76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7" grpId="0"/>
      <p:bldP spid="11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B5AD44-D7CF-4CBF-95A4-4D8E54F5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DAF1FEB-FE7D-4FBA-A9C9-49D576B9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69" y="2446021"/>
            <a:ext cx="3271091" cy="1371600"/>
          </a:xfrm>
        </p:spPr>
        <p:txBody>
          <a:bodyPr/>
          <a:lstStyle/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Poursuivre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développer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la promotion,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communication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et la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sensibilisation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pour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inciter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à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une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autre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mobilité</a:t>
            </a:r>
            <a:endParaRPr lang="nl-B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30D720-BE6C-4E8A-B1CA-0B59A6606857}"/>
              </a:ext>
            </a:extLst>
          </p:cNvPr>
          <p:cNvSpPr txBox="1"/>
          <p:nvPr/>
        </p:nvSpPr>
        <p:spPr>
          <a:xfrm>
            <a:off x="1676399" y="587530"/>
            <a:ext cx="912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ENCOURAGER UN USAGE RATIONNEL DE LA VOITURE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4994FC-1822-4C75-B56D-8D6DFFE08EDB}"/>
              </a:ext>
            </a:extLst>
          </p:cNvPr>
          <p:cNvSpPr txBox="1"/>
          <p:nvPr/>
        </p:nvSpPr>
        <p:spPr>
          <a:xfrm>
            <a:off x="1893569" y="416423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1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8E1A8C17-4BB6-4668-911B-DA6BA2552534}"/>
              </a:ext>
            </a:extLst>
          </p:cNvPr>
          <p:cNvSpPr txBox="1">
            <a:spLocks/>
          </p:cNvSpPr>
          <p:nvPr/>
        </p:nvSpPr>
        <p:spPr>
          <a:xfrm>
            <a:off x="5215988" y="1800490"/>
            <a:ext cx="3409637" cy="94869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Accompagner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les citoyens pour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une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autre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mobilité</a:t>
            </a:r>
            <a:endParaRPr lang="nl-B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3D6CFC4-BECE-4C01-B0BB-16ED2FE619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1045" y="5331396"/>
            <a:ext cx="1276328" cy="1084763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EB3716E-84C3-476A-A722-97AEAAAB1DFA}"/>
              </a:ext>
            </a:extLst>
          </p:cNvPr>
          <p:cNvCxnSpPr>
            <a:cxnSpLocks/>
          </p:cNvCxnSpPr>
          <p:nvPr/>
        </p:nvCxnSpPr>
        <p:spPr>
          <a:xfrm>
            <a:off x="1790699" y="1863090"/>
            <a:ext cx="0" cy="25831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A0A2FC15-4CBB-46BB-AE26-A98C9779511D}"/>
              </a:ext>
            </a:extLst>
          </p:cNvPr>
          <p:cNvSpPr txBox="1"/>
          <p:nvPr/>
        </p:nvSpPr>
        <p:spPr>
          <a:xfrm>
            <a:off x="5248167" y="416423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2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16B4DF1-B1C1-46FD-B5DB-510ED158144C}"/>
              </a:ext>
            </a:extLst>
          </p:cNvPr>
          <p:cNvCxnSpPr>
            <a:cxnSpLocks/>
          </p:cNvCxnSpPr>
          <p:nvPr/>
        </p:nvCxnSpPr>
        <p:spPr>
          <a:xfrm>
            <a:off x="5145297" y="1863090"/>
            <a:ext cx="0" cy="25831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7">
            <a:extLst>
              <a:ext uri="{FF2B5EF4-FFF2-40B4-BE49-F238E27FC236}">
                <a16:creationId xmlns:a16="http://schemas.microsoft.com/office/drawing/2014/main" id="{E88F2E94-4B1D-4902-B809-B0EB2E608FCA}"/>
              </a:ext>
            </a:extLst>
          </p:cNvPr>
          <p:cNvSpPr txBox="1">
            <a:spLocks/>
          </p:cNvSpPr>
          <p:nvPr/>
        </p:nvSpPr>
        <p:spPr>
          <a:xfrm>
            <a:off x="8808506" y="1810975"/>
            <a:ext cx="3409637" cy="66467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Développer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les services de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mobilité</a:t>
            </a:r>
            <a:endParaRPr lang="nl-B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BDE7A83-03A0-4BDA-AD67-8A79A2DB1607}"/>
              </a:ext>
            </a:extLst>
          </p:cNvPr>
          <p:cNvSpPr txBox="1"/>
          <p:nvPr/>
        </p:nvSpPr>
        <p:spPr>
          <a:xfrm>
            <a:off x="8819935" y="416423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2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09D43AF-9E59-43A3-BB00-CF18C4282841}"/>
              </a:ext>
            </a:extLst>
          </p:cNvPr>
          <p:cNvCxnSpPr>
            <a:cxnSpLocks/>
          </p:cNvCxnSpPr>
          <p:nvPr/>
        </p:nvCxnSpPr>
        <p:spPr>
          <a:xfrm>
            <a:off x="8717065" y="1863090"/>
            <a:ext cx="0" cy="25831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898AA9BF-09F9-4D41-9D84-ADB4FA7847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9" name="Image 1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5A174C24-DE7B-4D24-9744-6A8A0E65D6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3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7" grpId="0"/>
      <p:bldP spid="11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B5AD44-D7CF-4CBF-95A4-4D8E54F5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DAF1FEB-FE7D-4FBA-A9C9-49D576B9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69" y="2240281"/>
            <a:ext cx="4027171" cy="1371600"/>
          </a:xfrm>
        </p:spPr>
        <p:txBody>
          <a:bodyPr/>
          <a:lstStyle/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Veiller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à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un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aménagement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du territoire cohérent, et à la prise en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compte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aspects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mobilité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lors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tout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nouveau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projet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développement</a:t>
            </a:r>
            <a:endParaRPr lang="nl-B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30D720-BE6C-4E8A-B1CA-0B59A6606857}"/>
              </a:ext>
            </a:extLst>
          </p:cNvPr>
          <p:cNvSpPr txBox="1"/>
          <p:nvPr/>
        </p:nvSpPr>
        <p:spPr>
          <a:xfrm>
            <a:off x="1676399" y="587530"/>
            <a:ext cx="912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ENCOURAGER UN USAGE RATIONNEL DE LA VOITURE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4994FC-1822-4C75-B56D-8D6DFFE08EDB}"/>
              </a:ext>
            </a:extLst>
          </p:cNvPr>
          <p:cNvSpPr txBox="1"/>
          <p:nvPr/>
        </p:nvSpPr>
        <p:spPr>
          <a:xfrm>
            <a:off x="1893569" y="416423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2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8E1A8C17-4BB6-4668-911B-DA6BA2552534}"/>
              </a:ext>
            </a:extLst>
          </p:cNvPr>
          <p:cNvSpPr txBox="1">
            <a:spLocks/>
          </p:cNvSpPr>
          <p:nvPr/>
        </p:nvSpPr>
        <p:spPr>
          <a:xfrm>
            <a:off x="6770468" y="1480450"/>
            <a:ext cx="3409637" cy="94869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Spécialiser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le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réseau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routier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EB3716E-84C3-476A-A722-97AEAAAB1DFA}"/>
              </a:ext>
            </a:extLst>
          </p:cNvPr>
          <p:cNvCxnSpPr>
            <a:cxnSpLocks/>
          </p:cNvCxnSpPr>
          <p:nvPr/>
        </p:nvCxnSpPr>
        <p:spPr>
          <a:xfrm>
            <a:off x="1790699" y="1863090"/>
            <a:ext cx="0" cy="25831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A0A2FC15-4CBB-46BB-AE26-A98C9779511D}"/>
              </a:ext>
            </a:extLst>
          </p:cNvPr>
          <p:cNvSpPr txBox="1"/>
          <p:nvPr/>
        </p:nvSpPr>
        <p:spPr>
          <a:xfrm>
            <a:off x="6802647" y="416423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1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16B4DF1-B1C1-46FD-B5DB-510ED158144C}"/>
              </a:ext>
            </a:extLst>
          </p:cNvPr>
          <p:cNvCxnSpPr>
            <a:cxnSpLocks/>
          </p:cNvCxnSpPr>
          <p:nvPr/>
        </p:nvCxnSpPr>
        <p:spPr>
          <a:xfrm>
            <a:off x="6699777" y="1863090"/>
            <a:ext cx="0" cy="25831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D3C7E34D-6D43-4E0E-A0F4-E213A4DB42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1045" y="5331396"/>
            <a:ext cx="1276328" cy="108476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2655EF5-F6B0-46C8-8A63-A507AA0E90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6" name="Image 1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1258D129-8306-43C5-A619-D628B3F9E1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9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B5AD44-D7CF-4CBF-95A4-4D8E54F5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DAF1FEB-FE7D-4FBA-A9C9-49D576B9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69" y="1325881"/>
            <a:ext cx="4027171" cy="1371600"/>
          </a:xfrm>
        </p:spPr>
        <p:txBody>
          <a:bodyPr/>
          <a:lstStyle/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Réduire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le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nombre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et la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gravité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accidents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 la route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30D720-BE6C-4E8A-B1CA-0B59A6606857}"/>
              </a:ext>
            </a:extLst>
          </p:cNvPr>
          <p:cNvSpPr txBox="1"/>
          <p:nvPr/>
        </p:nvSpPr>
        <p:spPr>
          <a:xfrm>
            <a:off x="1676399" y="587530"/>
            <a:ext cx="912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AMÉLIORER LA SÉCURITÉ ROUTIÈRE SUR LE TERRITOIRE COMMUNAL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4994FC-1822-4C75-B56D-8D6DFFE08EDB}"/>
              </a:ext>
            </a:extLst>
          </p:cNvPr>
          <p:cNvSpPr txBox="1"/>
          <p:nvPr/>
        </p:nvSpPr>
        <p:spPr>
          <a:xfrm>
            <a:off x="1893569" y="416423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1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EB3716E-84C3-476A-A722-97AEAAAB1DFA}"/>
              </a:ext>
            </a:extLst>
          </p:cNvPr>
          <p:cNvCxnSpPr>
            <a:cxnSpLocks/>
          </p:cNvCxnSpPr>
          <p:nvPr/>
        </p:nvCxnSpPr>
        <p:spPr>
          <a:xfrm>
            <a:off x="1790699" y="1863090"/>
            <a:ext cx="0" cy="25831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34B298B0-0C31-4EC6-B327-BE5D9C136D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126981" y="5054370"/>
            <a:ext cx="1165272" cy="13127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9F0E446-DF1D-49BB-A3AC-A68983E08B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8C26F7A-9935-4C8B-B546-CE72D6E1DE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9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B5AD44-D7CF-4CBF-95A4-4D8E54F5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DAF1FEB-FE7D-4FBA-A9C9-49D576B9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70" y="1051561"/>
            <a:ext cx="3417570" cy="1371600"/>
          </a:xfrm>
        </p:spPr>
        <p:txBody>
          <a:bodyPr/>
          <a:lstStyle/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Améliorer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visibilité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abords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d’écoles</a:t>
            </a:r>
            <a:endParaRPr lang="nl-B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30D720-BE6C-4E8A-B1CA-0B59A6606857}"/>
              </a:ext>
            </a:extLst>
          </p:cNvPr>
          <p:cNvSpPr txBox="1"/>
          <p:nvPr/>
        </p:nvSpPr>
        <p:spPr>
          <a:xfrm>
            <a:off x="1676399" y="587530"/>
            <a:ext cx="912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AMÉLIORER LA MOBILITÉ SCOLAIRE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4994FC-1822-4C75-B56D-8D6DFFE08EDB}"/>
              </a:ext>
            </a:extLst>
          </p:cNvPr>
          <p:cNvSpPr txBox="1"/>
          <p:nvPr/>
        </p:nvSpPr>
        <p:spPr>
          <a:xfrm>
            <a:off x="1893569" y="367274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2 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EB3716E-84C3-476A-A722-97AEAAAB1DFA}"/>
              </a:ext>
            </a:extLst>
          </p:cNvPr>
          <p:cNvCxnSpPr>
            <a:cxnSpLocks/>
          </p:cNvCxnSpPr>
          <p:nvPr/>
        </p:nvCxnSpPr>
        <p:spPr>
          <a:xfrm>
            <a:off x="1790699" y="1863090"/>
            <a:ext cx="0" cy="21789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34B298B0-0C31-4EC6-B327-BE5D9C136D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2557" y="5542461"/>
            <a:ext cx="1061174" cy="916123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13C3AC0A-3C4F-46E8-8381-7E1BEC9A0A77}"/>
              </a:ext>
            </a:extLst>
          </p:cNvPr>
          <p:cNvSpPr txBox="1">
            <a:spLocks/>
          </p:cNvSpPr>
          <p:nvPr/>
        </p:nvSpPr>
        <p:spPr>
          <a:xfrm>
            <a:off x="5471159" y="1828801"/>
            <a:ext cx="3417570" cy="137160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Améliorer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l’accessibilité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à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pied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et à vélo des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établissements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scolaires</a:t>
            </a:r>
            <a:endParaRPr lang="nl-B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AD24BF-ED03-420F-A495-B594C13A830A}"/>
              </a:ext>
            </a:extLst>
          </p:cNvPr>
          <p:cNvSpPr txBox="1"/>
          <p:nvPr/>
        </p:nvSpPr>
        <p:spPr>
          <a:xfrm>
            <a:off x="5471158" y="367274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1 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A652A40-3A89-4ECC-8F7D-FEB23C8187A1}"/>
              </a:ext>
            </a:extLst>
          </p:cNvPr>
          <p:cNvCxnSpPr>
            <a:cxnSpLocks/>
          </p:cNvCxnSpPr>
          <p:nvPr/>
        </p:nvCxnSpPr>
        <p:spPr>
          <a:xfrm>
            <a:off x="5368288" y="1863090"/>
            <a:ext cx="0" cy="21789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7">
            <a:extLst>
              <a:ext uri="{FF2B5EF4-FFF2-40B4-BE49-F238E27FC236}">
                <a16:creationId xmlns:a16="http://schemas.microsoft.com/office/drawing/2014/main" id="{9CF046C5-2841-478D-9A58-5DD9C1983A86}"/>
              </a:ext>
            </a:extLst>
          </p:cNvPr>
          <p:cNvSpPr txBox="1">
            <a:spLocks/>
          </p:cNvSpPr>
          <p:nvPr/>
        </p:nvSpPr>
        <p:spPr>
          <a:xfrm>
            <a:off x="8896347" y="1310739"/>
            <a:ext cx="3417570" cy="137160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Maitriser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au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mieux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le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stationnement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aux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abords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écoles</a:t>
            </a:r>
            <a:endParaRPr lang="nl-B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392DA60-D7E2-48E1-9C2B-5AF5E9C7E3C9}"/>
              </a:ext>
            </a:extLst>
          </p:cNvPr>
          <p:cNvSpPr txBox="1"/>
          <p:nvPr/>
        </p:nvSpPr>
        <p:spPr>
          <a:xfrm>
            <a:off x="8896346" y="3657600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1 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59D1478-3522-42BE-BCF0-F1B1A3D504D3}"/>
              </a:ext>
            </a:extLst>
          </p:cNvPr>
          <p:cNvCxnSpPr>
            <a:cxnSpLocks/>
          </p:cNvCxnSpPr>
          <p:nvPr/>
        </p:nvCxnSpPr>
        <p:spPr>
          <a:xfrm>
            <a:off x="8793476" y="1847948"/>
            <a:ext cx="0" cy="21789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7">
            <a:extLst>
              <a:ext uri="{FF2B5EF4-FFF2-40B4-BE49-F238E27FC236}">
                <a16:creationId xmlns:a16="http://schemas.microsoft.com/office/drawing/2014/main" id="{35CC6024-1CDB-4A5E-8F3E-11E6C11FC24D}"/>
              </a:ext>
            </a:extLst>
          </p:cNvPr>
          <p:cNvSpPr txBox="1">
            <a:spLocks/>
          </p:cNvSpPr>
          <p:nvPr/>
        </p:nvSpPr>
        <p:spPr>
          <a:xfrm>
            <a:off x="1918662" y="4498961"/>
            <a:ext cx="3417570" cy="137160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 err="1">
                <a:solidFill>
                  <a:schemeClr val="bg1">
                    <a:lumMod val="50000"/>
                  </a:schemeClr>
                </a:solidFill>
              </a:rPr>
              <a:t>Continuer</a:t>
            </a:r>
            <a:r>
              <a:rPr lang="nl-BE" sz="1800" dirty="0">
                <a:solidFill>
                  <a:schemeClr val="bg1">
                    <a:lumMod val="50000"/>
                  </a:schemeClr>
                </a:solidFill>
              </a:rPr>
              <a:t> à </a:t>
            </a:r>
            <a:r>
              <a:rPr lang="nl-BE" sz="1800" dirty="0" err="1">
                <a:solidFill>
                  <a:schemeClr val="bg1">
                    <a:lumMod val="50000"/>
                  </a:schemeClr>
                </a:solidFill>
              </a:rPr>
              <a:t>sensibiliser</a:t>
            </a:r>
            <a:r>
              <a:rPr lang="nl-BE" sz="1800" dirty="0">
                <a:solidFill>
                  <a:schemeClr val="bg1">
                    <a:lumMod val="50000"/>
                  </a:schemeClr>
                </a:solidFill>
              </a:rPr>
              <a:t> et </a:t>
            </a:r>
            <a:r>
              <a:rPr lang="nl-BE" sz="1800" dirty="0" err="1">
                <a:solidFill>
                  <a:schemeClr val="bg1">
                    <a:lumMod val="50000"/>
                  </a:schemeClr>
                </a:solidFill>
              </a:rPr>
              <a:t>inciter</a:t>
            </a:r>
            <a:r>
              <a:rPr lang="nl-BE" sz="1800" dirty="0">
                <a:solidFill>
                  <a:schemeClr val="bg1">
                    <a:lumMod val="50000"/>
                  </a:schemeClr>
                </a:solidFill>
              </a:rPr>
              <a:t> à </a:t>
            </a:r>
            <a:r>
              <a:rPr lang="nl-BE" sz="1800" dirty="0" err="1">
                <a:solidFill>
                  <a:schemeClr val="bg1">
                    <a:lumMod val="50000"/>
                  </a:schemeClr>
                </a:solidFill>
              </a:rPr>
              <a:t>l’usage</a:t>
            </a:r>
            <a:r>
              <a:rPr lang="nl-BE" sz="1800" dirty="0">
                <a:solidFill>
                  <a:schemeClr val="bg1">
                    <a:lumMod val="50000"/>
                  </a:schemeClr>
                </a:solidFill>
              </a:rPr>
              <a:t> de modes de </a:t>
            </a:r>
            <a:r>
              <a:rPr lang="nl-BE" sz="1800" dirty="0" err="1">
                <a:solidFill>
                  <a:schemeClr val="bg1">
                    <a:lumMod val="50000"/>
                  </a:schemeClr>
                </a:solidFill>
              </a:rPr>
              <a:t>déplacement</a:t>
            </a:r>
            <a:r>
              <a:rPr lang="nl-BE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1800" dirty="0" err="1">
                <a:solidFill>
                  <a:schemeClr val="bg1">
                    <a:lumMod val="50000"/>
                  </a:schemeClr>
                </a:solidFill>
              </a:rPr>
              <a:t>alternatifs</a:t>
            </a:r>
            <a:r>
              <a:rPr lang="nl-BE" sz="1800" dirty="0">
                <a:solidFill>
                  <a:schemeClr val="bg1">
                    <a:lumMod val="50000"/>
                  </a:schemeClr>
                </a:solidFill>
              </a:rPr>
              <a:t> à la </a:t>
            </a:r>
            <a:r>
              <a:rPr lang="nl-BE" sz="1800" dirty="0" err="1">
                <a:solidFill>
                  <a:schemeClr val="bg1">
                    <a:lumMod val="50000"/>
                  </a:schemeClr>
                </a:solidFill>
              </a:rPr>
              <a:t>voiture</a:t>
            </a:r>
            <a:r>
              <a:rPr lang="nl-BE" sz="1800" dirty="0">
                <a:solidFill>
                  <a:schemeClr val="bg1">
                    <a:lumMod val="50000"/>
                  </a:schemeClr>
                </a:solidFill>
              </a:rPr>
              <a:t> pour aller à </a:t>
            </a:r>
            <a:r>
              <a:rPr lang="nl-BE" sz="1800" dirty="0" err="1">
                <a:solidFill>
                  <a:schemeClr val="bg1">
                    <a:lumMod val="50000"/>
                  </a:schemeClr>
                </a:solidFill>
              </a:rPr>
              <a:t>l’école</a:t>
            </a:r>
            <a:endParaRPr lang="nl-BE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85D10DC-69C3-42AF-937F-620C084351BB}"/>
              </a:ext>
            </a:extLst>
          </p:cNvPr>
          <p:cNvSpPr txBox="1"/>
          <p:nvPr/>
        </p:nvSpPr>
        <p:spPr>
          <a:xfrm>
            <a:off x="1918661" y="638862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2 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2643076-1DFE-4C28-B1D5-7B796D70424B}"/>
              </a:ext>
            </a:extLst>
          </p:cNvPr>
          <p:cNvCxnSpPr>
            <a:cxnSpLocks/>
          </p:cNvCxnSpPr>
          <p:nvPr/>
        </p:nvCxnSpPr>
        <p:spPr>
          <a:xfrm>
            <a:off x="1815791" y="4578970"/>
            <a:ext cx="0" cy="21789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B9D50A6F-CFB2-4E21-8B3E-E7991B1EA8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20" name="Image 1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09726F90-FF7D-4ADA-A2DA-3EAFB928D4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2" grpId="0"/>
      <p:bldP spid="13" grpId="0"/>
      <p:bldP spid="16" grpId="0"/>
      <p:bldP spid="1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B5AD44-D7CF-4CBF-95A4-4D8E54F5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DAF1FEB-FE7D-4FBA-A9C9-49D576B9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70" y="1600201"/>
            <a:ext cx="3417570" cy="1371600"/>
          </a:xfrm>
        </p:spPr>
        <p:txBody>
          <a:bodyPr/>
          <a:lstStyle/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Améliorer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les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conditions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déplacement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pmr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au sein des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villages</a:t>
            </a:r>
            <a:endParaRPr lang="nl-B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30D720-BE6C-4E8A-B1CA-0B59A6606857}"/>
              </a:ext>
            </a:extLst>
          </p:cNvPr>
          <p:cNvSpPr txBox="1"/>
          <p:nvPr/>
        </p:nvSpPr>
        <p:spPr>
          <a:xfrm>
            <a:off x="1676399" y="587530"/>
            <a:ext cx="912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AMÉLIORER LA MOBILITÉ DES PERSONNES À MOBILITÉ RÉDUITE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4994FC-1822-4C75-B56D-8D6DFFE08EDB}"/>
              </a:ext>
            </a:extLst>
          </p:cNvPr>
          <p:cNvSpPr txBox="1"/>
          <p:nvPr/>
        </p:nvSpPr>
        <p:spPr>
          <a:xfrm>
            <a:off x="1893569" y="367274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1 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EB3716E-84C3-476A-A722-97AEAAAB1DFA}"/>
              </a:ext>
            </a:extLst>
          </p:cNvPr>
          <p:cNvCxnSpPr>
            <a:cxnSpLocks/>
          </p:cNvCxnSpPr>
          <p:nvPr/>
        </p:nvCxnSpPr>
        <p:spPr>
          <a:xfrm>
            <a:off x="1790699" y="1863090"/>
            <a:ext cx="0" cy="21789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7">
            <a:extLst>
              <a:ext uri="{FF2B5EF4-FFF2-40B4-BE49-F238E27FC236}">
                <a16:creationId xmlns:a16="http://schemas.microsoft.com/office/drawing/2014/main" id="{13C3AC0A-3C4F-46E8-8381-7E1BEC9A0A77}"/>
              </a:ext>
            </a:extLst>
          </p:cNvPr>
          <p:cNvSpPr txBox="1">
            <a:spLocks/>
          </p:cNvSpPr>
          <p:nvPr/>
        </p:nvSpPr>
        <p:spPr>
          <a:xfrm>
            <a:off x="5471159" y="1325881"/>
            <a:ext cx="3417570" cy="137160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Améliorer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l’accessibilité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pmr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des TP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AD24BF-ED03-420F-A495-B594C13A830A}"/>
              </a:ext>
            </a:extLst>
          </p:cNvPr>
          <p:cNvSpPr txBox="1"/>
          <p:nvPr/>
        </p:nvSpPr>
        <p:spPr>
          <a:xfrm>
            <a:off x="5471158" y="367274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2 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A652A40-3A89-4ECC-8F7D-FEB23C8187A1}"/>
              </a:ext>
            </a:extLst>
          </p:cNvPr>
          <p:cNvCxnSpPr>
            <a:cxnSpLocks/>
          </p:cNvCxnSpPr>
          <p:nvPr/>
        </p:nvCxnSpPr>
        <p:spPr>
          <a:xfrm>
            <a:off x="5368288" y="1863090"/>
            <a:ext cx="0" cy="21789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7">
            <a:extLst>
              <a:ext uri="{FF2B5EF4-FFF2-40B4-BE49-F238E27FC236}">
                <a16:creationId xmlns:a16="http://schemas.microsoft.com/office/drawing/2014/main" id="{9CF046C5-2841-478D-9A58-5DD9C1983A86}"/>
              </a:ext>
            </a:extLst>
          </p:cNvPr>
          <p:cNvSpPr txBox="1">
            <a:spLocks/>
          </p:cNvSpPr>
          <p:nvPr/>
        </p:nvSpPr>
        <p:spPr>
          <a:xfrm>
            <a:off x="8896347" y="1310739"/>
            <a:ext cx="3417570" cy="137160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Informer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sur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les services de transport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existants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392DA60-D7E2-48E1-9C2B-5AF5E9C7E3C9}"/>
              </a:ext>
            </a:extLst>
          </p:cNvPr>
          <p:cNvSpPr txBox="1"/>
          <p:nvPr/>
        </p:nvSpPr>
        <p:spPr>
          <a:xfrm>
            <a:off x="8896346" y="3657600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2 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59D1478-3522-42BE-BCF0-F1B1A3D504D3}"/>
              </a:ext>
            </a:extLst>
          </p:cNvPr>
          <p:cNvCxnSpPr>
            <a:cxnSpLocks/>
          </p:cNvCxnSpPr>
          <p:nvPr/>
        </p:nvCxnSpPr>
        <p:spPr>
          <a:xfrm>
            <a:off x="8793476" y="1847948"/>
            <a:ext cx="0" cy="21789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5A02158F-0DFF-465B-8163-E4E2240C18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0368419" y="5108757"/>
            <a:ext cx="869449" cy="132778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0A20D9-9F45-4E6A-8220-96DD1FF7E1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7" name="Image 1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134A8BC3-8745-47C4-A895-08D16516D7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0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155EE6DF-3896-41E6-98D3-D45BA63B65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25" y="2241173"/>
            <a:ext cx="376847" cy="56256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864938-5426-4686-B54E-92EFE69A5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9D84A17-63AC-4BFE-903B-3796B11727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69806C45-6451-40B7-9300-F0881F95F0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9C068979-D110-445F-87C3-780C03972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de </a:t>
            </a:r>
            <a:r>
              <a:rPr lang="fr-FR" dirty="0" err="1"/>
              <a:t>traject</a:t>
            </a:r>
            <a:endParaRPr lang="fr-BE" dirty="0"/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6B952E61-F5A5-43E9-9C50-656FE543EA0D}"/>
              </a:ext>
            </a:extLst>
          </p:cNvPr>
          <p:cNvSpPr txBox="1"/>
          <p:nvPr/>
        </p:nvSpPr>
        <p:spPr>
          <a:xfrm>
            <a:off x="1882775" y="4593080"/>
            <a:ext cx="3527425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BE" sz="1600" u="sng" dirty="0">
                <a:solidFill>
                  <a:srgbClr val="000000">
                    <a:lumMod val="75000"/>
                    <a:lumOff val="25000"/>
                  </a:srgbClr>
                </a:solidFill>
                <a:latin typeface="Roboto Light"/>
              </a:rPr>
              <a:t>Personne de contact </a:t>
            </a:r>
            <a:r>
              <a:rPr lang="fr-BE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Roboto Light"/>
              </a:rPr>
              <a:t>:</a:t>
            </a:r>
          </a:p>
          <a:p>
            <a:pPr>
              <a:defRPr/>
            </a:pPr>
            <a:endParaRPr lang="fr-BE" sz="800" dirty="0">
              <a:solidFill>
                <a:srgbClr val="000000">
                  <a:lumMod val="75000"/>
                  <a:lumOff val="25000"/>
                </a:srgbClr>
              </a:solidFill>
              <a:latin typeface="Roboto Light"/>
            </a:endParaRPr>
          </a:p>
          <a:p>
            <a:pPr>
              <a:defRPr/>
            </a:pPr>
            <a:r>
              <a:rPr lang="fr-BE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Roboto Light"/>
              </a:rPr>
              <a:t>Haynes Jonathan</a:t>
            </a:r>
          </a:p>
          <a:p>
            <a:pPr>
              <a:defRPr/>
            </a:pPr>
            <a:r>
              <a:rPr lang="fr-BE" sz="1600" dirty="0">
                <a:solidFill>
                  <a:srgbClr val="92182B"/>
                </a:solidFill>
                <a:latin typeface="Roboto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jha@traject.be</a:t>
            </a:r>
            <a:r>
              <a:rPr lang="fr-BE" sz="1600" dirty="0">
                <a:solidFill>
                  <a:srgbClr val="92182B"/>
                </a:solidFill>
                <a:latin typeface="Roboto Light"/>
              </a:rPr>
              <a:t> </a:t>
            </a:r>
          </a:p>
          <a:p>
            <a:pPr>
              <a:defRPr/>
            </a:pPr>
            <a:endParaRPr lang="fr-BE" sz="1600" dirty="0">
              <a:solidFill>
                <a:srgbClr val="000000">
                  <a:lumMod val="75000"/>
                  <a:lumOff val="25000"/>
                </a:srgbClr>
              </a:solidFill>
              <a:latin typeface="Roboto Light"/>
            </a:endParaRPr>
          </a:p>
          <a:p>
            <a:pPr>
              <a:defRPr/>
            </a:pPr>
            <a:r>
              <a:rPr lang="fr-BE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Roboto Light"/>
              </a:rPr>
              <a:t>Licencié en Sciences Géographiques</a:t>
            </a:r>
          </a:p>
          <a:p>
            <a:pPr>
              <a:defRPr/>
            </a:pPr>
            <a:r>
              <a:rPr lang="fr-BE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Roboto Light"/>
              </a:rPr>
              <a:t>15 ans en bureau d’études</a:t>
            </a:r>
          </a:p>
          <a:p>
            <a:pPr>
              <a:defRPr/>
            </a:pPr>
            <a:endParaRPr lang="fr-BE" sz="1600" dirty="0">
              <a:solidFill>
                <a:srgbClr val="000000">
                  <a:lumMod val="75000"/>
                  <a:lumOff val="25000"/>
                </a:srgbClr>
              </a:solidFill>
              <a:latin typeface="Roboto Light"/>
            </a:endParaRPr>
          </a:p>
        </p:txBody>
      </p:sp>
      <p:pic>
        <p:nvPicPr>
          <p:cNvPr id="19" name="Afbeelding 3" descr="Afbeelding met tekst, uitrusting&#10;&#10;Automatisch gegenereerde beschrijving">
            <a:extLst>
              <a:ext uri="{FF2B5EF4-FFF2-40B4-BE49-F238E27FC236}">
                <a16:creationId xmlns:a16="http://schemas.microsoft.com/office/drawing/2014/main" id="{457654F1-5285-497E-B37C-072C777CA17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407" y="2083899"/>
            <a:ext cx="4054225" cy="410628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522ADC3-D98A-49AF-9C57-B2826B246C20}"/>
              </a:ext>
            </a:extLst>
          </p:cNvPr>
          <p:cNvSpPr txBox="1"/>
          <p:nvPr/>
        </p:nvSpPr>
        <p:spPr>
          <a:xfrm>
            <a:off x="2161572" y="2458015"/>
            <a:ext cx="302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À </a:t>
            </a:r>
            <a:r>
              <a:rPr lang="fr-FR" dirty="0">
                <a:solidFill>
                  <a:srgbClr val="C00000"/>
                </a:solidFill>
                <a:latin typeface="+mj-lt"/>
              </a:rPr>
              <a:t>Gand</a:t>
            </a:r>
            <a:r>
              <a:rPr lang="fr-FR" dirty="0">
                <a:latin typeface="+mj-lt"/>
              </a:rPr>
              <a:t> </a:t>
            </a:r>
            <a:r>
              <a:rPr lang="fr-FR" dirty="0"/>
              <a:t>et </a:t>
            </a:r>
            <a:r>
              <a:rPr lang="fr-FR" dirty="0">
                <a:solidFill>
                  <a:srgbClr val="C00000"/>
                </a:solidFill>
                <a:latin typeface="+mj-lt"/>
              </a:rPr>
              <a:t>Bruxelles</a:t>
            </a:r>
          </a:p>
        </p:txBody>
      </p:sp>
      <p:pic>
        <p:nvPicPr>
          <p:cNvPr id="23" name="Image 22" descr="Une image contenant texte&#10;&#10;Description générée automatiquement">
            <a:extLst>
              <a:ext uri="{FF2B5EF4-FFF2-40B4-BE49-F238E27FC236}">
                <a16:creationId xmlns:a16="http://schemas.microsoft.com/office/drawing/2014/main" id="{3FC0119A-9118-4534-B742-3A4D13345E5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25" y="2902497"/>
            <a:ext cx="539897" cy="541034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5796089F-D326-42F1-8E14-A7CA2B10D590}"/>
              </a:ext>
            </a:extLst>
          </p:cNvPr>
          <p:cNvSpPr txBox="1"/>
          <p:nvPr/>
        </p:nvSpPr>
        <p:spPr>
          <a:xfrm>
            <a:off x="2324622" y="2867074"/>
            <a:ext cx="26664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  <a:latin typeface="+mj-lt"/>
              </a:rPr>
              <a:t>&gt; 30</a:t>
            </a:r>
            <a:r>
              <a:rPr lang="fr-FR" sz="4000" dirty="0">
                <a:latin typeface="+mj-lt"/>
              </a:rPr>
              <a:t> </a:t>
            </a:r>
            <a:r>
              <a:rPr lang="fr-FR" dirty="0"/>
              <a:t>collaborateurs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92C7410-EC22-4A7B-B02E-1D2C46148618}"/>
              </a:ext>
            </a:extLst>
          </p:cNvPr>
          <p:cNvSpPr txBox="1"/>
          <p:nvPr/>
        </p:nvSpPr>
        <p:spPr>
          <a:xfrm>
            <a:off x="1715605" y="1899233"/>
            <a:ext cx="483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Bureau </a:t>
            </a:r>
            <a:r>
              <a:rPr lang="fr-FR" dirty="0">
                <a:solidFill>
                  <a:srgbClr val="C00000"/>
                </a:solidFill>
                <a:latin typeface="+mj-lt"/>
              </a:rPr>
              <a:t>spécialisé en mobilité </a:t>
            </a:r>
            <a:r>
              <a:rPr lang="fr-FR" dirty="0"/>
              <a:t>(depuis 1992)</a:t>
            </a:r>
            <a:endParaRPr lang="fr-FR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99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B5AD44-D7CF-4CBF-95A4-4D8E54F5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DAF1FEB-FE7D-4FBA-A9C9-49D576B9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70" y="1337311"/>
            <a:ext cx="3417570" cy="1371600"/>
          </a:xfrm>
        </p:spPr>
        <p:txBody>
          <a:bodyPr/>
          <a:lstStyle/>
          <a:p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Limiter les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nuisances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liées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au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trafic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 transit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30D720-BE6C-4E8A-B1CA-0B59A6606857}"/>
              </a:ext>
            </a:extLst>
          </p:cNvPr>
          <p:cNvSpPr txBox="1"/>
          <p:nvPr/>
        </p:nvSpPr>
        <p:spPr>
          <a:xfrm>
            <a:off x="1676399" y="587530"/>
            <a:ext cx="912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AMÉLIORER LA QUALITÉ DE VIE SUR LE TERRITOIRE COMMUNAL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4994FC-1822-4C75-B56D-8D6DFFE08EDB}"/>
              </a:ext>
            </a:extLst>
          </p:cNvPr>
          <p:cNvSpPr txBox="1"/>
          <p:nvPr/>
        </p:nvSpPr>
        <p:spPr>
          <a:xfrm>
            <a:off x="1893569" y="367274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2 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EB3716E-84C3-476A-A722-97AEAAAB1DFA}"/>
              </a:ext>
            </a:extLst>
          </p:cNvPr>
          <p:cNvCxnSpPr>
            <a:cxnSpLocks/>
          </p:cNvCxnSpPr>
          <p:nvPr/>
        </p:nvCxnSpPr>
        <p:spPr>
          <a:xfrm>
            <a:off x="1790699" y="1863090"/>
            <a:ext cx="0" cy="21789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35C40774-CF0F-495E-A984-BE964ACB11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9966960" y="5051780"/>
            <a:ext cx="1437583" cy="13382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886C30D-0D36-4396-8FD8-BC6BBF60E5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777F225-C36A-4EA5-8603-6D4BC3449D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6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B5AD44-D7CF-4CBF-95A4-4D8E54F5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1693" y="6230937"/>
            <a:ext cx="514350" cy="365125"/>
          </a:xfrm>
        </p:spPr>
        <p:txBody>
          <a:bodyPr/>
          <a:lstStyle/>
          <a:p>
            <a:fld id="{5974B6A5-214E-428E-BD25-8003946B0DC7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DAF1FEB-FE7D-4FBA-A9C9-49D576B9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70" y="1588771"/>
            <a:ext cx="3417570" cy="1371600"/>
          </a:xfrm>
        </p:spPr>
        <p:txBody>
          <a:bodyPr/>
          <a:lstStyle/>
          <a:p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Prendre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en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compte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le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charroi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agricole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lors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tout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réaménagement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2000" dirty="0" err="1">
                <a:solidFill>
                  <a:schemeClr val="bg1">
                    <a:lumMod val="50000"/>
                  </a:schemeClr>
                </a:solidFill>
              </a:rPr>
              <a:t>d’espace</a:t>
            </a:r>
            <a:r>
              <a:rPr lang="nl-BE" sz="2000" dirty="0">
                <a:solidFill>
                  <a:schemeClr val="bg1">
                    <a:lumMod val="50000"/>
                  </a:schemeClr>
                </a:solidFill>
              </a:rPr>
              <a:t> public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30D720-BE6C-4E8A-B1CA-0B59A6606857}"/>
              </a:ext>
            </a:extLst>
          </p:cNvPr>
          <p:cNvSpPr txBox="1"/>
          <p:nvPr/>
        </p:nvSpPr>
        <p:spPr>
          <a:xfrm>
            <a:off x="1676399" y="587530"/>
            <a:ext cx="912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TENIR COMPTE DES ACTIVITÉS AGRICOLES SUR LE TERRITOIRE COMMUNAL</a:t>
            </a:r>
            <a:endParaRPr lang="fr-BE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4994FC-1822-4C75-B56D-8D6DFFE08EDB}"/>
              </a:ext>
            </a:extLst>
          </p:cNvPr>
          <p:cNvSpPr txBox="1"/>
          <p:nvPr/>
        </p:nvSpPr>
        <p:spPr>
          <a:xfrm>
            <a:off x="1893569" y="3672742"/>
            <a:ext cx="34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0182B"/>
                </a:solidFill>
                <a:latin typeface="+mj-lt"/>
              </a:rPr>
              <a:t>Priorité 3 </a:t>
            </a:r>
            <a:endParaRPr lang="fr-BE" dirty="0">
              <a:solidFill>
                <a:srgbClr val="B0182B"/>
              </a:solidFill>
              <a:latin typeface="+mj-lt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EB3716E-84C3-476A-A722-97AEAAAB1DFA}"/>
              </a:ext>
            </a:extLst>
          </p:cNvPr>
          <p:cNvCxnSpPr>
            <a:cxnSpLocks/>
          </p:cNvCxnSpPr>
          <p:nvPr/>
        </p:nvCxnSpPr>
        <p:spPr>
          <a:xfrm>
            <a:off x="1790699" y="1863090"/>
            <a:ext cx="0" cy="21789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35C40774-CF0F-495E-A984-BE964ACB11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1210" y="5267895"/>
            <a:ext cx="1780483" cy="11354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0742B2-521C-41BD-BACB-616AF24BD9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04258B1-D085-458D-8EA5-CEA7DD00E1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2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DB85E7-F640-4F3E-B457-0EA4811A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900" y="3062735"/>
            <a:ext cx="10236200" cy="732529"/>
          </a:xfrm>
        </p:spPr>
        <p:txBody>
          <a:bodyPr/>
          <a:lstStyle/>
          <a:p>
            <a:r>
              <a:rPr lang="nl-BE" dirty="0"/>
              <a:t>V. </a:t>
            </a:r>
            <a:r>
              <a:rPr lang="nl-BE" dirty="0" err="1"/>
              <a:t>Prochaines</a:t>
            </a:r>
            <a:r>
              <a:rPr lang="nl-BE" dirty="0"/>
              <a:t> </a:t>
            </a:r>
            <a:r>
              <a:rPr lang="nl-BE" dirty="0" err="1"/>
              <a:t>étapes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246422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0B89BB6-3D16-45E3-9FF4-C39B405E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Prochaines</a:t>
            </a:r>
            <a:r>
              <a:rPr lang="nl-BE" dirty="0"/>
              <a:t> </a:t>
            </a:r>
            <a:r>
              <a:rPr lang="nl-BE" dirty="0" err="1"/>
              <a:t>étapes</a:t>
            </a:r>
            <a:endParaRPr lang="nl-BE" dirty="0"/>
          </a:p>
        </p:txBody>
      </p:sp>
      <p:graphicFrame>
        <p:nvGraphicFramePr>
          <p:cNvPr id="43" name="Diagramme 42">
            <a:extLst>
              <a:ext uri="{FF2B5EF4-FFF2-40B4-BE49-F238E27FC236}">
                <a16:creationId xmlns:a16="http://schemas.microsoft.com/office/drawing/2014/main" id="{9B2F5AFE-9D80-4E20-92FD-432DBE255A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4556432"/>
              </p:ext>
            </p:extLst>
          </p:nvPr>
        </p:nvGraphicFramePr>
        <p:xfrm>
          <a:off x="4802149" y="3601396"/>
          <a:ext cx="2965394" cy="1684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B7F176B4-FDA2-426A-A54F-173B5209AD10}"/>
              </a:ext>
            </a:extLst>
          </p:cNvPr>
          <p:cNvCxnSpPr/>
          <p:nvPr/>
        </p:nvCxnSpPr>
        <p:spPr>
          <a:xfrm>
            <a:off x="9293465" y="3282183"/>
            <a:ext cx="0" cy="3039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5D0A5E31-B932-4DD2-927A-83CACAFF886C}"/>
              </a:ext>
            </a:extLst>
          </p:cNvPr>
          <p:cNvCxnSpPr>
            <a:cxnSpLocks/>
          </p:cNvCxnSpPr>
          <p:nvPr/>
        </p:nvCxnSpPr>
        <p:spPr>
          <a:xfrm>
            <a:off x="10164187" y="2356809"/>
            <a:ext cx="0" cy="14537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99ED19A3-EDB9-4198-AAAC-D70BA43DE978}"/>
              </a:ext>
            </a:extLst>
          </p:cNvPr>
          <p:cNvCxnSpPr>
            <a:cxnSpLocks/>
          </p:cNvCxnSpPr>
          <p:nvPr/>
        </p:nvCxnSpPr>
        <p:spPr>
          <a:xfrm>
            <a:off x="7143227" y="4780020"/>
            <a:ext cx="0" cy="9887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6C438F7-223D-4B3C-8D71-3D640CC2A92B}"/>
              </a:ext>
            </a:extLst>
          </p:cNvPr>
          <p:cNvCxnSpPr>
            <a:cxnSpLocks/>
          </p:cNvCxnSpPr>
          <p:nvPr/>
        </p:nvCxnSpPr>
        <p:spPr>
          <a:xfrm>
            <a:off x="9410005" y="4557612"/>
            <a:ext cx="0" cy="9887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DB3352F9-3354-42C5-8485-553370C9515B}"/>
              </a:ext>
            </a:extLst>
          </p:cNvPr>
          <p:cNvCxnSpPr>
            <a:cxnSpLocks/>
          </p:cNvCxnSpPr>
          <p:nvPr/>
        </p:nvCxnSpPr>
        <p:spPr>
          <a:xfrm>
            <a:off x="9879982" y="4655522"/>
            <a:ext cx="0" cy="9887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85FA30F6-D820-4971-AC3D-05CAC9F53185}"/>
              </a:ext>
            </a:extLst>
          </p:cNvPr>
          <p:cNvCxnSpPr/>
          <p:nvPr/>
        </p:nvCxnSpPr>
        <p:spPr>
          <a:xfrm>
            <a:off x="3897294" y="3330382"/>
            <a:ext cx="0" cy="303985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4CB2A2C7-F43C-4EE6-9C78-3A9CDD0A64C6}"/>
              </a:ext>
            </a:extLst>
          </p:cNvPr>
          <p:cNvCxnSpPr>
            <a:cxnSpLocks/>
          </p:cNvCxnSpPr>
          <p:nvPr/>
        </p:nvCxnSpPr>
        <p:spPr>
          <a:xfrm>
            <a:off x="6571727" y="3330382"/>
            <a:ext cx="0" cy="26793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Diagramme 50">
            <a:extLst>
              <a:ext uri="{FF2B5EF4-FFF2-40B4-BE49-F238E27FC236}">
                <a16:creationId xmlns:a16="http://schemas.microsoft.com/office/drawing/2014/main" id="{B6F452F1-DCAD-4BD8-BFE6-415CCB4F23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7336092"/>
              </p:ext>
            </p:extLst>
          </p:nvPr>
        </p:nvGraphicFramePr>
        <p:xfrm>
          <a:off x="2065395" y="3601396"/>
          <a:ext cx="2965394" cy="1684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2" name="Rectangle : carré corné 51">
            <a:extLst>
              <a:ext uri="{FF2B5EF4-FFF2-40B4-BE49-F238E27FC236}">
                <a16:creationId xmlns:a16="http://schemas.microsoft.com/office/drawing/2014/main" id="{95FEFA2F-87D2-4F4B-9973-312A8A0B4BD4}"/>
              </a:ext>
            </a:extLst>
          </p:cNvPr>
          <p:cNvSpPr/>
          <p:nvPr/>
        </p:nvSpPr>
        <p:spPr>
          <a:xfrm>
            <a:off x="2895009" y="2647429"/>
            <a:ext cx="1376414" cy="682953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Approbation par le CT</a:t>
            </a:r>
            <a:endParaRPr lang="fr-BE" sz="1600" dirty="0">
              <a:solidFill>
                <a:schemeClr val="accent3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3" name="Rectangle : carré corné 52">
            <a:extLst>
              <a:ext uri="{FF2B5EF4-FFF2-40B4-BE49-F238E27FC236}">
                <a16:creationId xmlns:a16="http://schemas.microsoft.com/office/drawing/2014/main" id="{9385D756-42EF-4DC5-ABC7-34BFB4C10F13}"/>
              </a:ext>
            </a:extLst>
          </p:cNvPr>
          <p:cNvSpPr/>
          <p:nvPr/>
        </p:nvSpPr>
        <p:spPr>
          <a:xfrm>
            <a:off x="5547420" y="2647429"/>
            <a:ext cx="1376414" cy="682953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Approbation par le CT</a:t>
            </a:r>
            <a:endParaRPr lang="fr-BE" sz="1600" dirty="0">
              <a:solidFill>
                <a:schemeClr val="accent3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4" name="Rectangle : carré corné 53">
            <a:extLst>
              <a:ext uri="{FF2B5EF4-FFF2-40B4-BE49-F238E27FC236}">
                <a16:creationId xmlns:a16="http://schemas.microsoft.com/office/drawing/2014/main" id="{F57381AC-A9EC-453A-B28E-9A0A95E8E671}"/>
              </a:ext>
            </a:extLst>
          </p:cNvPr>
          <p:cNvSpPr/>
          <p:nvPr/>
        </p:nvSpPr>
        <p:spPr>
          <a:xfrm>
            <a:off x="8269158" y="2599230"/>
            <a:ext cx="1376414" cy="682953"/>
          </a:xfrm>
          <a:prstGeom prst="foldedCorner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Approbation par le CT</a:t>
            </a:r>
            <a:endParaRPr lang="fr-BE" sz="1600" dirty="0">
              <a:solidFill>
                <a:schemeClr val="tx1"/>
              </a:solidFill>
            </a:endParaRPr>
          </a:p>
        </p:txBody>
      </p:sp>
      <p:sp>
        <p:nvSpPr>
          <p:cNvPr id="55" name="Rectangle : carré corné 54">
            <a:extLst>
              <a:ext uri="{FF2B5EF4-FFF2-40B4-BE49-F238E27FC236}">
                <a16:creationId xmlns:a16="http://schemas.microsoft.com/office/drawing/2014/main" id="{A96C09DC-5C04-4E02-9F7D-FB6436A95766}"/>
              </a:ext>
            </a:extLst>
          </p:cNvPr>
          <p:cNvSpPr/>
          <p:nvPr/>
        </p:nvSpPr>
        <p:spPr>
          <a:xfrm>
            <a:off x="8930459" y="1807067"/>
            <a:ext cx="1770299" cy="585788"/>
          </a:xfrm>
          <a:prstGeom prst="foldedCorner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Adoption par le Conseil Communal</a:t>
            </a:r>
            <a:endParaRPr lang="fr-BE" sz="1400" dirty="0">
              <a:solidFill>
                <a:schemeClr val="tx1"/>
              </a:solidFill>
            </a:endParaRPr>
          </a:p>
        </p:txBody>
      </p:sp>
      <p:sp>
        <p:nvSpPr>
          <p:cNvPr id="56" name="Rectangle : carré corné 55">
            <a:extLst>
              <a:ext uri="{FF2B5EF4-FFF2-40B4-BE49-F238E27FC236}">
                <a16:creationId xmlns:a16="http://schemas.microsoft.com/office/drawing/2014/main" id="{604380D4-985C-47A6-B107-2583A34230CB}"/>
              </a:ext>
            </a:extLst>
          </p:cNvPr>
          <p:cNvSpPr/>
          <p:nvPr/>
        </p:nvSpPr>
        <p:spPr>
          <a:xfrm>
            <a:off x="5689600" y="5766195"/>
            <a:ext cx="1737888" cy="532091"/>
          </a:xfrm>
          <a:prstGeom prst="foldedCorner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Présentation Conseil Communal</a:t>
            </a:r>
            <a:endParaRPr lang="fr-BE" sz="1400" dirty="0">
              <a:solidFill>
                <a:schemeClr val="tx1"/>
              </a:solidFill>
            </a:endParaRPr>
          </a:p>
        </p:txBody>
      </p:sp>
      <p:sp>
        <p:nvSpPr>
          <p:cNvPr id="57" name="Rectangle : carré corné 56">
            <a:extLst>
              <a:ext uri="{FF2B5EF4-FFF2-40B4-BE49-F238E27FC236}">
                <a16:creationId xmlns:a16="http://schemas.microsoft.com/office/drawing/2014/main" id="{CABC26E6-7F5B-4947-B481-E2A7E42C41E0}"/>
              </a:ext>
            </a:extLst>
          </p:cNvPr>
          <p:cNvSpPr/>
          <p:nvPr/>
        </p:nvSpPr>
        <p:spPr>
          <a:xfrm>
            <a:off x="7777609" y="5546398"/>
            <a:ext cx="1861799" cy="745380"/>
          </a:xfrm>
          <a:prstGeom prst="foldedCorner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Consultation de la population (enquête publique)</a:t>
            </a:r>
            <a:endParaRPr lang="fr-BE" sz="1400" dirty="0">
              <a:solidFill>
                <a:schemeClr val="tx1"/>
              </a:solidFill>
            </a:endParaRPr>
          </a:p>
        </p:txBody>
      </p:sp>
      <p:sp>
        <p:nvSpPr>
          <p:cNvPr id="58" name="Rectangle : carré corné 57">
            <a:extLst>
              <a:ext uri="{FF2B5EF4-FFF2-40B4-BE49-F238E27FC236}">
                <a16:creationId xmlns:a16="http://schemas.microsoft.com/office/drawing/2014/main" id="{A8D17F67-E4A3-4DA5-8745-865F7FF7FA56}"/>
              </a:ext>
            </a:extLst>
          </p:cNvPr>
          <p:cNvSpPr/>
          <p:nvPr/>
        </p:nvSpPr>
        <p:spPr>
          <a:xfrm>
            <a:off x="9840093" y="5656461"/>
            <a:ext cx="1376414" cy="521000"/>
          </a:xfrm>
          <a:prstGeom prst="foldedCorner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Présentation CCATM</a:t>
            </a:r>
            <a:endParaRPr lang="fr-BE" sz="1400" dirty="0">
              <a:solidFill>
                <a:schemeClr val="tx1"/>
              </a:solidFill>
            </a:endParaRPr>
          </a:p>
        </p:txBody>
      </p:sp>
      <p:graphicFrame>
        <p:nvGraphicFramePr>
          <p:cNvPr id="59" name="Diagramme 58">
            <a:extLst>
              <a:ext uri="{FF2B5EF4-FFF2-40B4-BE49-F238E27FC236}">
                <a16:creationId xmlns:a16="http://schemas.microsoft.com/office/drawing/2014/main" id="{84AE8A7D-9E66-4D79-92D5-6360227555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110362"/>
              </p:ext>
            </p:extLst>
          </p:nvPr>
        </p:nvGraphicFramePr>
        <p:xfrm>
          <a:off x="7562906" y="3598321"/>
          <a:ext cx="2965394" cy="1684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A90D5C52-619F-4971-97CA-668B01F572CA}"/>
              </a:ext>
            </a:extLst>
          </p:cNvPr>
          <p:cNvCxnSpPr>
            <a:cxnSpLocks/>
          </p:cNvCxnSpPr>
          <p:nvPr/>
        </p:nvCxnSpPr>
        <p:spPr>
          <a:xfrm>
            <a:off x="7092427" y="2582081"/>
            <a:ext cx="0" cy="988786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 : carré corné 60">
            <a:extLst>
              <a:ext uri="{FF2B5EF4-FFF2-40B4-BE49-F238E27FC236}">
                <a16:creationId xmlns:a16="http://schemas.microsoft.com/office/drawing/2014/main" id="{1A2121ED-79DD-47A2-8158-7EF7D76AB982}"/>
              </a:ext>
            </a:extLst>
          </p:cNvPr>
          <p:cNvSpPr/>
          <p:nvPr/>
        </p:nvSpPr>
        <p:spPr>
          <a:xfrm>
            <a:off x="6096000" y="1807068"/>
            <a:ext cx="1776746" cy="749732"/>
          </a:xfrm>
          <a:prstGeom prst="foldedCorner">
            <a:avLst/>
          </a:prstGeom>
          <a:solidFill>
            <a:schemeClr val="bg1"/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Présentation population</a:t>
            </a:r>
            <a:endParaRPr lang="fr-BE" sz="1600" dirty="0">
              <a:solidFill>
                <a:schemeClr val="accent3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62" name="Rectangle : carré corné 61">
            <a:extLst>
              <a:ext uri="{FF2B5EF4-FFF2-40B4-BE49-F238E27FC236}">
                <a16:creationId xmlns:a16="http://schemas.microsoft.com/office/drawing/2014/main" id="{5D80AAC7-20D1-4C28-867D-BC65C9137271}"/>
              </a:ext>
            </a:extLst>
          </p:cNvPr>
          <p:cNvSpPr/>
          <p:nvPr/>
        </p:nvSpPr>
        <p:spPr>
          <a:xfrm>
            <a:off x="5080001" y="4961355"/>
            <a:ext cx="1630248" cy="682953"/>
          </a:xfrm>
          <a:prstGeom prst="foldedCorner">
            <a:avLst/>
          </a:prstGeom>
          <a:solidFill>
            <a:schemeClr val="bg1"/>
          </a:solidFill>
          <a:ln w="95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Roboto Light" panose="02000000000000000000" pitchFamily="2" charset="0"/>
              </a:rPr>
              <a:t>Présentation CCATM</a:t>
            </a:r>
            <a:endParaRPr lang="fr-BE" sz="1400" dirty="0">
              <a:solidFill>
                <a:schemeClr val="accent3">
                  <a:lumMod val="60000"/>
                  <a:lumOff val="40000"/>
                </a:schemeClr>
              </a:solidFill>
              <a:latin typeface="+mj-lt"/>
              <a:ea typeface="Roboto Light" panose="02000000000000000000" pitchFamily="2" charset="0"/>
            </a:endParaRPr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E41F4F74-9CEA-4730-B895-4EAEC36AADFD}"/>
              </a:ext>
            </a:extLst>
          </p:cNvPr>
          <p:cNvCxnSpPr>
            <a:cxnSpLocks/>
          </p:cNvCxnSpPr>
          <p:nvPr/>
        </p:nvCxnSpPr>
        <p:spPr>
          <a:xfrm>
            <a:off x="6507558" y="4780020"/>
            <a:ext cx="0" cy="181335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Image 63">
            <a:extLst>
              <a:ext uri="{FF2B5EF4-FFF2-40B4-BE49-F238E27FC236}">
                <a16:creationId xmlns:a16="http://schemas.microsoft.com/office/drawing/2014/main" id="{7AF89344-C8CE-44BE-95CE-46DA348F564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65" name="Image 6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F4FC58B-D605-4644-9B3D-E90FA051343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  <p:sp>
        <p:nvSpPr>
          <p:cNvPr id="66" name="Espace réservé du numéro de diapositive 3">
            <a:extLst>
              <a:ext uri="{FF2B5EF4-FFF2-40B4-BE49-F238E27FC236}">
                <a16:creationId xmlns:a16="http://schemas.microsoft.com/office/drawing/2014/main" id="{E7CFF56F-9A6A-4FBB-9697-6F5FA1A6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1693" y="6230937"/>
            <a:ext cx="514350" cy="365125"/>
          </a:xfrm>
        </p:spPr>
        <p:txBody>
          <a:bodyPr/>
          <a:lstStyle/>
          <a:p>
            <a:fld id="{5974B6A5-214E-428E-BD25-8003946B0DC7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55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3" grpId="0">
        <p:bldAsOne/>
      </p:bldGraphic>
      <p:bldGraphic spid="51" grpId="0">
        <p:bldAsOne/>
      </p:bldGraphic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Graphic spid="59" grpId="0">
        <p:bldAsOne/>
      </p:bldGraphic>
      <p:bldP spid="61" grpId="0" animBg="1"/>
      <p:bldP spid="6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3377D-8280-4CD4-9756-C4120F99FA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53487" y="2204519"/>
            <a:ext cx="4286250" cy="362879"/>
          </a:xfrm>
        </p:spPr>
        <p:txBody>
          <a:bodyPr>
            <a:normAutofit lnSpcReduction="10000"/>
          </a:bodyPr>
          <a:lstStyle/>
          <a:p>
            <a:r>
              <a:rPr lang="nl-BE" dirty="0"/>
              <a:t>Jonathan HAYNES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31B48-A8F4-407E-A5D6-56ED2A4981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53487" y="2574062"/>
            <a:ext cx="3825875" cy="1519238"/>
          </a:xfrm>
        </p:spPr>
        <p:txBody>
          <a:bodyPr/>
          <a:lstStyle/>
          <a:p>
            <a:r>
              <a:rPr lang="nl-B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jonathan@traject.be</a:t>
            </a:r>
            <a:endParaRPr lang="nl-BE" dirty="0"/>
          </a:p>
          <a:p>
            <a:r>
              <a:rPr lang="en-GB" dirty="0"/>
              <a:t>+32 (0)2 321 12 14</a:t>
            </a:r>
          </a:p>
          <a:p>
            <a:endParaRPr lang="nl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8E63CC-CE85-4C4E-9A61-FD54576BA3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53487" y="4290602"/>
            <a:ext cx="4286250" cy="362879"/>
          </a:xfrm>
        </p:spPr>
        <p:txBody>
          <a:bodyPr>
            <a:normAutofit lnSpcReduction="10000"/>
          </a:bodyPr>
          <a:lstStyle/>
          <a:p>
            <a:r>
              <a:rPr lang="nl-BE" dirty="0"/>
              <a:t>Gaëlle DUFFIEUX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D9EDCF-962E-4059-9CCB-8A77A95719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53487" y="4660144"/>
            <a:ext cx="3825875" cy="1519238"/>
          </a:xfrm>
        </p:spPr>
        <p:txBody>
          <a:bodyPr/>
          <a:lstStyle/>
          <a:p>
            <a:r>
              <a:rPr lang="nl-BE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gaelle@traject.be</a:t>
            </a:r>
            <a:endParaRPr lang="nl-BE" dirty="0"/>
          </a:p>
          <a:p>
            <a:r>
              <a:rPr lang="en-GB" dirty="0"/>
              <a:t>+32 (0)2 321 12 14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E3B9F4A-6130-4C1A-A0CC-82B84124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487" y="559713"/>
            <a:ext cx="9677400" cy="991948"/>
          </a:xfrm>
        </p:spPr>
        <p:txBody>
          <a:bodyPr/>
          <a:lstStyle/>
          <a:p>
            <a:r>
              <a:rPr lang="nl-BE" dirty="0"/>
              <a:t>Merci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3FEEF3-25DF-4026-B5E5-841E4894718B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692" y="2140721"/>
            <a:ext cx="1349022" cy="1349022"/>
          </a:xfrm>
          <a:prstGeom prst="ellipse">
            <a:avLst/>
          </a:prstGeom>
          <a:ln w="76200">
            <a:solidFill>
              <a:srgbClr val="FFFF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035AC9-B673-40A0-B414-F300FF97B611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692" y="4251921"/>
            <a:ext cx="1349022" cy="1298787"/>
          </a:xfrm>
          <a:prstGeom prst="ellipse">
            <a:avLst/>
          </a:prstGeom>
          <a:ln w="76200">
            <a:solidFill>
              <a:srgbClr val="FFFFFF"/>
            </a:solidFill>
          </a:ln>
        </p:spPr>
      </p:pic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B4ACBF4D-980B-4164-A9DA-A743ED9E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1693" y="6299200"/>
            <a:ext cx="514350" cy="365125"/>
          </a:xfrm>
        </p:spPr>
        <p:txBody>
          <a:bodyPr/>
          <a:lstStyle/>
          <a:p>
            <a:fld id="{5974B6A5-214E-428E-BD25-8003946B0DC7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A1F5DDD-7E36-41F9-A47F-95C4173112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2" name="Image 1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FD1A1FE7-5B8F-4B1E-9356-B8D54F50460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477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A1ED33-FECA-45CA-A4FF-FB40D720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6" name="Titre 9">
            <a:extLst>
              <a:ext uri="{FF2B5EF4-FFF2-40B4-BE49-F238E27FC236}">
                <a16:creationId xmlns:a16="http://schemas.microsoft.com/office/drawing/2014/main" id="{A605558A-914A-45B4-A6D4-28EFD10B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/>
          <a:p>
            <a:r>
              <a:rPr lang="fr-FR" dirty="0"/>
              <a:t>Mission et méthodologie</a:t>
            </a:r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3221FBE-E588-4B02-9A11-85DED4F6269B}"/>
              </a:ext>
            </a:extLst>
          </p:cNvPr>
          <p:cNvSpPr txBox="1"/>
          <p:nvPr/>
        </p:nvSpPr>
        <p:spPr>
          <a:xfrm>
            <a:off x="1715605" y="1899233"/>
            <a:ext cx="483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OBJECTIFS</a:t>
            </a:r>
            <a:r>
              <a:rPr lang="fr-FR" dirty="0"/>
              <a:t> du PCM :</a:t>
            </a:r>
            <a:endParaRPr lang="fr-FR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0A913C4-57F6-47F9-BEAC-EEE9889AC540}"/>
              </a:ext>
            </a:extLst>
          </p:cNvPr>
          <p:cNvSpPr txBox="1">
            <a:spLocks/>
          </p:cNvSpPr>
          <p:nvPr/>
        </p:nvSpPr>
        <p:spPr>
          <a:xfrm>
            <a:off x="1283805" y="2268565"/>
            <a:ext cx="7555395" cy="830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Faciliter la planification de la mobilité à l’échelle du territoire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Améliorer l’accessibilité, la sécurité routière et le cadre de vie</a:t>
            </a:r>
          </a:p>
          <a:p>
            <a:pPr marL="2857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110000"/>
              <a:buFontTx/>
              <a:buBlip>
                <a:blip r:embed="rId2"/>
              </a:buBlip>
              <a:tabLst/>
              <a:defRPr/>
            </a:pPr>
            <a:endParaRPr kumimoji="0" lang="fr-B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2F75E90-C5AD-4C99-9983-23BC9802FD0A}"/>
              </a:ext>
            </a:extLst>
          </p:cNvPr>
          <p:cNvSpPr txBox="1"/>
          <p:nvPr/>
        </p:nvSpPr>
        <p:spPr>
          <a:xfrm>
            <a:off x="1715605" y="3283466"/>
            <a:ext cx="483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DÉROULEMENT</a:t>
            </a:r>
            <a:r>
              <a:rPr lang="fr-FR" dirty="0"/>
              <a:t> :</a:t>
            </a:r>
            <a:endParaRPr lang="fr-FR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5F58049A-8112-4F2C-9CF2-E296A2F848FE}"/>
              </a:ext>
            </a:extLst>
          </p:cNvPr>
          <p:cNvSpPr txBox="1">
            <a:spLocks/>
          </p:cNvSpPr>
          <p:nvPr/>
        </p:nvSpPr>
        <p:spPr>
          <a:xfrm>
            <a:off x="1715605" y="3659664"/>
            <a:ext cx="7123595" cy="1280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182B"/>
              </a:buClr>
              <a:buSzPct val="110000"/>
              <a:buFont typeface="+mj-lt"/>
              <a:buAutoNum type="arabicPeriod"/>
              <a:tabLst/>
              <a:defRPr/>
            </a:pPr>
            <a:r>
              <a:rPr kumimoji="0" lang="fr-BE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</a:rPr>
              <a:t>Diagnostic de la situation existante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182B"/>
              </a:buClr>
              <a:buSzPct val="110000"/>
              <a:buFont typeface="+mj-lt"/>
              <a:buAutoNum type="arabicPeriod"/>
              <a:tabLst/>
              <a:defRPr/>
            </a:pPr>
            <a:r>
              <a:rPr lang="fr-BE" baseline="0" dirty="0">
                <a:solidFill>
                  <a:srgbClr val="000000"/>
                </a:solidFill>
                <a:latin typeface="Roboto Light"/>
              </a:rPr>
              <a:t>Définition des objectifs </a:t>
            </a:r>
          </a:p>
          <a:p>
            <a:pPr marL="3429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0182B"/>
              </a:buClr>
              <a:buSzPct val="110000"/>
              <a:buFont typeface="+mj-lt"/>
              <a:buAutoNum type="arabicPeriod"/>
              <a:tabLst/>
              <a:defRPr/>
            </a:pPr>
            <a:r>
              <a:rPr kumimoji="0" lang="fr-BE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</a:rPr>
              <a:t>Plan d’actions</a:t>
            </a:r>
            <a:endParaRPr kumimoji="0" lang="fr-BE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0182B"/>
              </a:buClr>
              <a:buSzPct val="110000"/>
              <a:buFont typeface="+mj-lt"/>
              <a:buAutoNum type="arabicPeriod"/>
              <a:tabLst/>
              <a:defRPr/>
            </a:pP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52CC132-166C-4EBF-8350-F73BE7DDAB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38" y="2972796"/>
            <a:ext cx="3212225" cy="350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47FA62-051C-44BE-B21B-F0F2CD6E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BED18AAD-E34B-40F7-B971-00980DE08185}"/>
              </a:ext>
            </a:extLst>
          </p:cNvPr>
          <p:cNvSpPr txBox="1">
            <a:spLocks/>
          </p:cNvSpPr>
          <p:nvPr/>
        </p:nvSpPr>
        <p:spPr>
          <a:xfrm>
            <a:off x="1676400" y="1824554"/>
            <a:ext cx="2006600" cy="2582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NOTRE VISION :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BFC6D4B6-341F-4F2E-AF1A-A7AD55E05E95}"/>
              </a:ext>
            </a:extLst>
          </p:cNvPr>
          <p:cNvGrpSpPr/>
          <p:nvPr/>
        </p:nvGrpSpPr>
        <p:grpSpPr>
          <a:xfrm>
            <a:off x="2132414" y="3059497"/>
            <a:ext cx="2424770" cy="1885445"/>
            <a:chOff x="8207528" y="735909"/>
            <a:chExt cx="3892176" cy="3026466"/>
          </a:xfrm>
        </p:grpSpPr>
        <p:pic>
          <p:nvPicPr>
            <p:cNvPr id="7" name="Picture 16">
              <a:extLst>
                <a:ext uri="{FF2B5EF4-FFF2-40B4-BE49-F238E27FC236}">
                  <a16:creationId xmlns:a16="http://schemas.microsoft.com/office/drawing/2014/main" id="{74D0AFDA-973C-4DD5-BCB5-A80F0176D4B3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7528" y="735909"/>
              <a:ext cx="3863569" cy="28189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74770614-6A67-4C8A-B28D-AEB015F49B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00419" y="3429000"/>
              <a:ext cx="1899285" cy="33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r">
                <a:lnSpc>
                  <a:spcPct val="107000"/>
                </a:lnSpc>
                <a:spcAft>
                  <a:spcPts val="800"/>
                </a:spcAft>
              </a:pPr>
              <a:r>
                <a:rPr lang="fr-BE" sz="800" dirty="0">
                  <a:solidFill>
                    <a:srgbClr val="000000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Times New Roman" panose="02020603050405020304" pitchFamily="18" charset="0"/>
                </a:rPr>
                <a:t>Source : UWE</a:t>
              </a:r>
              <a:endParaRPr lang="en-BE" sz="11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12">
            <a:extLst>
              <a:ext uri="{FF2B5EF4-FFF2-40B4-BE49-F238E27FC236}">
                <a16:creationId xmlns:a16="http://schemas.microsoft.com/office/drawing/2014/main" id="{D27A225C-E839-4719-8FBB-18B34D8A83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87" t="12093" r="13401" b="15326"/>
          <a:stretch/>
        </p:blipFill>
        <p:spPr>
          <a:xfrm>
            <a:off x="5032670" y="2929765"/>
            <a:ext cx="4046442" cy="2205282"/>
          </a:xfrm>
          <a:prstGeom prst="rect">
            <a:avLst/>
          </a:prstGeom>
          <a:solidFill>
            <a:srgbClr val="FFFFFF"/>
          </a:solidFill>
          <a:ln>
            <a:solidFill>
              <a:srgbClr val="A3A4A4"/>
            </a:solidFill>
          </a:ln>
        </p:spPr>
      </p:pic>
      <p:pic>
        <p:nvPicPr>
          <p:cNvPr id="10" name="Picture 14" descr="C:\Users\jha\AppData\Local\Microsoft\Windows\INetCache\Content.MSO\B8556ADA.tmp">
            <a:extLst>
              <a:ext uri="{FF2B5EF4-FFF2-40B4-BE49-F238E27FC236}">
                <a16:creationId xmlns:a16="http://schemas.microsoft.com/office/drawing/2014/main" id="{51238A69-FBF5-4576-9B24-06926DAFABCA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084" y="3937585"/>
            <a:ext cx="2398403" cy="6196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re 9">
            <a:extLst>
              <a:ext uri="{FF2B5EF4-FFF2-40B4-BE49-F238E27FC236}">
                <a16:creationId xmlns:a16="http://schemas.microsoft.com/office/drawing/2014/main" id="{E6BD4229-B34B-4060-9662-2007A57BC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/>
          <a:p>
            <a:r>
              <a:rPr lang="fr-FR" dirty="0"/>
              <a:t>Mission et méthodologie</a:t>
            </a:r>
            <a:endParaRPr lang="fr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BD4CD7-70E6-47F5-A4A5-ADE1666983D7}"/>
              </a:ext>
            </a:extLst>
          </p:cNvPr>
          <p:cNvSpPr/>
          <p:nvPr/>
        </p:nvSpPr>
        <p:spPr>
          <a:xfrm>
            <a:off x="3519465" y="1824554"/>
            <a:ext cx="1440180" cy="3227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UN PCM …</a:t>
            </a:r>
            <a:endParaRPr lang="fr-BE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5EF506-D4D3-4948-BD30-5544FEC2A2A8}"/>
              </a:ext>
            </a:extLst>
          </p:cNvPr>
          <p:cNvSpPr/>
          <p:nvPr/>
        </p:nvSpPr>
        <p:spPr>
          <a:xfrm>
            <a:off x="1952641" y="5444666"/>
            <a:ext cx="2766493" cy="566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Favorable </a:t>
            </a:r>
            <a:r>
              <a:rPr lang="fr-FR" sz="14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</a:rPr>
              <a:t>aux modes actifs</a:t>
            </a:r>
            <a:r>
              <a:rPr lang="fr-FR" sz="1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améliorant l’i</a:t>
            </a:r>
            <a:r>
              <a:rPr lang="fr-FR" sz="14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</a:rPr>
              <a:t>ntermodalité</a:t>
            </a:r>
            <a:r>
              <a:rPr lang="fr-FR" sz="1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plus de </a:t>
            </a:r>
            <a:r>
              <a:rPr lang="fr-FR" sz="14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</a:rPr>
              <a:t>sécurité</a:t>
            </a:r>
            <a:r>
              <a:rPr lang="fr-FR" sz="1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de </a:t>
            </a:r>
            <a:r>
              <a:rPr lang="fr-FR" sz="14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</a:rPr>
              <a:t>qualité de vie </a:t>
            </a:r>
            <a:r>
              <a:rPr lang="fr-FR" sz="1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…</a:t>
            </a:r>
            <a:endParaRPr lang="fr-BE" sz="14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EDAC7E-7B44-4CE9-853B-D5A7EDFFABAF}"/>
              </a:ext>
            </a:extLst>
          </p:cNvPr>
          <p:cNvSpPr/>
          <p:nvPr/>
        </p:nvSpPr>
        <p:spPr>
          <a:xfrm>
            <a:off x="5775341" y="5444666"/>
            <a:ext cx="2766493" cy="566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En accord avec le </a:t>
            </a:r>
            <a:r>
              <a:rPr lang="fr-FR" sz="14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</a:rPr>
              <a:t>projet mobilité du GAL</a:t>
            </a:r>
            <a:r>
              <a:rPr lang="fr-FR" sz="1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pour une efficacité renforcée …</a:t>
            </a:r>
            <a:endParaRPr lang="fr-BE" sz="14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41F828-4E94-40C9-8904-DFE2CE98F16E}"/>
              </a:ext>
            </a:extLst>
          </p:cNvPr>
          <p:cNvSpPr/>
          <p:nvPr/>
        </p:nvSpPr>
        <p:spPr>
          <a:xfrm>
            <a:off x="9425507" y="5444665"/>
            <a:ext cx="2766493" cy="566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… et avec </a:t>
            </a:r>
            <a:r>
              <a:rPr lang="fr-FR" sz="1400" dirty="0">
                <a:solidFill>
                  <a:schemeClr val="tx1"/>
                </a:solidFill>
                <a:latin typeface="+mj-lt"/>
                <a:ea typeface="Roboto Light" panose="02000000000000000000" pitchFamily="2" charset="0"/>
              </a:rPr>
              <a:t>les visions régionales</a:t>
            </a:r>
            <a:endParaRPr lang="fr-BE" sz="1400" dirty="0">
              <a:solidFill>
                <a:schemeClr val="tx1"/>
              </a:solidFill>
              <a:latin typeface="+mj-lt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87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2A7490-BED0-490F-8CB0-1F8E9529F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9A844D0-4743-4C9F-A5DC-413F24780A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92182B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624815" y="3364152"/>
            <a:ext cx="3184117" cy="1298095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F156E745-B023-4BE6-82BD-C4408C5D54AC}"/>
              </a:ext>
            </a:extLst>
          </p:cNvPr>
          <p:cNvSpPr txBox="1"/>
          <p:nvPr/>
        </p:nvSpPr>
        <p:spPr>
          <a:xfrm>
            <a:off x="1403243" y="5260223"/>
            <a:ext cx="39558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BE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Prise en compte de </a:t>
            </a:r>
          </a:p>
          <a:p>
            <a:pPr algn="ctr">
              <a:defRPr/>
            </a:pPr>
            <a:r>
              <a:rPr lang="fr-BE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</a:rPr>
              <a:t>l’ensemble des modes de déplacement</a:t>
            </a:r>
          </a:p>
        </p:txBody>
      </p:sp>
      <p:pic>
        <p:nvPicPr>
          <p:cNvPr id="7" name="Picture 2" descr="Image associÃ©e">
            <a:extLst>
              <a:ext uri="{FF2B5EF4-FFF2-40B4-BE49-F238E27FC236}">
                <a16:creationId xmlns:a16="http://schemas.microsoft.com/office/drawing/2014/main" id="{652960CB-5041-42E0-9B31-17D8A1D64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rgbClr val="92182B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089" y="2952315"/>
            <a:ext cx="2249796" cy="194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FC715E85-B4AC-499D-B24F-9102B88CE704}"/>
              </a:ext>
            </a:extLst>
          </p:cNvPr>
          <p:cNvSpPr txBox="1"/>
          <p:nvPr/>
        </p:nvSpPr>
        <p:spPr>
          <a:xfrm>
            <a:off x="4917127" y="5383334"/>
            <a:ext cx="37437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BE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</a:rPr>
              <a:t>Principe STOP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564ABCF0-3169-4848-9460-904E3EC94484}"/>
              </a:ext>
            </a:extLst>
          </p:cNvPr>
          <p:cNvSpPr txBox="1"/>
          <p:nvPr/>
        </p:nvSpPr>
        <p:spPr>
          <a:xfrm>
            <a:off x="9311536" y="5300882"/>
            <a:ext cx="14772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</a:rPr>
              <a:t>Règle des 3i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F0361C52-ECCA-4B4E-A422-81D6E4C21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92182B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338" y="2912426"/>
            <a:ext cx="3209618" cy="227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re 9">
            <a:extLst>
              <a:ext uri="{FF2B5EF4-FFF2-40B4-BE49-F238E27FC236}">
                <a16:creationId xmlns:a16="http://schemas.microsoft.com/office/drawing/2014/main" id="{50EE7FA7-7D11-4CBA-AA55-4AE3632E4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/>
          <a:p>
            <a:r>
              <a:rPr lang="fr-FR" dirty="0"/>
              <a:t>Mission et méthodologie</a:t>
            </a:r>
            <a:endParaRPr lang="fr-BE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CE044A3A-F38F-48D3-BFC2-18808A742C92}"/>
              </a:ext>
            </a:extLst>
          </p:cNvPr>
          <p:cNvSpPr txBox="1">
            <a:spLocks/>
          </p:cNvSpPr>
          <p:nvPr/>
        </p:nvSpPr>
        <p:spPr>
          <a:xfrm>
            <a:off x="1676400" y="1824553"/>
            <a:ext cx="3132532" cy="543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None/>
              <a:tabLst/>
              <a:defRPr/>
            </a:pPr>
            <a:r>
              <a:rPr lang="fr-FR" b="1" dirty="0">
                <a:solidFill>
                  <a:srgbClr val="000000"/>
                </a:solidFill>
                <a:latin typeface="+mj-lt"/>
              </a:rPr>
              <a:t>N</a:t>
            </a:r>
            <a:r>
              <a:rPr lang="fr-BE" b="1" dirty="0">
                <a:solidFill>
                  <a:srgbClr val="000000"/>
                </a:solidFill>
                <a:latin typeface="+mj-lt"/>
              </a:rPr>
              <a:t>OS PRINCIPES : </a:t>
            </a:r>
            <a:endParaRPr kumimoji="0" lang="fr-B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88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0C067D-F5A5-48E1-9F3D-66961FAD5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68435042-8C78-4340-B13B-DA4C2C58D14A}"/>
              </a:ext>
            </a:extLst>
          </p:cNvPr>
          <p:cNvSpPr txBox="1"/>
          <p:nvPr/>
        </p:nvSpPr>
        <p:spPr>
          <a:xfrm>
            <a:off x="2553432" y="5340092"/>
            <a:ext cx="3743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BE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</a:rPr>
              <a:t>Information et communication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653CB736-66A7-45AE-A0B5-D4492CCE7CD2}"/>
              </a:ext>
            </a:extLst>
          </p:cNvPr>
          <p:cNvSpPr txBox="1">
            <a:spLocks/>
          </p:cNvSpPr>
          <p:nvPr/>
        </p:nvSpPr>
        <p:spPr>
          <a:xfrm>
            <a:off x="7009659" y="2419747"/>
            <a:ext cx="4452034" cy="2808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fr-BE" dirty="0">
                <a:solidFill>
                  <a:srgbClr val="000000"/>
                </a:solidFill>
                <a:latin typeface="Roboto Light"/>
              </a:rPr>
              <a:t>Consultation des acteurs locaux (Directions des établissements scolaires…)</a:t>
            </a:r>
          </a:p>
          <a:p>
            <a:pPr lvl="1" algn="just"/>
            <a:r>
              <a:rPr lang="fr-BE" dirty="0">
                <a:solidFill>
                  <a:srgbClr val="000000"/>
                </a:solidFill>
                <a:latin typeface="Roboto Light"/>
              </a:rPr>
              <a:t>Deux ateliers (GRACQ, GAL)</a:t>
            </a:r>
          </a:p>
          <a:p>
            <a:pPr lvl="1" algn="just"/>
            <a:r>
              <a:rPr lang="fr-BE" dirty="0">
                <a:solidFill>
                  <a:srgbClr val="000000"/>
                </a:solidFill>
                <a:latin typeface="Roboto Light"/>
              </a:rPr>
              <a:t>Nombreux échanges avec l’Administration communale et la Région (et autres partenaires)</a:t>
            </a:r>
          </a:p>
          <a:p>
            <a:pPr lvl="1" algn="just"/>
            <a:endParaRPr lang="fr-BE" dirty="0">
              <a:solidFill>
                <a:srgbClr val="000000"/>
              </a:solidFill>
              <a:latin typeface="Roboto Light"/>
            </a:endParaRPr>
          </a:p>
          <a:p>
            <a:pPr lvl="1" algn="just"/>
            <a:endParaRPr lang="fr-BE" dirty="0">
              <a:solidFill>
                <a:srgbClr val="000000"/>
              </a:solidFill>
              <a:latin typeface="Roboto Light"/>
            </a:endParaRPr>
          </a:p>
        </p:txBody>
      </p:sp>
      <p:sp>
        <p:nvSpPr>
          <p:cNvPr id="8" name="Titre 9">
            <a:extLst>
              <a:ext uri="{FF2B5EF4-FFF2-40B4-BE49-F238E27FC236}">
                <a16:creationId xmlns:a16="http://schemas.microsoft.com/office/drawing/2014/main" id="{ACE10079-ADCE-45B7-B5FB-2BB9D303F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/>
          <a:p>
            <a:r>
              <a:rPr lang="fr-FR" dirty="0"/>
              <a:t>Mission et méthodologie</a:t>
            </a:r>
            <a:endParaRPr lang="fr-BE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0A31D7-BCA6-41A2-B4CB-6D518034B5D3}"/>
              </a:ext>
            </a:extLst>
          </p:cNvPr>
          <p:cNvSpPr txBox="1">
            <a:spLocks/>
          </p:cNvSpPr>
          <p:nvPr/>
        </p:nvSpPr>
        <p:spPr>
          <a:xfrm>
            <a:off x="1676400" y="1824553"/>
            <a:ext cx="3132532" cy="543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0000"/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0000"/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None/>
              <a:tabLst/>
              <a:defRPr/>
            </a:pPr>
            <a:r>
              <a:rPr lang="fr-FR" b="1" dirty="0">
                <a:solidFill>
                  <a:srgbClr val="000000"/>
                </a:solidFill>
                <a:latin typeface="+mj-lt"/>
              </a:rPr>
              <a:t>N</a:t>
            </a:r>
            <a:r>
              <a:rPr lang="fr-BE" b="1" dirty="0">
                <a:solidFill>
                  <a:srgbClr val="000000"/>
                </a:solidFill>
                <a:latin typeface="+mj-lt"/>
              </a:rPr>
              <a:t>OS PRINCIPES : </a:t>
            </a:r>
            <a:endParaRPr kumimoji="0" lang="fr-B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82F72A7-1CEC-448C-901E-11CB9F5B9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494563"/>
            <a:ext cx="5512420" cy="280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1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A1ED33-FECA-45CA-A4FF-FB40D720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4B6A5-214E-428E-BD25-8003946B0DC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E1CEAEC8-AB9A-443F-AC91-A63D6CE213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337" t="14574" r="12268" b="13128"/>
          <a:stretch/>
        </p:blipFill>
        <p:spPr>
          <a:xfrm>
            <a:off x="2219093" y="1619124"/>
            <a:ext cx="7992217" cy="4254527"/>
          </a:xfrm>
          <a:prstGeom prst="rect">
            <a:avLst/>
          </a:prstGeom>
        </p:spPr>
      </p:pic>
      <p:sp>
        <p:nvSpPr>
          <p:cNvPr id="6" name="Titre 9">
            <a:extLst>
              <a:ext uri="{FF2B5EF4-FFF2-40B4-BE49-F238E27FC236}">
                <a16:creationId xmlns:a16="http://schemas.microsoft.com/office/drawing/2014/main" id="{A605558A-914A-45B4-A6D4-28EFD10B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/>
          <a:p>
            <a:r>
              <a:rPr lang="fr-FR" dirty="0"/>
              <a:t>Présentation de </a:t>
            </a:r>
            <a:r>
              <a:rPr lang="fr-FR" dirty="0" err="1"/>
              <a:t>traject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98852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DB85E7-F640-4F3E-B457-0EA4811A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900" y="2826217"/>
            <a:ext cx="10236200" cy="869484"/>
          </a:xfrm>
        </p:spPr>
        <p:txBody>
          <a:bodyPr/>
          <a:lstStyle/>
          <a:p>
            <a:r>
              <a:rPr lang="nl-BE" dirty="0"/>
              <a:t>II. L’outil PCM</a:t>
            </a:r>
          </a:p>
        </p:txBody>
      </p:sp>
    </p:spTree>
    <p:extLst>
      <p:ext uri="{BB962C8B-B14F-4D97-AF65-F5344CB8AC3E}">
        <p14:creationId xmlns:p14="http://schemas.microsoft.com/office/powerpoint/2010/main" val="916630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8">
            <a:extLst>
              <a:ext uri="{FF2B5EF4-FFF2-40B4-BE49-F238E27FC236}">
                <a16:creationId xmlns:a16="http://schemas.microsoft.com/office/drawing/2014/main" id="{FAB53356-428A-4CF9-918D-492C88942C73}"/>
              </a:ext>
            </a:extLst>
          </p:cNvPr>
          <p:cNvSpPr txBox="1"/>
          <p:nvPr/>
        </p:nvSpPr>
        <p:spPr>
          <a:xfrm>
            <a:off x="1862368" y="2937384"/>
            <a:ext cx="8813252" cy="1247201"/>
          </a:xfrm>
          <a:prstGeom prst="rect">
            <a:avLst/>
          </a:prstGeom>
          <a:noFill/>
          <a:ln>
            <a:solidFill>
              <a:srgbClr val="B0182B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1000"/>
              </a:spcBef>
            </a:pPr>
            <a:r>
              <a:rPr lang="fr-BE" sz="1600" b="1" dirty="0">
                <a:solidFill>
                  <a:schemeClr val="accent1"/>
                </a:solidFill>
                <a:ea typeface="Roboto Light" panose="02000000000000000000" pitchFamily="2" charset="0"/>
              </a:rPr>
              <a:t>Définition</a:t>
            </a:r>
          </a:p>
          <a:p>
            <a:pPr algn="just">
              <a:lnSpc>
                <a:spcPct val="114000"/>
              </a:lnSpc>
              <a:spcBef>
                <a:spcPts val="1200"/>
              </a:spcBef>
            </a:pPr>
            <a:r>
              <a:rPr lang="fr-BE" sz="1400" dirty="0">
                <a:latin typeface="+mn-lt"/>
              </a:rPr>
              <a:t>« </a:t>
            </a:r>
            <a:r>
              <a:rPr lang="fr-BE" sz="1400" i="1" dirty="0">
                <a:latin typeface="+mn-lt"/>
              </a:rPr>
              <a:t>Le PCM est un </a:t>
            </a:r>
            <a:r>
              <a:rPr lang="fr-BE" sz="1400" b="1" i="1" dirty="0">
                <a:latin typeface="+mn-lt"/>
              </a:rPr>
              <a:t>outil stratégique </a:t>
            </a:r>
            <a:r>
              <a:rPr lang="fr-BE" sz="1400" i="1" dirty="0">
                <a:latin typeface="+mn-lt"/>
              </a:rPr>
              <a:t>qui vise à faciliter la planification de la mobilité à l’échelle d’une commune. Il aide à améliorer </a:t>
            </a:r>
            <a:r>
              <a:rPr lang="fr-BE" sz="1400" b="1" i="1" dirty="0">
                <a:latin typeface="+mn-lt"/>
              </a:rPr>
              <a:t>l’accessibilité</a:t>
            </a:r>
            <a:r>
              <a:rPr lang="fr-BE" sz="1400" i="1" dirty="0">
                <a:latin typeface="+mn-lt"/>
              </a:rPr>
              <a:t> et la </a:t>
            </a:r>
            <a:r>
              <a:rPr lang="fr-BE" sz="1400" b="1" i="1" dirty="0">
                <a:latin typeface="+mn-lt"/>
              </a:rPr>
              <a:t>mobilité</a:t>
            </a:r>
            <a:r>
              <a:rPr lang="fr-BE" sz="1400" i="1" dirty="0">
                <a:latin typeface="+mn-lt"/>
              </a:rPr>
              <a:t>, la </a:t>
            </a:r>
            <a:r>
              <a:rPr lang="fr-BE" sz="1400" b="1" i="1" dirty="0">
                <a:latin typeface="+mn-lt"/>
              </a:rPr>
              <a:t>sécurité routière </a:t>
            </a:r>
            <a:r>
              <a:rPr lang="fr-BE" sz="1400" i="1" dirty="0">
                <a:latin typeface="+mn-lt"/>
              </a:rPr>
              <a:t>et le </a:t>
            </a:r>
            <a:r>
              <a:rPr lang="fr-BE" sz="1400" b="1" i="1" dirty="0">
                <a:latin typeface="+mn-lt"/>
              </a:rPr>
              <a:t>cadre de vie </a:t>
            </a:r>
            <a:r>
              <a:rPr lang="fr-BE" sz="1400" i="1" dirty="0">
                <a:latin typeface="+mn-lt"/>
              </a:rPr>
              <a:t>sur le territoire concerné </a:t>
            </a:r>
            <a:r>
              <a:rPr lang="fr-BE" sz="1400" dirty="0">
                <a:latin typeface="+mn-lt"/>
              </a:rPr>
              <a:t>». </a:t>
            </a:r>
            <a:r>
              <a:rPr lang="fr-BE" sz="1400" b="0" i="0" u="none" strike="noStrike" baseline="0" dirty="0">
                <a:solidFill>
                  <a:srgbClr val="000000"/>
                </a:solidFill>
                <a:latin typeface="+mn-lt"/>
              </a:rPr>
              <a:t>(</a:t>
            </a:r>
            <a:r>
              <a:rPr lang="fr-BE" sz="1400" b="0" i="0" u="none" strike="noStrike" baseline="0" dirty="0">
                <a:solidFill>
                  <a:srgbClr val="000000"/>
                </a:solidFill>
                <a:latin typeface="+mn-lt"/>
                <a:hlinkClick r:id="rId2"/>
              </a:rPr>
              <a:t>SPW</a:t>
            </a:r>
            <a:r>
              <a:rPr lang="fr-BE" sz="1400" b="0" i="0" u="none" strike="noStrike" baseline="0" dirty="0">
                <a:solidFill>
                  <a:srgbClr val="000000"/>
                </a:solidFill>
                <a:latin typeface="+mn-lt"/>
              </a:rPr>
              <a:t>)</a:t>
            </a:r>
            <a:endParaRPr lang="fr-BE" sz="1400" dirty="0">
              <a:latin typeface="+mn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E9298B9-11C2-4377-99C0-2DE856D03F80}"/>
              </a:ext>
            </a:extLst>
          </p:cNvPr>
          <p:cNvSpPr txBox="1"/>
          <p:nvPr/>
        </p:nvSpPr>
        <p:spPr>
          <a:xfrm>
            <a:off x="1770928" y="1898008"/>
            <a:ext cx="8093162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fr-FR" dirty="0"/>
              <a:t>Ambitions du Schéma de Développement Communal</a:t>
            </a:r>
          </a:p>
          <a:p>
            <a:pPr marL="285750" indent="-285750">
              <a:lnSpc>
                <a:spcPct val="113000"/>
              </a:lnSpc>
              <a:buFont typeface="Wingdings" panose="05000000000000000000" pitchFamily="2" charset="2"/>
              <a:buChar char="à"/>
            </a:pPr>
            <a:r>
              <a:rPr lang="fr-FR" dirty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Janvier 2021 : lancement du premier PCM des Bons Villers</a:t>
            </a:r>
            <a:endParaRPr lang="fr-BE" dirty="0">
              <a:solidFill>
                <a:srgbClr val="C00000"/>
              </a:solidFill>
              <a:latin typeface="+mj-lt"/>
              <a:sym typeface="Wingdings" panose="05000000000000000000" pitchFamily="2" charset="2"/>
            </a:endParaRPr>
          </a:p>
          <a:p>
            <a:pPr marL="263525"/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A9DBAD9-4499-40F0-8DD9-673BC452ACBF}"/>
              </a:ext>
            </a:extLst>
          </p:cNvPr>
          <p:cNvSpPr/>
          <p:nvPr/>
        </p:nvSpPr>
        <p:spPr>
          <a:xfrm>
            <a:off x="2743748" y="4799603"/>
            <a:ext cx="2172422" cy="994410"/>
          </a:xfrm>
          <a:prstGeom prst="roundRect">
            <a:avLst/>
          </a:prstGeom>
          <a:solidFill>
            <a:srgbClr val="B0182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Phase 1</a:t>
            </a:r>
          </a:p>
          <a:p>
            <a:pPr algn="ctr"/>
            <a:r>
              <a:rPr lang="fr-FR" sz="1400" dirty="0"/>
              <a:t>Diagnostic de la situation existante</a:t>
            </a:r>
            <a:endParaRPr lang="fr-BE" sz="1400" dirty="0"/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32D1F9F5-0681-408B-9491-71C72B8B164B}"/>
              </a:ext>
            </a:extLst>
          </p:cNvPr>
          <p:cNvSpPr/>
          <p:nvPr/>
        </p:nvSpPr>
        <p:spPr>
          <a:xfrm>
            <a:off x="5314806" y="4799603"/>
            <a:ext cx="2172422" cy="994410"/>
          </a:xfrm>
          <a:prstGeom prst="roundRect">
            <a:avLst/>
          </a:prstGeom>
          <a:solidFill>
            <a:srgbClr val="B0182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Phase 2</a:t>
            </a:r>
          </a:p>
          <a:p>
            <a:pPr algn="ctr"/>
            <a:r>
              <a:rPr lang="fr-FR" sz="1400" dirty="0"/>
              <a:t>Définition des objectifs</a:t>
            </a:r>
            <a:endParaRPr lang="fr-BE" sz="1400" dirty="0"/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590D1385-9AA5-42E9-809D-DC78941CEF93}"/>
              </a:ext>
            </a:extLst>
          </p:cNvPr>
          <p:cNvSpPr/>
          <p:nvPr/>
        </p:nvSpPr>
        <p:spPr>
          <a:xfrm>
            <a:off x="7885864" y="4799603"/>
            <a:ext cx="2172422" cy="994410"/>
          </a:xfrm>
          <a:prstGeom prst="roundRect">
            <a:avLst/>
          </a:prstGeom>
          <a:solidFill>
            <a:srgbClr val="B0182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Phase 3</a:t>
            </a:r>
          </a:p>
          <a:p>
            <a:pPr algn="ctr"/>
            <a:r>
              <a:rPr lang="fr-FR" sz="1400" dirty="0"/>
              <a:t>Plan d’actions</a:t>
            </a:r>
            <a:endParaRPr lang="fr-BE" sz="1400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49E3E2A-2BBD-4D54-A8B9-4FFDC2F25E9E}"/>
              </a:ext>
            </a:extLst>
          </p:cNvPr>
          <p:cNvCxnSpPr>
            <a:stCxn id="6" idx="3"/>
            <a:endCxn id="37" idx="1"/>
          </p:cNvCxnSpPr>
          <p:nvPr/>
        </p:nvCxnSpPr>
        <p:spPr>
          <a:xfrm>
            <a:off x="4916170" y="5296808"/>
            <a:ext cx="3986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E0D0FC00-8F12-4B0F-A583-1E73A8308B31}"/>
              </a:ext>
            </a:extLst>
          </p:cNvPr>
          <p:cNvCxnSpPr/>
          <p:nvPr/>
        </p:nvCxnSpPr>
        <p:spPr>
          <a:xfrm>
            <a:off x="7487228" y="5296808"/>
            <a:ext cx="3986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7DB165F2-8B7B-4A79-A529-18BBD39CCAB9}"/>
              </a:ext>
            </a:extLst>
          </p:cNvPr>
          <p:cNvSpPr/>
          <p:nvPr/>
        </p:nvSpPr>
        <p:spPr>
          <a:xfrm>
            <a:off x="2743748" y="4795135"/>
            <a:ext cx="2172422" cy="9944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Phase 1</a:t>
            </a:r>
          </a:p>
          <a:p>
            <a:pPr algn="ctr"/>
            <a:r>
              <a:rPr lang="fr-FR" sz="1400" dirty="0"/>
              <a:t>Diagnostic de la situation existante</a:t>
            </a:r>
            <a:endParaRPr lang="fr-BE" sz="1400" dirty="0"/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91956A2E-84B2-4136-BED2-801873006677}"/>
              </a:ext>
            </a:extLst>
          </p:cNvPr>
          <p:cNvSpPr/>
          <p:nvPr/>
        </p:nvSpPr>
        <p:spPr>
          <a:xfrm>
            <a:off x="5314806" y="4795135"/>
            <a:ext cx="2172422" cy="9944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+mj-lt"/>
              </a:rPr>
              <a:t>Phase 2</a:t>
            </a:r>
          </a:p>
          <a:p>
            <a:pPr algn="ctr"/>
            <a:r>
              <a:rPr lang="fr-FR" sz="1400" dirty="0"/>
              <a:t>Définition des objectifs</a:t>
            </a:r>
            <a:endParaRPr lang="fr-BE" sz="14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9DDA859-21E5-4F14-B5E9-4767FDF1FE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66" y="6413500"/>
            <a:ext cx="333734" cy="361901"/>
          </a:xfrm>
          <a:prstGeom prst="rect">
            <a:avLst/>
          </a:prstGeom>
        </p:spPr>
      </p:pic>
      <p:pic>
        <p:nvPicPr>
          <p:cNvPr id="16" name="Image 1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7E70DFA-C2E7-44E6-958B-A435F71C43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99" y="6413500"/>
            <a:ext cx="365125" cy="365125"/>
          </a:xfrm>
          <a:prstGeom prst="rect">
            <a:avLst/>
          </a:prstGeom>
        </p:spPr>
      </p:pic>
      <p:sp>
        <p:nvSpPr>
          <p:cNvPr id="18" name="Titre 9">
            <a:extLst>
              <a:ext uri="{FF2B5EF4-FFF2-40B4-BE49-F238E27FC236}">
                <a16:creationId xmlns:a16="http://schemas.microsoft.com/office/drawing/2014/main" id="{D115D9F6-8056-43D0-A220-E52B90B7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9714"/>
            <a:ext cx="9677400" cy="991948"/>
          </a:xfrm>
        </p:spPr>
        <p:txBody>
          <a:bodyPr/>
          <a:lstStyle/>
          <a:p>
            <a:r>
              <a:rPr lang="fr-FR" dirty="0"/>
              <a:t>Objectif et déroulement</a:t>
            </a:r>
            <a:endParaRPr lang="fr-BE" dirty="0"/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025B013F-F897-401A-8258-EDCC4468D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1693" y="6230937"/>
            <a:ext cx="514350" cy="365125"/>
          </a:xfrm>
        </p:spPr>
        <p:txBody>
          <a:bodyPr/>
          <a:lstStyle/>
          <a:p>
            <a:fld id="{5974B6A5-214E-428E-BD25-8003946B0DC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4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" grpId="0"/>
      <p:bldP spid="6" grpId="0" animBg="1"/>
      <p:bldP spid="37" grpId="0" animBg="1"/>
      <p:bldP spid="38" grpId="0" animBg="1"/>
      <p:bldP spid="40" grpId="0" animBg="1"/>
      <p:bldP spid="41" grpId="0" animBg="1"/>
    </p:bldLst>
  </p:timing>
</p:sld>
</file>

<file path=ppt/theme/theme1.xml><?xml version="1.0" encoding="utf-8"?>
<a:theme xmlns:a="http://schemas.openxmlformats.org/drawingml/2006/main" name="With Trademark">
  <a:themeElements>
    <a:clrScheme name="TRAJECT">
      <a:dk1>
        <a:srgbClr val="000000"/>
      </a:dk1>
      <a:lt1>
        <a:srgbClr val="FFFFFF"/>
      </a:lt1>
      <a:dk2>
        <a:srgbClr val="616869"/>
      </a:dk2>
      <a:lt2>
        <a:srgbClr val="FFFFFF"/>
      </a:lt2>
      <a:accent1>
        <a:srgbClr val="B0182B"/>
      </a:accent1>
      <a:accent2>
        <a:srgbClr val="058EC2"/>
      </a:accent2>
      <a:accent3>
        <a:srgbClr val="57A058"/>
      </a:accent3>
      <a:accent4>
        <a:srgbClr val="E7744E"/>
      </a:accent4>
      <a:accent5>
        <a:srgbClr val="FFCD00"/>
      </a:accent5>
      <a:accent6>
        <a:srgbClr val="CB4D5E"/>
      </a:accent6>
      <a:hlink>
        <a:srgbClr val="466283"/>
      </a:hlink>
      <a:folHlink>
        <a:srgbClr val="466283"/>
      </a:folHlink>
    </a:clrScheme>
    <a:fontScheme name="Custom 2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Powerpoint_template" id="{E7327BCD-AC45-4FAB-BEC3-4B9E5FD08E49}" vid="{169E2F75-F696-478B-8270-13849060F7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2021_Powerpoint_template</Template>
  <TotalTime>1843</TotalTime>
  <Words>4011</Words>
  <Application>Microsoft Office PowerPoint</Application>
  <PresentationFormat>Grand écran</PresentationFormat>
  <Paragraphs>843</Paragraphs>
  <Slides>68</Slides>
  <Notes>21</Notes>
  <HiddenSlides>4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75" baseType="lpstr">
      <vt:lpstr>Calibri</vt:lpstr>
      <vt:lpstr>Roboto</vt:lpstr>
      <vt:lpstr>Arial</vt:lpstr>
      <vt:lpstr>Roboto Light</vt:lpstr>
      <vt:lpstr>Roboto Black</vt:lpstr>
      <vt:lpstr>Wingdings</vt:lpstr>
      <vt:lpstr>With Trademark</vt:lpstr>
      <vt:lpstr>diagnostic de la situation existante et objectifs</vt:lpstr>
      <vt:lpstr>Introduction</vt:lpstr>
      <vt:lpstr>Déroulement de  la réunion</vt:lpstr>
      <vt:lpstr>Ordre du jour</vt:lpstr>
      <vt:lpstr>I. Présentation de traject</vt:lpstr>
      <vt:lpstr>Présentation de traject</vt:lpstr>
      <vt:lpstr>Présentation de traject</vt:lpstr>
      <vt:lpstr>II. L’outil PCM</vt:lpstr>
      <vt:lpstr>Objectif et déroulement</vt:lpstr>
      <vt:lpstr>suivi</vt:lpstr>
      <vt:lpstr>SUIVI</vt:lpstr>
      <vt:lpstr>Où en sommes-Nous ?</vt:lpstr>
      <vt:lpstr>III. Présentation de la phase 1 :  diagnostic</vt:lpstr>
      <vt:lpstr>Phase 1 : diagnostic</vt:lpstr>
      <vt:lpstr>Les outils de planification existants</vt:lpstr>
      <vt:lpstr>Situation générale</vt:lpstr>
      <vt:lpstr>Typologie de la commune</vt:lpstr>
      <vt:lpstr>Pôles de déplacements et mobilité externe</vt:lpstr>
      <vt:lpstr>Pôles de déplacements et mobilité externe</vt:lpstr>
      <vt:lpstr>Zones apaisées</vt:lpstr>
      <vt:lpstr>Cheminements piétons</vt:lpstr>
      <vt:lpstr>La marche à pied comme mode de déplacement</vt:lpstr>
      <vt:lpstr>Réseau cyclable</vt:lpstr>
      <vt:lpstr>infrastructures cyclables</vt:lpstr>
      <vt:lpstr>Dispositifs de stationnement vélo</vt:lpstr>
      <vt:lpstr>Principaux points noirs</vt:lpstr>
      <vt:lpstr>Utilisation actuelle du vélo</vt:lpstr>
      <vt:lpstr>Offre ferroviaire</vt:lpstr>
      <vt:lpstr>Réseau bus</vt:lpstr>
      <vt:lpstr>Dysfonctionnements du réseau bus</vt:lpstr>
      <vt:lpstr>Arrêts de bus</vt:lpstr>
      <vt:lpstr>Fréquentation des arrêts</vt:lpstr>
      <vt:lpstr>Accessibilité et structure du réseau routier</vt:lpstr>
      <vt:lpstr>Utilisation du réseau et dysfonctionnements</vt:lpstr>
      <vt:lpstr>Utilisation du réseau et dysfonctionnements</vt:lpstr>
      <vt:lpstr>Présentation PowerPoint</vt:lpstr>
      <vt:lpstr>Accidentologie &amp; zones accidentogènes</vt:lpstr>
      <vt:lpstr>Vitesse de circulation</vt:lpstr>
      <vt:lpstr>Pôles générateurs de trafic lourd &amp; dysfonctionnements</vt:lpstr>
      <vt:lpstr>Présentation PowerPoint</vt:lpstr>
      <vt:lpstr>Population scolaire</vt:lpstr>
      <vt:lpstr>Mobilité scolaire - fondamental</vt:lpstr>
      <vt:lpstr>Mobilité scolaire - secondaire</vt:lpstr>
      <vt:lpstr>Visibilité &amp; sécurité des abords d’école</vt:lpstr>
      <vt:lpstr>accessibilité</vt:lpstr>
      <vt:lpstr>Gestion du stationnement</vt:lpstr>
      <vt:lpstr>Services offerts à la population</vt:lpstr>
      <vt:lpstr>Communication, incitants, formation et sensibilisation</vt:lpstr>
      <vt:lpstr>Projet d’aménagement du territoire et évolution de la population</vt:lpstr>
      <vt:lpstr>IV. Présentation de la phase 2 :  objectifs</vt:lpstr>
      <vt:lpstr>Phase 2 : objectifs</vt:lpstr>
      <vt:lpstr>Améliorer les conditions de déplacement des piétons sur le territoire communal, et en particulier au sein des villages</vt:lpstr>
      <vt:lpstr>Développer un réseau d’itinéraires cyclables “communal”</vt:lpstr>
      <vt:lpstr>Améliorer l’offre en transports publics</vt:lpstr>
      <vt:lpstr>Poursuivre et développer la promotion, communication et la sensibilisation pour inciter à une autre mobilité</vt:lpstr>
      <vt:lpstr>Veiller à un aménagement du territoire cohérent, et à la prise en compte des aspects mobilité lors de tout nouveau projet de développement</vt:lpstr>
      <vt:lpstr>Réduire le nombre et la gravité des accidents de la route</vt:lpstr>
      <vt:lpstr>Améliorer la visibilité des abords d’écoles</vt:lpstr>
      <vt:lpstr>Améliorer les conditions de déplacement des pmr au sein des villages</vt:lpstr>
      <vt:lpstr>Limiter les nuisances liées au trafic de transit</vt:lpstr>
      <vt:lpstr>Prendre en compte le charroi agricole lors de tout réaménagement d’espace public</vt:lpstr>
      <vt:lpstr>V. Prochaines étapes</vt:lpstr>
      <vt:lpstr>Prochaines étapes</vt:lpstr>
      <vt:lpstr>Merci</vt:lpstr>
      <vt:lpstr>Mission et méthodologie</vt:lpstr>
      <vt:lpstr>Mission et méthodologie</vt:lpstr>
      <vt:lpstr>Mission et méthodologie</vt:lpstr>
      <vt:lpstr>Mission et méthodologie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PCM LBV - Phases 1 &amp; 2 - CCATM</dc:title>
  <dc:creator>Eva Ramires</dc:creator>
  <cp:lastModifiedBy>Justin Art</cp:lastModifiedBy>
  <cp:revision>346</cp:revision>
  <dcterms:created xsi:type="dcterms:W3CDTF">2020-12-18T11:36:08Z</dcterms:created>
  <dcterms:modified xsi:type="dcterms:W3CDTF">2021-09-23T11:29:21Z</dcterms:modified>
</cp:coreProperties>
</file>