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422" r:id="rId2"/>
    <p:sldId id="281" r:id="rId3"/>
    <p:sldId id="423" r:id="rId4"/>
    <p:sldId id="348" r:id="rId5"/>
    <p:sldId id="349" r:id="rId6"/>
    <p:sldId id="350" r:id="rId7"/>
    <p:sldId id="333" r:id="rId8"/>
    <p:sldId id="351" r:id="rId9"/>
    <p:sldId id="353" r:id="rId10"/>
    <p:sldId id="347" r:id="rId11"/>
    <p:sldId id="352" r:id="rId12"/>
    <p:sldId id="468" r:id="rId13"/>
    <p:sldId id="474" r:id="rId14"/>
    <p:sldId id="475" r:id="rId15"/>
    <p:sldId id="480" r:id="rId16"/>
    <p:sldId id="476" r:id="rId17"/>
    <p:sldId id="477" r:id="rId18"/>
    <p:sldId id="478" r:id="rId19"/>
    <p:sldId id="481" r:id="rId20"/>
    <p:sldId id="479" r:id="rId21"/>
    <p:sldId id="482" r:id="rId22"/>
    <p:sldId id="483" r:id="rId23"/>
    <p:sldId id="484" r:id="rId24"/>
    <p:sldId id="486" r:id="rId25"/>
    <p:sldId id="256" r:id="rId26"/>
    <p:sldId id="291" r:id="rId27"/>
    <p:sldId id="293" r:id="rId28"/>
    <p:sldId id="469" r:id="rId29"/>
    <p:sldId id="282" r:id="rId30"/>
    <p:sldId id="283" r:id="rId31"/>
    <p:sldId id="284" r:id="rId32"/>
    <p:sldId id="285" r:id="rId33"/>
    <p:sldId id="289" r:id="rId34"/>
    <p:sldId id="290" r:id="rId35"/>
    <p:sldId id="279" r:id="rId36"/>
    <p:sldId id="470" r:id="rId37"/>
    <p:sldId id="471" r:id="rId38"/>
    <p:sldId id="278" r:id="rId39"/>
    <p:sldId id="472" r:id="rId40"/>
    <p:sldId id="280" r:id="rId41"/>
    <p:sldId id="257" r:id="rId42"/>
    <p:sldId id="266" r:id="rId43"/>
    <p:sldId id="277" r:id="rId44"/>
    <p:sldId id="276" r:id="rId45"/>
    <p:sldId id="275" r:id="rId46"/>
    <p:sldId id="473" r:id="rId47"/>
    <p:sldId id="264" r:id="rId48"/>
    <p:sldId id="409" r:id="rId49"/>
    <p:sldId id="487" r:id="rId50"/>
    <p:sldId id="488"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5226" autoAdjust="0"/>
  </p:normalViewPr>
  <p:slideViewPr>
    <p:cSldViewPr snapToGrid="0">
      <p:cViewPr varScale="1">
        <p:scale>
          <a:sx n="86" d="100"/>
          <a:sy n="86" d="100"/>
        </p:scale>
        <p:origin x="44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51F77-4E36-4893-91C6-3151A6D5169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rtlCol="0"/>
        <a:lstStyle/>
        <a:p>
          <a:pPr rtl="0"/>
          <a:endParaRPr lang="en-US"/>
        </a:p>
      </dgm:t>
    </dgm:pt>
    <dgm:pt modelId="{65B3944D-D926-4D0F-A305-F5740000747A}">
      <dgm:prSet custT="1"/>
      <dgm:spPr/>
      <dgm:t>
        <a:bodyPr rtlCol="0"/>
        <a:lstStyle/>
        <a:p>
          <a:pPr>
            <a:lnSpc>
              <a:spcPct val="100000"/>
            </a:lnSpc>
          </a:pPr>
          <a:endParaRPr lang="fr-FR" sz="1600" b="0" i="0" noProof="0" dirty="0">
            <a:solidFill>
              <a:schemeClr val="tx1">
                <a:lumMod val="75000"/>
                <a:lumOff val="25000"/>
              </a:schemeClr>
            </a:solidFill>
          </a:endParaRPr>
        </a:p>
      </dgm:t>
    </dgm:pt>
    <dgm:pt modelId="{2EA7AC4A-E82B-43F0-A6EA-F599428578FC}" type="parTrans" cxnId="{92D3A76D-ADBB-49F3-861D-D2B74F81812E}">
      <dgm:prSet/>
      <dgm:spPr/>
      <dgm:t>
        <a:bodyPr rtlCol="0"/>
        <a:lstStyle/>
        <a:p>
          <a:pPr rtl="0"/>
          <a:endParaRPr lang="fr-FR" sz="1600" b="0" i="0" noProof="0" dirty="0">
            <a:solidFill>
              <a:schemeClr val="tx1">
                <a:lumMod val="75000"/>
                <a:lumOff val="25000"/>
              </a:schemeClr>
            </a:solidFill>
          </a:endParaRPr>
        </a:p>
      </dgm:t>
    </dgm:pt>
    <dgm:pt modelId="{8862CE7B-AE72-45E8-B982-5279C14F7985}" type="sibTrans" cxnId="{92D3A76D-ADBB-49F3-861D-D2B74F81812E}">
      <dgm:prSet/>
      <dgm:spPr/>
      <dgm:t>
        <a:bodyPr rtlCol="0"/>
        <a:lstStyle/>
        <a:p>
          <a:pPr rtl="0"/>
          <a:endParaRPr lang="fr-FR" sz="1600" b="0" i="0" noProof="0" dirty="0">
            <a:solidFill>
              <a:schemeClr val="tx1">
                <a:lumMod val="75000"/>
                <a:lumOff val="25000"/>
              </a:schemeClr>
            </a:solidFill>
          </a:endParaRPr>
        </a:p>
      </dgm:t>
    </dgm:pt>
    <dgm:pt modelId="{223932EA-8A4D-4270-95C3-913761557237}">
      <dgm:prSet custT="1"/>
      <dgm:spPr/>
      <dgm:t>
        <a:bodyPr rtlCol="0"/>
        <a:lstStyle/>
        <a:p>
          <a:pPr>
            <a:lnSpc>
              <a:spcPct val="100000"/>
            </a:lnSpc>
          </a:pPr>
          <a:r>
            <a:rPr lang="fr-FR" sz="2000" b="1" i="0" noProof="0" dirty="0">
              <a:solidFill>
                <a:schemeClr val="tx1">
                  <a:lumMod val="75000"/>
                  <a:lumOff val="25000"/>
                </a:schemeClr>
              </a:solidFill>
            </a:rPr>
            <a:t>Facebook</a:t>
          </a:r>
        </a:p>
        <a:p>
          <a:pPr>
            <a:lnSpc>
              <a:spcPct val="100000"/>
            </a:lnSpc>
          </a:pPr>
          <a:r>
            <a:rPr lang="fr-FR" sz="2000" b="0" i="0" noProof="0" dirty="0">
              <a:solidFill>
                <a:schemeClr val="tx1">
                  <a:lumMod val="75000"/>
                  <a:lumOff val="25000"/>
                </a:schemeClr>
              </a:solidFill>
            </a:rPr>
            <a:t>Ais Prologer</a:t>
          </a:r>
          <a:endParaRPr lang="fr-FR" sz="1600" b="0" i="0" noProof="0" dirty="0">
            <a:solidFill>
              <a:schemeClr val="tx1">
                <a:lumMod val="75000"/>
                <a:lumOff val="25000"/>
              </a:schemeClr>
            </a:solidFill>
          </a:endParaRPr>
        </a:p>
      </dgm:t>
    </dgm:pt>
    <dgm:pt modelId="{E01D4CB3-97D0-4857-AF09-DED2BE24BAAC}" type="parTrans" cxnId="{E37D9CF8-DFE4-4379-9C72-27346573699A}">
      <dgm:prSet/>
      <dgm:spPr/>
      <dgm:t>
        <a:bodyPr rtlCol="0"/>
        <a:lstStyle/>
        <a:p>
          <a:pPr rtl="0"/>
          <a:endParaRPr lang="fr-FR" sz="1600" b="0" i="0" noProof="0" dirty="0">
            <a:solidFill>
              <a:schemeClr val="tx1">
                <a:lumMod val="75000"/>
                <a:lumOff val="25000"/>
              </a:schemeClr>
            </a:solidFill>
          </a:endParaRPr>
        </a:p>
      </dgm:t>
    </dgm:pt>
    <dgm:pt modelId="{C201C5C8-D4F2-4559-AF23-68BB4B3E7FB1}" type="sibTrans" cxnId="{E37D9CF8-DFE4-4379-9C72-27346573699A}">
      <dgm:prSet/>
      <dgm:spPr/>
      <dgm:t>
        <a:bodyPr rtlCol="0"/>
        <a:lstStyle/>
        <a:p>
          <a:pPr rtl="0"/>
          <a:endParaRPr lang="fr-FR" sz="1600" b="0" i="0" noProof="0" dirty="0">
            <a:solidFill>
              <a:schemeClr val="tx1">
                <a:lumMod val="75000"/>
                <a:lumOff val="25000"/>
              </a:schemeClr>
            </a:solidFill>
          </a:endParaRPr>
        </a:p>
      </dgm:t>
    </dgm:pt>
    <dgm:pt modelId="{BC68B812-A325-41D8-A08E-C2392666DF66}">
      <dgm:prSet custT="1"/>
      <dgm:spPr/>
      <dgm:t>
        <a:bodyPr rtlCol="0"/>
        <a:lstStyle/>
        <a:p>
          <a:pPr>
            <a:lnSpc>
              <a:spcPct val="100000"/>
            </a:lnSpc>
          </a:pPr>
          <a:r>
            <a:rPr lang="fr-FR" sz="2000" b="1" i="0" noProof="0" dirty="0">
              <a:solidFill>
                <a:schemeClr val="tx1">
                  <a:lumMod val="75000"/>
                  <a:lumOff val="25000"/>
                </a:schemeClr>
              </a:solidFill>
            </a:rPr>
            <a:t>E-mail</a:t>
          </a:r>
          <a:br>
            <a:rPr lang="fr-FR" sz="2000" b="0" i="0" noProof="0" dirty="0">
              <a:solidFill>
                <a:schemeClr val="tx1">
                  <a:lumMod val="75000"/>
                  <a:lumOff val="25000"/>
                </a:schemeClr>
              </a:solidFill>
            </a:rPr>
          </a:br>
          <a:r>
            <a:rPr lang="fr-FR" sz="2000" b="0" i="0" noProof="0" dirty="0">
              <a:solidFill>
                <a:schemeClr val="tx1">
                  <a:lumMod val="75000"/>
                  <a:lumOff val="25000"/>
                </a:schemeClr>
              </a:solidFill>
            </a:rPr>
            <a:t>ais.prologer@gmail.com</a:t>
          </a:r>
          <a:endParaRPr lang="fr-FR" sz="1600" b="0" i="0" noProof="0" dirty="0">
            <a:solidFill>
              <a:schemeClr val="tx1">
                <a:lumMod val="75000"/>
                <a:lumOff val="25000"/>
              </a:schemeClr>
            </a:solidFill>
          </a:endParaRPr>
        </a:p>
      </dgm:t>
    </dgm:pt>
    <dgm:pt modelId="{23A01A1D-B409-49E7-91BA-2321B9A237C2}" type="parTrans" cxnId="{AAD26E9B-C129-46B7-BFCC-98D5999B6B9A}">
      <dgm:prSet/>
      <dgm:spPr/>
      <dgm:t>
        <a:bodyPr rtlCol="0"/>
        <a:lstStyle/>
        <a:p>
          <a:pPr rtl="0"/>
          <a:endParaRPr lang="fr-FR" sz="1600" b="0" i="0" noProof="0" dirty="0">
            <a:solidFill>
              <a:schemeClr val="tx1">
                <a:lumMod val="75000"/>
                <a:lumOff val="25000"/>
              </a:schemeClr>
            </a:solidFill>
          </a:endParaRPr>
        </a:p>
      </dgm:t>
    </dgm:pt>
    <dgm:pt modelId="{E950D3C2-0472-429B-98B0-86C856FA65A1}" type="sibTrans" cxnId="{AAD26E9B-C129-46B7-BFCC-98D5999B6B9A}">
      <dgm:prSet/>
      <dgm:spPr/>
      <dgm:t>
        <a:bodyPr rtlCol="0"/>
        <a:lstStyle/>
        <a:p>
          <a:pPr rtl="0"/>
          <a:endParaRPr lang="fr-FR" sz="1600" b="0" i="0" noProof="0" dirty="0">
            <a:solidFill>
              <a:schemeClr val="tx1">
                <a:lumMod val="75000"/>
                <a:lumOff val="25000"/>
              </a:schemeClr>
            </a:solidFill>
          </a:endParaRPr>
        </a:p>
      </dgm:t>
    </dgm:pt>
    <dgm:pt modelId="{7D1766B6-66CF-40CE-9693-BD20AFFFA3C9}">
      <dgm:prSet custT="1"/>
      <dgm:spPr/>
      <dgm:t>
        <a:bodyPr rtlCol="0"/>
        <a:lstStyle/>
        <a:p>
          <a:pPr>
            <a:lnSpc>
              <a:spcPct val="100000"/>
            </a:lnSpc>
          </a:pPr>
          <a:r>
            <a:rPr lang="fr-FR" sz="2000" b="1" i="0" noProof="0" dirty="0">
              <a:solidFill>
                <a:schemeClr val="tx1">
                  <a:lumMod val="75000"/>
                  <a:lumOff val="25000"/>
                </a:schemeClr>
              </a:solidFill>
            </a:rPr>
            <a:t>Téléphone</a:t>
          </a:r>
          <a:br>
            <a:rPr lang="fr-FR" sz="2000" b="0" i="0" noProof="0" dirty="0">
              <a:solidFill>
                <a:schemeClr val="tx1">
                  <a:lumMod val="75000"/>
                  <a:lumOff val="25000"/>
                </a:schemeClr>
              </a:solidFill>
            </a:rPr>
          </a:br>
          <a:r>
            <a:rPr lang="fr-FR" sz="2000" b="0" i="0" noProof="0" dirty="0">
              <a:solidFill>
                <a:schemeClr val="tx1">
                  <a:lumMod val="75000"/>
                  <a:lumOff val="25000"/>
                </a:schemeClr>
              </a:solidFill>
            </a:rPr>
            <a:t>064/43.20.82</a:t>
          </a:r>
          <a:endParaRPr lang="fr-FR" sz="1600" b="0" i="0" noProof="0" dirty="0">
            <a:solidFill>
              <a:schemeClr val="tx1">
                <a:lumMod val="75000"/>
                <a:lumOff val="25000"/>
              </a:schemeClr>
            </a:solidFill>
          </a:endParaRPr>
        </a:p>
      </dgm:t>
    </dgm:pt>
    <dgm:pt modelId="{76694DF4-F7BE-4AF1-9E12-BAEDD42D9ED3}" type="parTrans" cxnId="{EA0F618E-4C96-42F0-9E3C-66B0158BCCBE}">
      <dgm:prSet/>
      <dgm:spPr/>
      <dgm:t>
        <a:bodyPr rtlCol="0"/>
        <a:lstStyle/>
        <a:p>
          <a:pPr rtl="0"/>
          <a:endParaRPr lang="fr-FR" sz="1600" b="0" i="0" noProof="0" dirty="0">
            <a:solidFill>
              <a:schemeClr val="tx1">
                <a:lumMod val="75000"/>
                <a:lumOff val="25000"/>
              </a:schemeClr>
            </a:solidFill>
          </a:endParaRPr>
        </a:p>
      </dgm:t>
    </dgm:pt>
    <dgm:pt modelId="{0C6A2CC7-5741-4D63-A8FF-E7E06F0D1222}" type="sibTrans" cxnId="{EA0F618E-4C96-42F0-9E3C-66B0158BCCBE}">
      <dgm:prSet/>
      <dgm:spPr/>
      <dgm:t>
        <a:bodyPr rtlCol="0"/>
        <a:lstStyle/>
        <a:p>
          <a:pPr rtl="0"/>
          <a:endParaRPr lang="fr-FR" sz="1600" b="0" i="0" noProof="0" dirty="0">
            <a:solidFill>
              <a:schemeClr val="tx1">
                <a:lumMod val="75000"/>
                <a:lumOff val="25000"/>
              </a:schemeClr>
            </a:solidFill>
          </a:endParaRPr>
        </a:p>
      </dgm:t>
    </dgm:pt>
    <dgm:pt modelId="{F61FEBF0-CB2F-4364-8F44-722FB7578D18}" type="pres">
      <dgm:prSet presAssocID="{D7951F77-4E36-4893-91C6-3151A6D51694}" presName="root" presStyleCnt="0">
        <dgm:presLayoutVars>
          <dgm:dir/>
          <dgm:resizeHandles val="exact"/>
        </dgm:presLayoutVars>
      </dgm:prSet>
      <dgm:spPr/>
    </dgm:pt>
    <dgm:pt modelId="{F50C455E-839B-4494-8D06-326978CB28A7}" type="pres">
      <dgm:prSet presAssocID="{65B3944D-D926-4D0F-A305-F5740000747A}" presName="compNode" presStyleCnt="0"/>
      <dgm:spPr/>
    </dgm:pt>
    <dgm:pt modelId="{1DA8A0A9-929F-455B-B8BD-92EC86B6A862}" type="pres">
      <dgm:prSet presAssocID="{65B3944D-D926-4D0F-A305-F5740000747A}" presName="bgRect" presStyleLbl="bgShp" presStyleIdx="0" presStyleCnt="4"/>
      <dgm:spPr>
        <a:prstGeom prst="rect">
          <a:avLst/>
        </a:prstGeom>
        <a:noFill/>
        <a:ln w="22225">
          <a:noFill/>
        </a:ln>
        <a:effectLst/>
      </dgm:spPr>
    </dgm:pt>
    <dgm:pt modelId="{70C56EED-B0B5-4180-A100-474B69DE81C3}" type="pres">
      <dgm:prSet presAssocID="{65B3944D-D926-4D0F-A305-F5740000747A}" presName="iconRect" presStyleLbl="node1" presStyleIdx="0" presStyleCnt="4"/>
      <dgm:spPr/>
    </dgm:pt>
    <dgm:pt modelId="{1827E2BA-EA13-4751-82F2-976CBDED6C82}" type="pres">
      <dgm:prSet presAssocID="{65B3944D-D926-4D0F-A305-F5740000747A}" presName="spaceRect" presStyleCnt="0"/>
      <dgm:spPr/>
    </dgm:pt>
    <dgm:pt modelId="{C38A5A37-0883-4EE3-9002-010A6D324785}" type="pres">
      <dgm:prSet presAssocID="{65B3944D-D926-4D0F-A305-F5740000747A}" presName="parTx" presStyleLbl="revTx" presStyleIdx="0" presStyleCnt="4">
        <dgm:presLayoutVars>
          <dgm:chMax val="0"/>
          <dgm:chPref val="0"/>
        </dgm:presLayoutVars>
      </dgm:prSet>
      <dgm:spPr/>
    </dgm:pt>
    <dgm:pt modelId="{21CE6EA1-CB92-41CD-8FAE-4CFF03E26BE6}" type="pres">
      <dgm:prSet presAssocID="{8862CE7B-AE72-45E8-B982-5279C14F7985}" presName="sibTrans" presStyleCnt="0"/>
      <dgm:spPr/>
    </dgm:pt>
    <dgm:pt modelId="{B92A22D8-3945-4B03-98DB-8A590020AE99}" type="pres">
      <dgm:prSet presAssocID="{223932EA-8A4D-4270-95C3-913761557237}" presName="compNode" presStyleCnt="0"/>
      <dgm:spPr/>
    </dgm:pt>
    <dgm:pt modelId="{A7FEDAED-2CDA-4D2F-883D-8D7438E3B422}" type="pres">
      <dgm:prSet presAssocID="{223932EA-8A4D-4270-95C3-913761557237}" presName="bgRect" presStyleLbl="bgShp" presStyleIdx="1" presStyleCnt="4"/>
      <dgm:spPr>
        <a:prstGeom prst="rect">
          <a:avLst/>
        </a:prstGeom>
        <a:noFill/>
        <a:ln w="22225">
          <a:noFill/>
        </a:ln>
        <a:effectLst/>
      </dgm:spPr>
    </dgm:pt>
    <dgm:pt modelId="{7297DA32-36DE-4F9A-BB44-A3F001A7D7C3}" type="pres">
      <dgm:prSet presAssocID="{223932EA-8A4D-4270-95C3-913761557237}" presName="iconRect" presStyleLbl="node1" presStyleIdx="1"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E3DC658D-83A0-48BE-9074-9EB3678901E1}" type="pres">
      <dgm:prSet presAssocID="{223932EA-8A4D-4270-95C3-913761557237}" presName="spaceRect" presStyleCnt="0"/>
      <dgm:spPr/>
    </dgm:pt>
    <dgm:pt modelId="{8F0FD205-8F23-4B47-859A-41BB69D2EDEE}" type="pres">
      <dgm:prSet presAssocID="{223932EA-8A4D-4270-95C3-913761557237}" presName="parTx" presStyleLbl="revTx" presStyleIdx="1" presStyleCnt="4">
        <dgm:presLayoutVars>
          <dgm:chMax val="0"/>
          <dgm:chPref val="0"/>
        </dgm:presLayoutVars>
      </dgm:prSet>
      <dgm:spPr/>
    </dgm:pt>
    <dgm:pt modelId="{AFA75C0E-13A0-4D0C-ACA8-B29E381BEF9A}" type="pres">
      <dgm:prSet presAssocID="{C201C5C8-D4F2-4559-AF23-68BB4B3E7FB1}" presName="sibTrans" presStyleCnt="0"/>
      <dgm:spPr/>
    </dgm:pt>
    <dgm:pt modelId="{763367BB-4527-4646-8015-D79C10A337E8}" type="pres">
      <dgm:prSet presAssocID="{BC68B812-A325-41D8-A08E-C2392666DF66}" presName="compNode" presStyleCnt="0"/>
      <dgm:spPr/>
    </dgm:pt>
    <dgm:pt modelId="{712D2B29-4977-4B70-ABE9-215A9E804015}" type="pres">
      <dgm:prSet presAssocID="{BC68B812-A325-41D8-A08E-C2392666DF66}" presName="bgRect" presStyleLbl="bgShp" presStyleIdx="2" presStyleCnt="4"/>
      <dgm:spPr>
        <a:prstGeom prst="rect">
          <a:avLst/>
        </a:prstGeom>
        <a:noFill/>
        <a:ln w="22225">
          <a:noFill/>
        </a:ln>
        <a:effectLst/>
      </dgm:spPr>
    </dgm:pt>
    <dgm:pt modelId="{6C7A9EF9-02EB-4D4D-A251-EC3A2F0EFD57}" type="pres">
      <dgm:prSet presAssocID="{BC68B812-A325-41D8-A08E-C2392666DF66}" presName="iconRect" presStyleLbl="node1" presStyleIdx="2"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13497251-DF6D-4038-B1ED-CA29B33C0A2F}" type="pres">
      <dgm:prSet presAssocID="{BC68B812-A325-41D8-A08E-C2392666DF66}" presName="spaceRect" presStyleCnt="0"/>
      <dgm:spPr/>
    </dgm:pt>
    <dgm:pt modelId="{516FEABD-B159-4827-91AC-07F0FC9EFC37}" type="pres">
      <dgm:prSet presAssocID="{BC68B812-A325-41D8-A08E-C2392666DF66}" presName="parTx" presStyleLbl="revTx" presStyleIdx="2" presStyleCnt="4">
        <dgm:presLayoutVars>
          <dgm:chMax val="0"/>
          <dgm:chPref val="0"/>
        </dgm:presLayoutVars>
      </dgm:prSet>
      <dgm:spPr/>
    </dgm:pt>
    <dgm:pt modelId="{580E91A4-0DB6-46AF-871B-67918081435B}" type="pres">
      <dgm:prSet presAssocID="{E950D3C2-0472-429B-98B0-86C856FA65A1}" presName="sibTrans" presStyleCnt="0"/>
      <dgm:spPr/>
    </dgm:pt>
    <dgm:pt modelId="{DD57C002-1714-4E12-872A-FCE88CC043FE}" type="pres">
      <dgm:prSet presAssocID="{7D1766B6-66CF-40CE-9693-BD20AFFFA3C9}" presName="compNode" presStyleCnt="0"/>
      <dgm:spPr/>
    </dgm:pt>
    <dgm:pt modelId="{59534EC1-7FD9-454B-8378-AACE14683CA9}" type="pres">
      <dgm:prSet presAssocID="{7D1766B6-66CF-40CE-9693-BD20AFFFA3C9}" presName="bgRect" presStyleLbl="bgShp" presStyleIdx="3" presStyleCnt="4"/>
      <dgm:spPr>
        <a:prstGeom prst="rect">
          <a:avLst/>
        </a:prstGeom>
        <a:noFill/>
        <a:ln w="22225">
          <a:noFill/>
        </a:ln>
        <a:effectLst/>
      </dgm:spPr>
    </dgm:pt>
    <dgm:pt modelId="{E81A461C-9D61-4B88-8277-F9DC532D2140}" type="pres">
      <dgm:prSet presAssocID="{7D1766B6-66CF-40CE-9693-BD20AFFFA3C9}" presName="iconRect" presStyleLbl="node1" presStyleIdx="3"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79C87944-7AB8-4146-A381-E36FC48D5AE7}" type="pres">
      <dgm:prSet presAssocID="{7D1766B6-66CF-40CE-9693-BD20AFFFA3C9}" presName="spaceRect" presStyleCnt="0"/>
      <dgm:spPr/>
    </dgm:pt>
    <dgm:pt modelId="{CC81887C-6C6F-4E1A-BA2B-49AE8504B865}" type="pres">
      <dgm:prSet presAssocID="{7D1766B6-66CF-40CE-9693-BD20AFFFA3C9}" presName="parTx" presStyleLbl="revTx" presStyleIdx="3" presStyleCnt="4">
        <dgm:presLayoutVars>
          <dgm:chMax val="0"/>
          <dgm:chPref val="0"/>
        </dgm:presLayoutVars>
      </dgm:prSet>
      <dgm:spPr/>
    </dgm:pt>
  </dgm:ptLst>
  <dgm:cxnLst>
    <dgm:cxn modelId="{F79F3718-923D-468C-9B77-780F8F356013}" type="presOf" srcId="{223932EA-8A4D-4270-95C3-913761557237}" destId="{8F0FD205-8F23-4B47-859A-41BB69D2EDEE}" srcOrd="0" destOrd="0" presId="urn:microsoft.com/office/officeart/2018/2/layout/IconVerticalSolidList"/>
    <dgm:cxn modelId="{90986C5B-BF7B-4231-8046-782BAE77E788}" type="presOf" srcId="{BC68B812-A325-41D8-A08E-C2392666DF66}" destId="{516FEABD-B159-4827-91AC-07F0FC9EFC37}" srcOrd="0" destOrd="0" presId="urn:microsoft.com/office/officeart/2018/2/layout/IconVerticalSolidList"/>
    <dgm:cxn modelId="{92D3A76D-ADBB-49F3-861D-D2B74F81812E}" srcId="{D7951F77-4E36-4893-91C6-3151A6D51694}" destId="{65B3944D-D926-4D0F-A305-F5740000747A}" srcOrd="0" destOrd="0" parTransId="{2EA7AC4A-E82B-43F0-A6EA-F599428578FC}" sibTransId="{8862CE7B-AE72-45E8-B982-5279C14F7985}"/>
    <dgm:cxn modelId="{643FF34F-8DBA-4A80-B845-400878209600}" type="presOf" srcId="{7D1766B6-66CF-40CE-9693-BD20AFFFA3C9}" destId="{CC81887C-6C6F-4E1A-BA2B-49AE8504B865}" srcOrd="0" destOrd="0" presId="urn:microsoft.com/office/officeart/2018/2/layout/IconVerticalSolidList"/>
    <dgm:cxn modelId="{9D5AFC8C-3FE5-4AED-9F29-5D039E47B81F}" type="presOf" srcId="{D7951F77-4E36-4893-91C6-3151A6D51694}" destId="{F61FEBF0-CB2F-4364-8F44-722FB7578D18}" srcOrd="0" destOrd="0" presId="urn:microsoft.com/office/officeart/2018/2/layout/IconVerticalSolidList"/>
    <dgm:cxn modelId="{EA0F618E-4C96-42F0-9E3C-66B0158BCCBE}" srcId="{D7951F77-4E36-4893-91C6-3151A6D51694}" destId="{7D1766B6-66CF-40CE-9693-BD20AFFFA3C9}" srcOrd="3" destOrd="0" parTransId="{76694DF4-F7BE-4AF1-9E12-BAEDD42D9ED3}" sibTransId="{0C6A2CC7-5741-4D63-A8FF-E7E06F0D1222}"/>
    <dgm:cxn modelId="{AAD26E9B-C129-46B7-BFCC-98D5999B6B9A}" srcId="{D7951F77-4E36-4893-91C6-3151A6D51694}" destId="{BC68B812-A325-41D8-A08E-C2392666DF66}" srcOrd="2" destOrd="0" parTransId="{23A01A1D-B409-49E7-91BA-2321B9A237C2}" sibTransId="{E950D3C2-0472-429B-98B0-86C856FA65A1}"/>
    <dgm:cxn modelId="{F57AC0B7-F603-4C41-BF48-9041FAA60E8E}" type="presOf" srcId="{65B3944D-D926-4D0F-A305-F5740000747A}" destId="{C38A5A37-0883-4EE3-9002-010A6D324785}" srcOrd="0" destOrd="0" presId="urn:microsoft.com/office/officeart/2018/2/layout/IconVerticalSolidList"/>
    <dgm:cxn modelId="{E37D9CF8-DFE4-4379-9C72-27346573699A}" srcId="{D7951F77-4E36-4893-91C6-3151A6D51694}" destId="{223932EA-8A4D-4270-95C3-913761557237}" srcOrd="1" destOrd="0" parTransId="{E01D4CB3-97D0-4857-AF09-DED2BE24BAAC}" sibTransId="{C201C5C8-D4F2-4559-AF23-68BB4B3E7FB1}"/>
    <dgm:cxn modelId="{30F222E0-DF1F-4484-B140-6B7C6520EA89}" type="presParOf" srcId="{F61FEBF0-CB2F-4364-8F44-722FB7578D18}" destId="{F50C455E-839B-4494-8D06-326978CB28A7}" srcOrd="0" destOrd="0" presId="urn:microsoft.com/office/officeart/2018/2/layout/IconVerticalSolidList"/>
    <dgm:cxn modelId="{4FA9135E-4FFF-4848-9413-1BF026DB0BED}" type="presParOf" srcId="{F50C455E-839B-4494-8D06-326978CB28A7}" destId="{1DA8A0A9-929F-455B-B8BD-92EC86B6A862}" srcOrd="0" destOrd="0" presId="urn:microsoft.com/office/officeart/2018/2/layout/IconVerticalSolidList"/>
    <dgm:cxn modelId="{D16731A0-71A2-43AF-BF53-727392BD9F51}" type="presParOf" srcId="{F50C455E-839B-4494-8D06-326978CB28A7}" destId="{70C56EED-B0B5-4180-A100-474B69DE81C3}" srcOrd="1" destOrd="0" presId="urn:microsoft.com/office/officeart/2018/2/layout/IconVerticalSolidList"/>
    <dgm:cxn modelId="{4A8AA9B9-F7DD-4A1D-B570-4456CEC74161}" type="presParOf" srcId="{F50C455E-839B-4494-8D06-326978CB28A7}" destId="{1827E2BA-EA13-4751-82F2-976CBDED6C82}" srcOrd="2" destOrd="0" presId="urn:microsoft.com/office/officeart/2018/2/layout/IconVerticalSolidList"/>
    <dgm:cxn modelId="{DDE1A35C-0892-4749-9900-354FF724E1E5}" type="presParOf" srcId="{F50C455E-839B-4494-8D06-326978CB28A7}" destId="{C38A5A37-0883-4EE3-9002-010A6D324785}" srcOrd="3" destOrd="0" presId="urn:microsoft.com/office/officeart/2018/2/layout/IconVerticalSolidList"/>
    <dgm:cxn modelId="{D3D3D519-863B-49A0-9C3F-051416EA153D}" type="presParOf" srcId="{F61FEBF0-CB2F-4364-8F44-722FB7578D18}" destId="{21CE6EA1-CB92-41CD-8FAE-4CFF03E26BE6}" srcOrd="1" destOrd="0" presId="urn:microsoft.com/office/officeart/2018/2/layout/IconVerticalSolidList"/>
    <dgm:cxn modelId="{9D15FC18-0098-4A72-8D76-E82F2C2E180C}" type="presParOf" srcId="{F61FEBF0-CB2F-4364-8F44-722FB7578D18}" destId="{B92A22D8-3945-4B03-98DB-8A590020AE99}" srcOrd="2" destOrd="0" presId="urn:microsoft.com/office/officeart/2018/2/layout/IconVerticalSolidList"/>
    <dgm:cxn modelId="{7BC74BD9-A7ED-4402-9D3B-B1A5776A7EAD}" type="presParOf" srcId="{B92A22D8-3945-4B03-98DB-8A590020AE99}" destId="{A7FEDAED-2CDA-4D2F-883D-8D7438E3B422}" srcOrd="0" destOrd="0" presId="urn:microsoft.com/office/officeart/2018/2/layout/IconVerticalSolidList"/>
    <dgm:cxn modelId="{8C85A1A0-97AB-4188-8D32-DBD98A9FDB6A}" type="presParOf" srcId="{B92A22D8-3945-4B03-98DB-8A590020AE99}" destId="{7297DA32-36DE-4F9A-BB44-A3F001A7D7C3}" srcOrd="1" destOrd="0" presId="urn:microsoft.com/office/officeart/2018/2/layout/IconVerticalSolidList"/>
    <dgm:cxn modelId="{EB678E6A-2F37-4857-8F4D-6FB66B193092}" type="presParOf" srcId="{B92A22D8-3945-4B03-98DB-8A590020AE99}" destId="{E3DC658D-83A0-48BE-9074-9EB3678901E1}" srcOrd="2" destOrd="0" presId="urn:microsoft.com/office/officeart/2018/2/layout/IconVerticalSolidList"/>
    <dgm:cxn modelId="{08E40640-4D3B-4852-AF2D-2E0C224FF474}" type="presParOf" srcId="{B92A22D8-3945-4B03-98DB-8A590020AE99}" destId="{8F0FD205-8F23-4B47-859A-41BB69D2EDEE}" srcOrd="3" destOrd="0" presId="urn:microsoft.com/office/officeart/2018/2/layout/IconVerticalSolidList"/>
    <dgm:cxn modelId="{9C6E34DB-EF0D-43A5-A1E0-39D065733597}" type="presParOf" srcId="{F61FEBF0-CB2F-4364-8F44-722FB7578D18}" destId="{AFA75C0E-13A0-4D0C-ACA8-B29E381BEF9A}" srcOrd="3" destOrd="0" presId="urn:microsoft.com/office/officeart/2018/2/layout/IconVerticalSolidList"/>
    <dgm:cxn modelId="{AC8A67FF-09EA-4C04-AE25-5A9F33A57654}" type="presParOf" srcId="{F61FEBF0-CB2F-4364-8F44-722FB7578D18}" destId="{763367BB-4527-4646-8015-D79C10A337E8}" srcOrd="4" destOrd="0" presId="urn:microsoft.com/office/officeart/2018/2/layout/IconVerticalSolidList"/>
    <dgm:cxn modelId="{5BC094CB-F2E0-4918-9AC7-082F24D0AC9E}" type="presParOf" srcId="{763367BB-4527-4646-8015-D79C10A337E8}" destId="{712D2B29-4977-4B70-ABE9-215A9E804015}" srcOrd="0" destOrd="0" presId="urn:microsoft.com/office/officeart/2018/2/layout/IconVerticalSolidList"/>
    <dgm:cxn modelId="{8583FA80-D558-4B21-9EFE-C8F712D37D97}" type="presParOf" srcId="{763367BB-4527-4646-8015-D79C10A337E8}" destId="{6C7A9EF9-02EB-4D4D-A251-EC3A2F0EFD57}" srcOrd="1" destOrd="0" presId="urn:microsoft.com/office/officeart/2018/2/layout/IconVerticalSolidList"/>
    <dgm:cxn modelId="{FF2B3AFE-5D78-4AF4-BD5D-10DA64FD2E34}" type="presParOf" srcId="{763367BB-4527-4646-8015-D79C10A337E8}" destId="{13497251-DF6D-4038-B1ED-CA29B33C0A2F}" srcOrd="2" destOrd="0" presId="urn:microsoft.com/office/officeart/2018/2/layout/IconVerticalSolidList"/>
    <dgm:cxn modelId="{03E26A79-059D-4B0B-B311-C422C1F45874}" type="presParOf" srcId="{763367BB-4527-4646-8015-D79C10A337E8}" destId="{516FEABD-B159-4827-91AC-07F0FC9EFC37}" srcOrd="3" destOrd="0" presId="urn:microsoft.com/office/officeart/2018/2/layout/IconVerticalSolidList"/>
    <dgm:cxn modelId="{7DF7C674-8C32-4721-BFBF-41FDC484E9DE}" type="presParOf" srcId="{F61FEBF0-CB2F-4364-8F44-722FB7578D18}" destId="{580E91A4-0DB6-46AF-871B-67918081435B}" srcOrd="5" destOrd="0" presId="urn:microsoft.com/office/officeart/2018/2/layout/IconVerticalSolidList"/>
    <dgm:cxn modelId="{69E1E3B7-31C1-4B29-966A-E5A8BB0D531A}" type="presParOf" srcId="{F61FEBF0-CB2F-4364-8F44-722FB7578D18}" destId="{DD57C002-1714-4E12-872A-FCE88CC043FE}" srcOrd="6" destOrd="0" presId="urn:microsoft.com/office/officeart/2018/2/layout/IconVerticalSolidList"/>
    <dgm:cxn modelId="{EFAE7F8F-7259-4084-AAA5-1FF2B2F8421F}" type="presParOf" srcId="{DD57C002-1714-4E12-872A-FCE88CC043FE}" destId="{59534EC1-7FD9-454B-8378-AACE14683CA9}" srcOrd="0" destOrd="0" presId="urn:microsoft.com/office/officeart/2018/2/layout/IconVerticalSolidList"/>
    <dgm:cxn modelId="{800A25F1-C44E-4FE9-8A17-1481D23F9CD2}" type="presParOf" srcId="{DD57C002-1714-4E12-872A-FCE88CC043FE}" destId="{E81A461C-9D61-4B88-8277-F9DC532D2140}" srcOrd="1" destOrd="0" presId="urn:microsoft.com/office/officeart/2018/2/layout/IconVerticalSolidList"/>
    <dgm:cxn modelId="{A87D708E-7950-48D7-9212-063B037786BA}" type="presParOf" srcId="{DD57C002-1714-4E12-872A-FCE88CC043FE}" destId="{79C87944-7AB8-4146-A381-E36FC48D5AE7}" srcOrd="2" destOrd="0" presId="urn:microsoft.com/office/officeart/2018/2/layout/IconVerticalSolidList"/>
    <dgm:cxn modelId="{EC725DBF-F357-4C9A-A034-C4DE0610B5FD}" type="presParOf" srcId="{DD57C002-1714-4E12-872A-FCE88CC043FE}" destId="{CC81887C-6C6F-4E1A-BA2B-49AE8504B865}"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717E04-38FF-45A7-832C-174B6F079122}"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fr-FR"/>
        </a:p>
      </dgm:t>
    </dgm:pt>
    <dgm:pt modelId="{62F251C2-EA56-4BBF-AE2F-55B4D8F480E3}">
      <dgm:prSet phldrT="[Texte]"/>
      <dgm:spPr/>
      <dgm:t>
        <a:bodyPr/>
        <a:lstStyle/>
        <a:p>
          <a:r>
            <a:rPr lang="fr-FR" dirty="0"/>
            <a:t>Prêt à taux 0 avec primes (</a:t>
          </a:r>
          <a:r>
            <a:rPr lang="fr-FR" dirty="0" err="1"/>
            <a:t>Rénopack</a:t>
          </a:r>
          <a:r>
            <a:rPr lang="fr-FR" dirty="0"/>
            <a:t>)</a:t>
          </a:r>
        </a:p>
      </dgm:t>
    </dgm:pt>
    <dgm:pt modelId="{9808C4C6-64E0-4E05-96EA-ABF7FDA20095}" type="parTrans" cxnId="{DFAC740A-86FF-4634-9079-3C24FF7FDF29}">
      <dgm:prSet/>
      <dgm:spPr/>
      <dgm:t>
        <a:bodyPr/>
        <a:lstStyle/>
        <a:p>
          <a:endParaRPr lang="fr-FR"/>
        </a:p>
      </dgm:t>
    </dgm:pt>
    <dgm:pt modelId="{84BBE670-4D4D-489A-BDD1-749D290F0CBA}" type="sibTrans" cxnId="{DFAC740A-86FF-4634-9079-3C24FF7FDF29}">
      <dgm:prSet/>
      <dgm:spPr/>
      <dgm:t>
        <a:bodyPr/>
        <a:lstStyle/>
        <a:p>
          <a:endParaRPr lang="fr-FR"/>
        </a:p>
      </dgm:t>
    </dgm:pt>
    <dgm:pt modelId="{6EC11F96-F9DB-4505-BE6D-AC414435302C}">
      <dgm:prSet phldrT="[Texte]"/>
      <dgm:spPr/>
      <dgm:t>
        <a:bodyPr/>
        <a:lstStyle/>
        <a:p>
          <a:r>
            <a:rPr lang="fr-FR" dirty="0"/>
            <a:t>Primes</a:t>
          </a:r>
        </a:p>
      </dgm:t>
    </dgm:pt>
    <dgm:pt modelId="{C53C1A7F-2A9D-4C6B-91DC-AE874F936B83}" type="parTrans" cxnId="{04CB175C-BAC0-490A-8FD7-FA1C7D4BF903}">
      <dgm:prSet/>
      <dgm:spPr/>
      <dgm:t>
        <a:bodyPr/>
        <a:lstStyle/>
        <a:p>
          <a:endParaRPr lang="fr-FR"/>
        </a:p>
      </dgm:t>
    </dgm:pt>
    <dgm:pt modelId="{BD658FF1-E961-4713-939E-A346209375E0}" type="sibTrans" cxnId="{04CB175C-BAC0-490A-8FD7-FA1C7D4BF903}">
      <dgm:prSet/>
      <dgm:spPr/>
      <dgm:t>
        <a:bodyPr/>
        <a:lstStyle/>
        <a:p>
          <a:endParaRPr lang="fr-FR"/>
        </a:p>
      </dgm:t>
    </dgm:pt>
    <dgm:pt modelId="{6744CDA1-AFDD-43E1-95DE-077400E70502}">
      <dgm:prSet phldrT="[Texte]"/>
      <dgm:spPr/>
      <dgm:t>
        <a:bodyPr/>
        <a:lstStyle/>
        <a:p>
          <a:r>
            <a:rPr lang="fr-FR" dirty="0"/>
            <a:t>Prêt à taux 0 toiture et/ou électricité (</a:t>
          </a:r>
          <a:r>
            <a:rPr lang="fr-FR" dirty="0" err="1"/>
            <a:t>Rénopack</a:t>
          </a:r>
          <a:r>
            <a:rPr lang="fr-FR" dirty="0"/>
            <a:t> SWCS) </a:t>
          </a:r>
        </a:p>
      </dgm:t>
    </dgm:pt>
    <dgm:pt modelId="{0D8D1507-5D60-48F8-9D13-BAA1DCB1379D}" type="parTrans" cxnId="{C2B1D784-2F5E-40EC-A8B6-609ADF643DB8}">
      <dgm:prSet/>
      <dgm:spPr/>
      <dgm:t>
        <a:bodyPr/>
        <a:lstStyle/>
        <a:p>
          <a:endParaRPr lang="fr-FR"/>
        </a:p>
      </dgm:t>
    </dgm:pt>
    <dgm:pt modelId="{4D2C52CD-B5D9-4CCF-9FCB-D6D67DC08BE7}" type="sibTrans" cxnId="{C2B1D784-2F5E-40EC-A8B6-609ADF643DB8}">
      <dgm:prSet/>
      <dgm:spPr/>
      <dgm:t>
        <a:bodyPr/>
        <a:lstStyle/>
        <a:p>
          <a:endParaRPr lang="fr-FR"/>
        </a:p>
      </dgm:t>
    </dgm:pt>
    <dgm:pt modelId="{5382686C-E028-411B-B1D3-FF82890F1872}">
      <dgm:prSet phldrT="[Texte]"/>
      <dgm:spPr/>
      <dgm:t>
        <a:bodyPr/>
        <a:lstStyle/>
        <a:p>
          <a:r>
            <a:rPr lang="fr-FR" dirty="0"/>
            <a:t>Primes</a:t>
          </a:r>
        </a:p>
      </dgm:t>
    </dgm:pt>
    <dgm:pt modelId="{2D6F4386-0422-4C50-8C65-79C8B7E7CFF2}" type="parTrans" cxnId="{0167A137-0D3E-4212-8481-C30E510039E9}">
      <dgm:prSet/>
      <dgm:spPr/>
      <dgm:t>
        <a:bodyPr/>
        <a:lstStyle/>
        <a:p>
          <a:endParaRPr lang="fr-FR"/>
        </a:p>
      </dgm:t>
    </dgm:pt>
    <dgm:pt modelId="{773AD670-DF69-44DE-8CED-B53220334370}" type="sibTrans" cxnId="{0167A137-0D3E-4212-8481-C30E510039E9}">
      <dgm:prSet/>
      <dgm:spPr/>
      <dgm:t>
        <a:bodyPr/>
        <a:lstStyle/>
        <a:p>
          <a:endParaRPr lang="fr-FR"/>
        </a:p>
      </dgm:t>
    </dgm:pt>
    <dgm:pt modelId="{B673532D-635D-4941-AD81-13D60D22CB5D}">
      <dgm:prSet phldrT="[Texte]"/>
      <dgm:spPr/>
      <dgm:t>
        <a:bodyPr/>
        <a:lstStyle/>
        <a:p>
          <a:r>
            <a:rPr lang="fr-FR" dirty="0"/>
            <a:t>Prêt à taux 0 sans primes (</a:t>
          </a:r>
          <a:r>
            <a:rPr lang="fr-FR" dirty="0" err="1"/>
            <a:t>Rénoprêt</a:t>
          </a:r>
          <a:r>
            <a:rPr lang="fr-FR" dirty="0"/>
            <a:t>)</a:t>
          </a:r>
        </a:p>
      </dgm:t>
    </dgm:pt>
    <dgm:pt modelId="{01A2AEC3-D8CD-4A47-96DC-253CCF80F552}" type="parTrans" cxnId="{F87E7BFF-FD66-4C3A-9995-0C14189064B0}">
      <dgm:prSet/>
      <dgm:spPr/>
      <dgm:t>
        <a:bodyPr/>
        <a:lstStyle/>
        <a:p>
          <a:endParaRPr lang="fr-FR"/>
        </a:p>
      </dgm:t>
    </dgm:pt>
    <dgm:pt modelId="{DF7C3681-A0A0-41E6-9257-59F6DCF58210}" type="sibTrans" cxnId="{F87E7BFF-FD66-4C3A-9995-0C14189064B0}">
      <dgm:prSet/>
      <dgm:spPr/>
      <dgm:t>
        <a:bodyPr/>
        <a:lstStyle/>
        <a:p>
          <a:endParaRPr lang="fr-FR"/>
        </a:p>
      </dgm:t>
    </dgm:pt>
    <dgm:pt modelId="{0ABE53CE-C080-4E63-8FEB-3EAB113D7AD4}">
      <dgm:prSet phldrT="[Texte]"/>
      <dgm:spPr/>
      <dgm:t>
        <a:bodyPr/>
        <a:lstStyle/>
        <a:p>
          <a:r>
            <a:rPr lang="fr-FR" dirty="0"/>
            <a:t>Pas de primes</a:t>
          </a:r>
        </a:p>
      </dgm:t>
    </dgm:pt>
    <dgm:pt modelId="{E927ABD6-B1B9-4D2A-B121-13659BC3D411}" type="parTrans" cxnId="{15121DEB-E015-48EB-A56A-B0EAE5B91BAC}">
      <dgm:prSet/>
      <dgm:spPr/>
      <dgm:t>
        <a:bodyPr/>
        <a:lstStyle/>
        <a:p>
          <a:endParaRPr lang="fr-FR"/>
        </a:p>
      </dgm:t>
    </dgm:pt>
    <dgm:pt modelId="{5C161C1F-CD2E-4084-9369-1D76F9FEA4D0}" type="sibTrans" cxnId="{15121DEB-E015-48EB-A56A-B0EAE5B91BAC}">
      <dgm:prSet/>
      <dgm:spPr/>
      <dgm:t>
        <a:bodyPr/>
        <a:lstStyle/>
        <a:p>
          <a:endParaRPr lang="fr-FR"/>
        </a:p>
      </dgm:t>
    </dgm:pt>
    <dgm:pt modelId="{542620E4-645D-491B-A7E1-FD862B78298A}">
      <dgm:prSet phldrT="[Texte]"/>
      <dgm:spPr/>
      <dgm:t>
        <a:bodyPr/>
        <a:lstStyle/>
        <a:p>
          <a:r>
            <a:rPr lang="fr-FR" dirty="0"/>
            <a:t>Pas d’audit </a:t>
          </a:r>
        </a:p>
      </dgm:t>
    </dgm:pt>
    <dgm:pt modelId="{A5C2E589-B5AD-49EA-93BE-68ED573F671A}" type="parTrans" cxnId="{7088F294-2FA4-4706-892A-EB9AB049C10E}">
      <dgm:prSet/>
      <dgm:spPr/>
      <dgm:t>
        <a:bodyPr/>
        <a:lstStyle/>
        <a:p>
          <a:endParaRPr lang="fr-FR"/>
        </a:p>
      </dgm:t>
    </dgm:pt>
    <dgm:pt modelId="{0DC7FE47-CA32-4DEE-AC3B-5E11FB824998}" type="sibTrans" cxnId="{7088F294-2FA4-4706-892A-EB9AB049C10E}">
      <dgm:prSet/>
      <dgm:spPr/>
      <dgm:t>
        <a:bodyPr/>
        <a:lstStyle/>
        <a:p>
          <a:endParaRPr lang="fr-FR"/>
        </a:p>
      </dgm:t>
    </dgm:pt>
    <dgm:pt modelId="{0D5D5AF0-9863-4CD0-975E-6DC6CBF79D76}">
      <dgm:prSet phldrT="[Texte]"/>
      <dgm:spPr/>
      <dgm:t>
        <a:bodyPr/>
        <a:lstStyle/>
        <a:p>
          <a:r>
            <a:rPr lang="fr-FR" dirty="0"/>
            <a:t>Audit préalable</a:t>
          </a:r>
        </a:p>
      </dgm:t>
    </dgm:pt>
    <dgm:pt modelId="{15F190BD-A3B0-4161-A419-102EDC14C360}" type="parTrans" cxnId="{40BF8534-366C-49A6-91BB-FC478F2DD694}">
      <dgm:prSet/>
      <dgm:spPr/>
      <dgm:t>
        <a:bodyPr/>
        <a:lstStyle/>
        <a:p>
          <a:endParaRPr lang="fr-FR"/>
        </a:p>
      </dgm:t>
    </dgm:pt>
    <dgm:pt modelId="{8C8EDABC-42D3-4E89-BD48-422B8BA5C0FB}" type="sibTrans" cxnId="{40BF8534-366C-49A6-91BB-FC478F2DD694}">
      <dgm:prSet/>
      <dgm:spPr/>
      <dgm:t>
        <a:bodyPr/>
        <a:lstStyle/>
        <a:p>
          <a:endParaRPr lang="fr-FR"/>
        </a:p>
      </dgm:t>
    </dgm:pt>
    <dgm:pt modelId="{2E588C5E-D1E8-41BA-9CDB-454A848B55DC}">
      <dgm:prSet phldrT="[Texte]"/>
      <dgm:spPr/>
      <dgm:t>
        <a:bodyPr/>
        <a:lstStyle/>
        <a:p>
          <a:r>
            <a:rPr lang="fr-FR" dirty="0"/>
            <a:t>Expertise SWCS</a:t>
          </a:r>
        </a:p>
      </dgm:t>
    </dgm:pt>
    <dgm:pt modelId="{E15700AD-DD70-4CF3-820A-F5F67864AEF9}" type="parTrans" cxnId="{881B0CE8-BBD2-4CDB-849D-E8A316C00CD7}">
      <dgm:prSet/>
      <dgm:spPr/>
      <dgm:t>
        <a:bodyPr/>
        <a:lstStyle/>
        <a:p>
          <a:endParaRPr lang="fr-FR"/>
        </a:p>
      </dgm:t>
    </dgm:pt>
    <dgm:pt modelId="{CBC6A2D5-0C00-48F3-AF9A-D720E0E64BF4}" type="sibTrans" cxnId="{881B0CE8-BBD2-4CDB-849D-E8A316C00CD7}">
      <dgm:prSet/>
      <dgm:spPr/>
      <dgm:t>
        <a:bodyPr/>
        <a:lstStyle/>
        <a:p>
          <a:endParaRPr lang="fr-FR"/>
        </a:p>
      </dgm:t>
    </dgm:pt>
    <dgm:pt modelId="{7FDEECD0-9334-48B9-990E-C7C0D558959C}" type="pres">
      <dgm:prSet presAssocID="{CD717E04-38FF-45A7-832C-174B6F079122}" presName="Name0" presStyleCnt="0">
        <dgm:presLayoutVars>
          <dgm:dir/>
          <dgm:animLvl val="lvl"/>
          <dgm:resizeHandles val="exact"/>
        </dgm:presLayoutVars>
      </dgm:prSet>
      <dgm:spPr/>
    </dgm:pt>
    <dgm:pt modelId="{84BACC9D-91AF-40A7-B04A-A37134B70627}" type="pres">
      <dgm:prSet presAssocID="{62F251C2-EA56-4BBF-AE2F-55B4D8F480E3}" presName="composite" presStyleCnt="0"/>
      <dgm:spPr/>
    </dgm:pt>
    <dgm:pt modelId="{0E6DED53-455C-473C-B2C6-116BD9AF0069}" type="pres">
      <dgm:prSet presAssocID="{62F251C2-EA56-4BBF-AE2F-55B4D8F480E3}" presName="parTx" presStyleLbl="alignNode1" presStyleIdx="0" presStyleCnt="3">
        <dgm:presLayoutVars>
          <dgm:chMax val="0"/>
          <dgm:chPref val="0"/>
          <dgm:bulletEnabled val="1"/>
        </dgm:presLayoutVars>
      </dgm:prSet>
      <dgm:spPr/>
    </dgm:pt>
    <dgm:pt modelId="{3DA91E54-1D32-4370-AD7D-36691E12C099}" type="pres">
      <dgm:prSet presAssocID="{62F251C2-EA56-4BBF-AE2F-55B4D8F480E3}" presName="desTx" presStyleLbl="alignAccFollowNode1" presStyleIdx="0" presStyleCnt="3" custLinFactNeighborX="-851">
        <dgm:presLayoutVars>
          <dgm:bulletEnabled val="1"/>
        </dgm:presLayoutVars>
      </dgm:prSet>
      <dgm:spPr/>
    </dgm:pt>
    <dgm:pt modelId="{881672CE-3F8A-469D-886F-2EA7F15C7F05}" type="pres">
      <dgm:prSet presAssocID="{84BBE670-4D4D-489A-BDD1-749D290F0CBA}" presName="space" presStyleCnt="0"/>
      <dgm:spPr/>
    </dgm:pt>
    <dgm:pt modelId="{648519B6-3FCB-42B2-A586-93FB4B797DF8}" type="pres">
      <dgm:prSet presAssocID="{6744CDA1-AFDD-43E1-95DE-077400E70502}" presName="composite" presStyleCnt="0"/>
      <dgm:spPr/>
    </dgm:pt>
    <dgm:pt modelId="{10AE6A85-88F7-40F3-A725-1355464D4775}" type="pres">
      <dgm:prSet presAssocID="{6744CDA1-AFDD-43E1-95DE-077400E70502}" presName="parTx" presStyleLbl="alignNode1" presStyleIdx="1" presStyleCnt="3">
        <dgm:presLayoutVars>
          <dgm:chMax val="0"/>
          <dgm:chPref val="0"/>
          <dgm:bulletEnabled val="1"/>
        </dgm:presLayoutVars>
      </dgm:prSet>
      <dgm:spPr/>
    </dgm:pt>
    <dgm:pt modelId="{A766A547-D08B-4FB9-AFB7-FA5C7FE85750}" type="pres">
      <dgm:prSet presAssocID="{6744CDA1-AFDD-43E1-95DE-077400E70502}" presName="desTx" presStyleLbl="alignAccFollowNode1" presStyleIdx="1" presStyleCnt="3">
        <dgm:presLayoutVars>
          <dgm:bulletEnabled val="1"/>
        </dgm:presLayoutVars>
      </dgm:prSet>
      <dgm:spPr/>
    </dgm:pt>
    <dgm:pt modelId="{9411387D-5E55-462B-A5F3-BDE568B3130F}" type="pres">
      <dgm:prSet presAssocID="{4D2C52CD-B5D9-4CCF-9FCB-D6D67DC08BE7}" presName="space" presStyleCnt="0"/>
      <dgm:spPr/>
    </dgm:pt>
    <dgm:pt modelId="{015CC89A-B35B-458D-B8AE-E4AF652826E4}" type="pres">
      <dgm:prSet presAssocID="{B673532D-635D-4941-AD81-13D60D22CB5D}" presName="composite" presStyleCnt="0"/>
      <dgm:spPr/>
    </dgm:pt>
    <dgm:pt modelId="{9D1ED7ED-6920-4D20-BCA3-72E4030669D2}" type="pres">
      <dgm:prSet presAssocID="{B673532D-635D-4941-AD81-13D60D22CB5D}" presName="parTx" presStyleLbl="alignNode1" presStyleIdx="2" presStyleCnt="3">
        <dgm:presLayoutVars>
          <dgm:chMax val="0"/>
          <dgm:chPref val="0"/>
          <dgm:bulletEnabled val="1"/>
        </dgm:presLayoutVars>
      </dgm:prSet>
      <dgm:spPr/>
    </dgm:pt>
    <dgm:pt modelId="{D219CB9C-58BF-4212-A674-ABB3D1538329}" type="pres">
      <dgm:prSet presAssocID="{B673532D-635D-4941-AD81-13D60D22CB5D}" presName="desTx" presStyleLbl="alignAccFollowNode1" presStyleIdx="2" presStyleCnt="3">
        <dgm:presLayoutVars>
          <dgm:bulletEnabled val="1"/>
        </dgm:presLayoutVars>
      </dgm:prSet>
      <dgm:spPr/>
    </dgm:pt>
  </dgm:ptLst>
  <dgm:cxnLst>
    <dgm:cxn modelId="{DFAC740A-86FF-4634-9079-3C24FF7FDF29}" srcId="{CD717E04-38FF-45A7-832C-174B6F079122}" destId="{62F251C2-EA56-4BBF-AE2F-55B4D8F480E3}" srcOrd="0" destOrd="0" parTransId="{9808C4C6-64E0-4E05-96EA-ABF7FDA20095}" sibTransId="{84BBE670-4D4D-489A-BDD1-749D290F0CBA}"/>
    <dgm:cxn modelId="{A27BDF22-60F0-45DB-A584-81CBCC0E8616}" type="presOf" srcId="{0ABE53CE-C080-4E63-8FEB-3EAB113D7AD4}" destId="{D219CB9C-58BF-4212-A674-ABB3D1538329}" srcOrd="0" destOrd="0" presId="urn:microsoft.com/office/officeart/2005/8/layout/hList1"/>
    <dgm:cxn modelId="{162F6234-4298-4170-8F01-2C08FCAC049D}" type="presOf" srcId="{2E588C5E-D1E8-41BA-9CDB-454A848B55DC}" destId="{A766A547-D08B-4FB9-AFB7-FA5C7FE85750}" srcOrd="0" destOrd="1" presId="urn:microsoft.com/office/officeart/2005/8/layout/hList1"/>
    <dgm:cxn modelId="{40BF8534-366C-49A6-91BB-FC478F2DD694}" srcId="{62F251C2-EA56-4BBF-AE2F-55B4D8F480E3}" destId="{0D5D5AF0-9863-4CD0-975E-6DC6CBF79D76}" srcOrd="1" destOrd="0" parTransId="{15F190BD-A3B0-4161-A419-102EDC14C360}" sibTransId="{8C8EDABC-42D3-4E89-BD48-422B8BA5C0FB}"/>
    <dgm:cxn modelId="{3F853537-F3A7-494C-9D4D-547AD962E05C}" type="presOf" srcId="{CD717E04-38FF-45A7-832C-174B6F079122}" destId="{7FDEECD0-9334-48B9-990E-C7C0D558959C}" srcOrd="0" destOrd="0" presId="urn:microsoft.com/office/officeart/2005/8/layout/hList1"/>
    <dgm:cxn modelId="{0167A137-0D3E-4212-8481-C30E510039E9}" srcId="{6744CDA1-AFDD-43E1-95DE-077400E70502}" destId="{5382686C-E028-411B-B1D3-FF82890F1872}" srcOrd="0" destOrd="0" parTransId="{2D6F4386-0422-4C50-8C65-79C8B7E7CFF2}" sibTransId="{773AD670-DF69-44DE-8CED-B53220334370}"/>
    <dgm:cxn modelId="{04CB175C-BAC0-490A-8FD7-FA1C7D4BF903}" srcId="{62F251C2-EA56-4BBF-AE2F-55B4D8F480E3}" destId="{6EC11F96-F9DB-4505-BE6D-AC414435302C}" srcOrd="0" destOrd="0" parTransId="{C53C1A7F-2A9D-4C6B-91DC-AE874F936B83}" sibTransId="{BD658FF1-E961-4713-939E-A346209375E0}"/>
    <dgm:cxn modelId="{E7CFD263-79BC-43EE-93A3-7207B5EFE912}" type="presOf" srcId="{B673532D-635D-4941-AD81-13D60D22CB5D}" destId="{9D1ED7ED-6920-4D20-BCA3-72E4030669D2}" srcOrd="0" destOrd="0" presId="urn:microsoft.com/office/officeart/2005/8/layout/hList1"/>
    <dgm:cxn modelId="{77A86B6F-D6F5-46DE-AAAC-F4F5A0EFF712}" type="presOf" srcId="{62F251C2-EA56-4BBF-AE2F-55B4D8F480E3}" destId="{0E6DED53-455C-473C-B2C6-116BD9AF0069}" srcOrd="0" destOrd="0" presId="urn:microsoft.com/office/officeart/2005/8/layout/hList1"/>
    <dgm:cxn modelId="{F8FC8F84-0E6E-45B9-853E-C8309B82BF2E}" type="presOf" srcId="{542620E4-645D-491B-A7E1-FD862B78298A}" destId="{D219CB9C-58BF-4212-A674-ABB3D1538329}" srcOrd="0" destOrd="1" presId="urn:microsoft.com/office/officeart/2005/8/layout/hList1"/>
    <dgm:cxn modelId="{C2B1D784-2F5E-40EC-A8B6-609ADF643DB8}" srcId="{CD717E04-38FF-45A7-832C-174B6F079122}" destId="{6744CDA1-AFDD-43E1-95DE-077400E70502}" srcOrd="1" destOrd="0" parTransId="{0D8D1507-5D60-48F8-9D13-BAA1DCB1379D}" sibTransId="{4D2C52CD-B5D9-4CCF-9FCB-D6D67DC08BE7}"/>
    <dgm:cxn modelId="{7088F294-2FA4-4706-892A-EB9AB049C10E}" srcId="{B673532D-635D-4941-AD81-13D60D22CB5D}" destId="{542620E4-645D-491B-A7E1-FD862B78298A}" srcOrd="1" destOrd="0" parTransId="{A5C2E589-B5AD-49EA-93BE-68ED573F671A}" sibTransId="{0DC7FE47-CA32-4DEE-AC3B-5E11FB824998}"/>
    <dgm:cxn modelId="{E01AC5A3-B592-42D5-9D81-EC30B5FAB720}" type="presOf" srcId="{5382686C-E028-411B-B1D3-FF82890F1872}" destId="{A766A547-D08B-4FB9-AFB7-FA5C7FE85750}" srcOrd="0" destOrd="0" presId="urn:microsoft.com/office/officeart/2005/8/layout/hList1"/>
    <dgm:cxn modelId="{95040FD7-3058-43CE-9569-C8BBF024D9FB}" type="presOf" srcId="{6EC11F96-F9DB-4505-BE6D-AC414435302C}" destId="{3DA91E54-1D32-4370-AD7D-36691E12C099}" srcOrd="0" destOrd="0" presId="urn:microsoft.com/office/officeart/2005/8/layout/hList1"/>
    <dgm:cxn modelId="{ADEE6ED9-E9DE-408C-8AF4-15B4A8EC219C}" type="presOf" srcId="{0D5D5AF0-9863-4CD0-975E-6DC6CBF79D76}" destId="{3DA91E54-1D32-4370-AD7D-36691E12C099}" srcOrd="0" destOrd="1" presId="urn:microsoft.com/office/officeart/2005/8/layout/hList1"/>
    <dgm:cxn modelId="{881B0CE8-BBD2-4CDB-849D-E8A316C00CD7}" srcId="{6744CDA1-AFDD-43E1-95DE-077400E70502}" destId="{2E588C5E-D1E8-41BA-9CDB-454A848B55DC}" srcOrd="1" destOrd="0" parTransId="{E15700AD-DD70-4CF3-820A-F5F67864AEF9}" sibTransId="{CBC6A2D5-0C00-48F3-AF9A-D720E0E64BF4}"/>
    <dgm:cxn modelId="{15121DEB-E015-48EB-A56A-B0EAE5B91BAC}" srcId="{B673532D-635D-4941-AD81-13D60D22CB5D}" destId="{0ABE53CE-C080-4E63-8FEB-3EAB113D7AD4}" srcOrd="0" destOrd="0" parTransId="{E927ABD6-B1B9-4D2A-B121-13659BC3D411}" sibTransId="{5C161C1F-CD2E-4084-9369-1D76F9FEA4D0}"/>
    <dgm:cxn modelId="{97BD70F0-5791-4E6D-88F8-01E95FC4A24F}" type="presOf" srcId="{6744CDA1-AFDD-43E1-95DE-077400E70502}" destId="{10AE6A85-88F7-40F3-A725-1355464D4775}" srcOrd="0" destOrd="0" presId="urn:microsoft.com/office/officeart/2005/8/layout/hList1"/>
    <dgm:cxn modelId="{F87E7BFF-FD66-4C3A-9995-0C14189064B0}" srcId="{CD717E04-38FF-45A7-832C-174B6F079122}" destId="{B673532D-635D-4941-AD81-13D60D22CB5D}" srcOrd="2" destOrd="0" parTransId="{01A2AEC3-D8CD-4A47-96DC-253CCF80F552}" sibTransId="{DF7C3681-A0A0-41E6-9257-59F6DCF58210}"/>
    <dgm:cxn modelId="{C6968A76-1D55-4ABE-91A6-F14875E4F54D}" type="presParOf" srcId="{7FDEECD0-9334-48B9-990E-C7C0D558959C}" destId="{84BACC9D-91AF-40A7-B04A-A37134B70627}" srcOrd="0" destOrd="0" presId="urn:microsoft.com/office/officeart/2005/8/layout/hList1"/>
    <dgm:cxn modelId="{94064CEA-B1BB-45DF-81BF-17368B55C126}" type="presParOf" srcId="{84BACC9D-91AF-40A7-B04A-A37134B70627}" destId="{0E6DED53-455C-473C-B2C6-116BD9AF0069}" srcOrd="0" destOrd="0" presId="urn:microsoft.com/office/officeart/2005/8/layout/hList1"/>
    <dgm:cxn modelId="{FC2F444C-9C99-426C-BF60-243F0E1244CA}" type="presParOf" srcId="{84BACC9D-91AF-40A7-B04A-A37134B70627}" destId="{3DA91E54-1D32-4370-AD7D-36691E12C099}" srcOrd="1" destOrd="0" presId="urn:microsoft.com/office/officeart/2005/8/layout/hList1"/>
    <dgm:cxn modelId="{1BAF4608-A7F5-4F50-8657-A0889D76A8A3}" type="presParOf" srcId="{7FDEECD0-9334-48B9-990E-C7C0D558959C}" destId="{881672CE-3F8A-469D-886F-2EA7F15C7F05}" srcOrd="1" destOrd="0" presId="urn:microsoft.com/office/officeart/2005/8/layout/hList1"/>
    <dgm:cxn modelId="{57E50A2C-692A-4932-83BA-C7C99CB42415}" type="presParOf" srcId="{7FDEECD0-9334-48B9-990E-C7C0D558959C}" destId="{648519B6-3FCB-42B2-A586-93FB4B797DF8}" srcOrd="2" destOrd="0" presId="urn:microsoft.com/office/officeart/2005/8/layout/hList1"/>
    <dgm:cxn modelId="{5F9BE091-22E9-4960-9BA3-724947B5B529}" type="presParOf" srcId="{648519B6-3FCB-42B2-A586-93FB4B797DF8}" destId="{10AE6A85-88F7-40F3-A725-1355464D4775}" srcOrd="0" destOrd="0" presId="urn:microsoft.com/office/officeart/2005/8/layout/hList1"/>
    <dgm:cxn modelId="{7FAF5D02-1591-47AC-901D-6DDB92877901}" type="presParOf" srcId="{648519B6-3FCB-42B2-A586-93FB4B797DF8}" destId="{A766A547-D08B-4FB9-AFB7-FA5C7FE85750}" srcOrd="1" destOrd="0" presId="urn:microsoft.com/office/officeart/2005/8/layout/hList1"/>
    <dgm:cxn modelId="{19D589C1-8B23-47C3-95C8-58A2805F9FBB}" type="presParOf" srcId="{7FDEECD0-9334-48B9-990E-C7C0D558959C}" destId="{9411387D-5E55-462B-A5F3-BDE568B3130F}" srcOrd="3" destOrd="0" presId="urn:microsoft.com/office/officeart/2005/8/layout/hList1"/>
    <dgm:cxn modelId="{07C925D1-7150-4981-9375-83A273157D0F}" type="presParOf" srcId="{7FDEECD0-9334-48B9-990E-C7C0D558959C}" destId="{015CC89A-B35B-458D-B8AE-E4AF652826E4}" srcOrd="4" destOrd="0" presId="urn:microsoft.com/office/officeart/2005/8/layout/hList1"/>
    <dgm:cxn modelId="{5068F565-D196-49C4-8364-068937E6CD69}" type="presParOf" srcId="{015CC89A-B35B-458D-B8AE-E4AF652826E4}" destId="{9D1ED7ED-6920-4D20-BCA3-72E4030669D2}" srcOrd="0" destOrd="0" presId="urn:microsoft.com/office/officeart/2005/8/layout/hList1"/>
    <dgm:cxn modelId="{2EA048B7-CA44-47F9-A135-5E9B38F7F010}" type="presParOf" srcId="{015CC89A-B35B-458D-B8AE-E4AF652826E4}" destId="{D219CB9C-58BF-4212-A674-ABB3D15383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8A0A9-929F-455B-B8BD-92EC86B6A862}">
      <dsp:nvSpPr>
        <dsp:cNvPr id="0" name=""/>
        <dsp:cNvSpPr/>
      </dsp:nvSpPr>
      <dsp:spPr>
        <a:xfrm>
          <a:off x="0" y="1857"/>
          <a:ext cx="10317163" cy="941559"/>
        </a:xfrm>
        <a:prstGeom prst="rect">
          <a:avLst/>
        </a:prstGeom>
        <a:noFill/>
        <a:ln w="22225">
          <a:noFill/>
        </a:ln>
        <a:effectLst/>
      </dsp:spPr>
      <dsp:style>
        <a:lnRef idx="0">
          <a:scrgbClr r="0" g="0" b="0"/>
        </a:lnRef>
        <a:fillRef idx="1">
          <a:scrgbClr r="0" g="0" b="0"/>
        </a:fillRef>
        <a:effectRef idx="0">
          <a:scrgbClr r="0" g="0" b="0"/>
        </a:effectRef>
        <a:fontRef idx="minor"/>
      </dsp:style>
    </dsp:sp>
    <dsp:sp modelId="{70C56EED-B0B5-4180-A100-474B69DE81C3}">
      <dsp:nvSpPr>
        <dsp:cNvPr id="0" name=""/>
        <dsp:cNvSpPr/>
      </dsp:nvSpPr>
      <dsp:spPr>
        <a:xfrm>
          <a:off x="284821" y="213708"/>
          <a:ext cx="517857" cy="517857"/>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A5A37-0883-4EE3-9002-010A6D324785}">
      <dsp:nvSpPr>
        <dsp:cNvPr id="0" name=""/>
        <dsp:cNvSpPr/>
      </dsp:nvSpPr>
      <dsp:spPr>
        <a:xfrm>
          <a:off x="1087501" y="1857"/>
          <a:ext cx="9229661" cy="94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48" tIns="99648" rIns="99648" bIns="99648" numCol="1" spcCol="1270" rtlCol="0" anchor="ctr" anchorCtr="0">
          <a:noAutofit/>
        </a:bodyPr>
        <a:lstStyle/>
        <a:p>
          <a:pPr marL="0" lvl="0" indent="0" algn="l" defTabSz="711200">
            <a:lnSpc>
              <a:spcPct val="100000"/>
            </a:lnSpc>
            <a:spcBef>
              <a:spcPct val="0"/>
            </a:spcBef>
            <a:spcAft>
              <a:spcPct val="35000"/>
            </a:spcAft>
            <a:buNone/>
          </a:pPr>
          <a:endParaRPr lang="fr-FR" sz="1600" b="0" i="0" kern="1200" noProof="0" dirty="0">
            <a:solidFill>
              <a:schemeClr val="tx1">
                <a:lumMod val="75000"/>
                <a:lumOff val="25000"/>
              </a:schemeClr>
            </a:solidFill>
          </a:endParaRPr>
        </a:p>
      </dsp:txBody>
      <dsp:txXfrm>
        <a:off x="1087501" y="1857"/>
        <a:ext cx="9229661" cy="941559"/>
      </dsp:txXfrm>
    </dsp:sp>
    <dsp:sp modelId="{A7FEDAED-2CDA-4D2F-883D-8D7438E3B422}">
      <dsp:nvSpPr>
        <dsp:cNvPr id="0" name=""/>
        <dsp:cNvSpPr/>
      </dsp:nvSpPr>
      <dsp:spPr>
        <a:xfrm>
          <a:off x="0" y="1178807"/>
          <a:ext cx="10317163" cy="941559"/>
        </a:xfrm>
        <a:prstGeom prst="rect">
          <a:avLst/>
        </a:prstGeom>
        <a:noFill/>
        <a:ln w="22225">
          <a:noFill/>
        </a:ln>
        <a:effectLst/>
      </dsp:spPr>
      <dsp:style>
        <a:lnRef idx="0">
          <a:scrgbClr r="0" g="0" b="0"/>
        </a:lnRef>
        <a:fillRef idx="1">
          <a:scrgbClr r="0" g="0" b="0"/>
        </a:fillRef>
        <a:effectRef idx="0">
          <a:scrgbClr r="0" g="0" b="0"/>
        </a:effectRef>
        <a:fontRef idx="minor"/>
      </dsp:style>
    </dsp:sp>
    <dsp:sp modelId="{7297DA32-36DE-4F9A-BB44-A3F001A7D7C3}">
      <dsp:nvSpPr>
        <dsp:cNvPr id="0" name=""/>
        <dsp:cNvSpPr/>
      </dsp:nvSpPr>
      <dsp:spPr>
        <a:xfrm>
          <a:off x="284821" y="1390657"/>
          <a:ext cx="517857" cy="517857"/>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FD205-8F23-4B47-859A-41BB69D2EDEE}">
      <dsp:nvSpPr>
        <dsp:cNvPr id="0" name=""/>
        <dsp:cNvSpPr/>
      </dsp:nvSpPr>
      <dsp:spPr>
        <a:xfrm>
          <a:off x="1087501" y="1178807"/>
          <a:ext cx="9229661" cy="94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48" tIns="99648" rIns="99648" bIns="99648" numCol="1" spcCol="1270" rtlCol="0" anchor="ctr" anchorCtr="0">
          <a:noAutofit/>
        </a:bodyPr>
        <a:lstStyle/>
        <a:p>
          <a:pPr marL="0" lvl="0" indent="0" algn="l" defTabSz="889000">
            <a:lnSpc>
              <a:spcPct val="100000"/>
            </a:lnSpc>
            <a:spcBef>
              <a:spcPct val="0"/>
            </a:spcBef>
            <a:spcAft>
              <a:spcPct val="35000"/>
            </a:spcAft>
            <a:buNone/>
          </a:pPr>
          <a:r>
            <a:rPr lang="fr-FR" sz="2000" b="1" i="0" kern="1200" noProof="0" dirty="0">
              <a:solidFill>
                <a:schemeClr val="tx1">
                  <a:lumMod val="75000"/>
                  <a:lumOff val="25000"/>
                </a:schemeClr>
              </a:solidFill>
            </a:rPr>
            <a:t>Facebook</a:t>
          </a:r>
        </a:p>
        <a:p>
          <a:pPr marL="0" lvl="0" indent="0" algn="l" defTabSz="889000">
            <a:lnSpc>
              <a:spcPct val="100000"/>
            </a:lnSpc>
            <a:spcBef>
              <a:spcPct val="0"/>
            </a:spcBef>
            <a:spcAft>
              <a:spcPct val="35000"/>
            </a:spcAft>
            <a:buNone/>
          </a:pPr>
          <a:r>
            <a:rPr lang="fr-FR" sz="2000" b="0" i="0" kern="1200" noProof="0" dirty="0">
              <a:solidFill>
                <a:schemeClr val="tx1">
                  <a:lumMod val="75000"/>
                  <a:lumOff val="25000"/>
                </a:schemeClr>
              </a:solidFill>
            </a:rPr>
            <a:t>Ais Prologer</a:t>
          </a:r>
          <a:endParaRPr lang="fr-FR" sz="1600" b="0" i="0" kern="1200" noProof="0" dirty="0">
            <a:solidFill>
              <a:schemeClr val="tx1">
                <a:lumMod val="75000"/>
                <a:lumOff val="25000"/>
              </a:schemeClr>
            </a:solidFill>
          </a:endParaRPr>
        </a:p>
      </dsp:txBody>
      <dsp:txXfrm>
        <a:off x="1087501" y="1178807"/>
        <a:ext cx="9229661" cy="941559"/>
      </dsp:txXfrm>
    </dsp:sp>
    <dsp:sp modelId="{712D2B29-4977-4B70-ABE9-215A9E804015}">
      <dsp:nvSpPr>
        <dsp:cNvPr id="0" name=""/>
        <dsp:cNvSpPr/>
      </dsp:nvSpPr>
      <dsp:spPr>
        <a:xfrm>
          <a:off x="0" y="2355756"/>
          <a:ext cx="10317163" cy="941559"/>
        </a:xfrm>
        <a:prstGeom prst="rect">
          <a:avLst/>
        </a:prstGeom>
        <a:noFill/>
        <a:ln w="22225">
          <a:noFill/>
        </a:ln>
        <a:effectLst/>
      </dsp:spPr>
      <dsp:style>
        <a:lnRef idx="0">
          <a:scrgbClr r="0" g="0" b="0"/>
        </a:lnRef>
        <a:fillRef idx="1">
          <a:scrgbClr r="0" g="0" b="0"/>
        </a:fillRef>
        <a:effectRef idx="0">
          <a:scrgbClr r="0" g="0" b="0"/>
        </a:effectRef>
        <a:fontRef idx="minor"/>
      </dsp:style>
    </dsp:sp>
    <dsp:sp modelId="{6C7A9EF9-02EB-4D4D-A251-EC3A2F0EFD57}">
      <dsp:nvSpPr>
        <dsp:cNvPr id="0" name=""/>
        <dsp:cNvSpPr/>
      </dsp:nvSpPr>
      <dsp:spPr>
        <a:xfrm>
          <a:off x="284821" y="2567607"/>
          <a:ext cx="517857" cy="517857"/>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6FEABD-B159-4827-91AC-07F0FC9EFC37}">
      <dsp:nvSpPr>
        <dsp:cNvPr id="0" name=""/>
        <dsp:cNvSpPr/>
      </dsp:nvSpPr>
      <dsp:spPr>
        <a:xfrm>
          <a:off x="1087501" y="2355756"/>
          <a:ext cx="9229661" cy="94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48" tIns="99648" rIns="99648" bIns="99648" numCol="1" spcCol="1270" rtlCol="0" anchor="ctr" anchorCtr="0">
          <a:noAutofit/>
        </a:bodyPr>
        <a:lstStyle/>
        <a:p>
          <a:pPr marL="0" lvl="0" indent="0" algn="l" defTabSz="889000">
            <a:lnSpc>
              <a:spcPct val="100000"/>
            </a:lnSpc>
            <a:spcBef>
              <a:spcPct val="0"/>
            </a:spcBef>
            <a:spcAft>
              <a:spcPct val="35000"/>
            </a:spcAft>
            <a:buNone/>
          </a:pPr>
          <a:r>
            <a:rPr lang="fr-FR" sz="2000" b="1" i="0" kern="1200" noProof="0" dirty="0">
              <a:solidFill>
                <a:schemeClr val="tx1">
                  <a:lumMod val="75000"/>
                  <a:lumOff val="25000"/>
                </a:schemeClr>
              </a:solidFill>
            </a:rPr>
            <a:t>E-mail</a:t>
          </a:r>
          <a:br>
            <a:rPr lang="fr-FR" sz="2000" b="0" i="0" kern="1200" noProof="0" dirty="0">
              <a:solidFill>
                <a:schemeClr val="tx1">
                  <a:lumMod val="75000"/>
                  <a:lumOff val="25000"/>
                </a:schemeClr>
              </a:solidFill>
            </a:rPr>
          </a:br>
          <a:r>
            <a:rPr lang="fr-FR" sz="2000" b="0" i="0" kern="1200" noProof="0" dirty="0">
              <a:solidFill>
                <a:schemeClr val="tx1">
                  <a:lumMod val="75000"/>
                  <a:lumOff val="25000"/>
                </a:schemeClr>
              </a:solidFill>
            </a:rPr>
            <a:t>ais.prologer@gmail.com</a:t>
          </a:r>
          <a:endParaRPr lang="fr-FR" sz="1600" b="0" i="0" kern="1200" noProof="0" dirty="0">
            <a:solidFill>
              <a:schemeClr val="tx1">
                <a:lumMod val="75000"/>
                <a:lumOff val="25000"/>
              </a:schemeClr>
            </a:solidFill>
          </a:endParaRPr>
        </a:p>
      </dsp:txBody>
      <dsp:txXfrm>
        <a:off x="1087501" y="2355756"/>
        <a:ext cx="9229661" cy="941559"/>
      </dsp:txXfrm>
    </dsp:sp>
    <dsp:sp modelId="{59534EC1-7FD9-454B-8378-AACE14683CA9}">
      <dsp:nvSpPr>
        <dsp:cNvPr id="0" name=""/>
        <dsp:cNvSpPr/>
      </dsp:nvSpPr>
      <dsp:spPr>
        <a:xfrm>
          <a:off x="0" y="3532705"/>
          <a:ext cx="10317163" cy="941559"/>
        </a:xfrm>
        <a:prstGeom prst="rect">
          <a:avLst/>
        </a:prstGeom>
        <a:noFill/>
        <a:ln w="22225">
          <a:noFill/>
        </a:ln>
        <a:effectLst/>
      </dsp:spPr>
      <dsp:style>
        <a:lnRef idx="0">
          <a:scrgbClr r="0" g="0" b="0"/>
        </a:lnRef>
        <a:fillRef idx="1">
          <a:scrgbClr r="0" g="0" b="0"/>
        </a:fillRef>
        <a:effectRef idx="0">
          <a:scrgbClr r="0" g="0" b="0"/>
        </a:effectRef>
        <a:fontRef idx="minor"/>
      </dsp:style>
    </dsp:sp>
    <dsp:sp modelId="{E81A461C-9D61-4B88-8277-F9DC532D2140}">
      <dsp:nvSpPr>
        <dsp:cNvPr id="0" name=""/>
        <dsp:cNvSpPr/>
      </dsp:nvSpPr>
      <dsp:spPr>
        <a:xfrm>
          <a:off x="284821" y="3744556"/>
          <a:ext cx="517857" cy="517857"/>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81887C-6C6F-4E1A-BA2B-49AE8504B865}">
      <dsp:nvSpPr>
        <dsp:cNvPr id="0" name=""/>
        <dsp:cNvSpPr/>
      </dsp:nvSpPr>
      <dsp:spPr>
        <a:xfrm>
          <a:off x="1087501" y="3532705"/>
          <a:ext cx="9229661" cy="94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48" tIns="99648" rIns="99648" bIns="99648" numCol="1" spcCol="1270" rtlCol="0" anchor="ctr" anchorCtr="0">
          <a:noAutofit/>
        </a:bodyPr>
        <a:lstStyle/>
        <a:p>
          <a:pPr marL="0" lvl="0" indent="0" algn="l" defTabSz="889000">
            <a:lnSpc>
              <a:spcPct val="100000"/>
            </a:lnSpc>
            <a:spcBef>
              <a:spcPct val="0"/>
            </a:spcBef>
            <a:spcAft>
              <a:spcPct val="35000"/>
            </a:spcAft>
            <a:buNone/>
          </a:pPr>
          <a:r>
            <a:rPr lang="fr-FR" sz="2000" b="1" i="0" kern="1200" noProof="0" dirty="0">
              <a:solidFill>
                <a:schemeClr val="tx1">
                  <a:lumMod val="75000"/>
                  <a:lumOff val="25000"/>
                </a:schemeClr>
              </a:solidFill>
            </a:rPr>
            <a:t>Téléphone</a:t>
          </a:r>
          <a:br>
            <a:rPr lang="fr-FR" sz="2000" b="0" i="0" kern="1200" noProof="0" dirty="0">
              <a:solidFill>
                <a:schemeClr val="tx1">
                  <a:lumMod val="75000"/>
                  <a:lumOff val="25000"/>
                </a:schemeClr>
              </a:solidFill>
            </a:rPr>
          </a:br>
          <a:r>
            <a:rPr lang="fr-FR" sz="2000" b="0" i="0" kern="1200" noProof="0" dirty="0">
              <a:solidFill>
                <a:schemeClr val="tx1">
                  <a:lumMod val="75000"/>
                  <a:lumOff val="25000"/>
                </a:schemeClr>
              </a:solidFill>
            </a:rPr>
            <a:t>064/43.20.82</a:t>
          </a:r>
          <a:endParaRPr lang="fr-FR" sz="1600" b="0" i="0" kern="1200" noProof="0" dirty="0">
            <a:solidFill>
              <a:schemeClr val="tx1">
                <a:lumMod val="75000"/>
                <a:lumOff val="25000"/>
              </a:schemeClr>
            </a:solidFill>
          </a:endParaRPr>
        </a:p>
      </dsp:txBody>
      <dsp:txXfrm>
        <a:off x="1087501" y="3532705"/>
        <a:ext cx="9229661" cy="9415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DED53-455C-473C-B2C6-116BD9AF0069}">
      <dsp:nvSpPr>
        <dsp:cNvPr id="0" name=""/>
        <dsp:cNvSpPr/>
      </dsp:nvSpPr>
      <dsp:spPr>
        <a:xfrm>
          <a:off x="3005" y="743376"/>
          <a:ext cx="2930694" cy="115136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r-FR" sz="2300" kern="1200" dirty="0"/>
            <a:t>Prêt à taux 0 avec primes (</a:t>
          </a:r>
          <a:r>
            <a:rPr lang="fr-FR" sz="2300" kern="1200" dirty="0" err="1"/>
            <a:t>Rénopack</a:t>
          </a:r>
          <a:r>
            <a:rPr lang="fr-FR" sz="2300" kern="1200" dirty="0"/>
            <a:t>)</a:t>
          </a:r>
        </a:p>
      </dsp:txBody>
      <dsp:txXfrm>
        <a:off x="3005" y="743376"/>
        <a:ext cx="2930694" cy="1151365"/>
      </dsp:txXfrm>
    </dsp:sp>
    <dsp:sp modelId="{3DA91E54-1D32-4370-AD7D-36691E12C099}">
      <dsp:nvSpPr>
        <dsp:cNvPr id="0" name=""/>
        <dsp:cNvSpPr/>
      </dsp:nvSpPr>
      <dsp:spPr>
        <a:xfrm>
          <a:off x="0" y="1894741"/>
          <a:ext cx="2930694" cy="10101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r-FR" sz="2300" kern="1200" dirty="0"/>
            <a:t>Primes</a:t>
          </a:r>
        </a:p>
        <a:p>
          <a:pPr marL="228600" lvl="1" indent="-228600" algn="l" defTabSz="1022350">
            <a:lnSpc>
              <a:spcPct val="90000"/>
            </a:lnSpc>
            <a:spcBef>
              <a:spcPct val="0"/>
            </a:spcBef>
            <a:spcAft>
              <a:spcPct val="15000"/>
            </a:spcAft>
            <a:buChar char="•"/>
          </a:pPr>
          <a:r>
            <a:rPr lang="fr-FR" sz="2300" kern="1200" dirty="0"/>
            <a:t>Audit préalable</a:t>
          </a:r>
        </a:p>
      </dsp:txBody>
      <dsp:txXfrm>
        <a:off x="0" y="1894741"/>
        <a:ext cx="2930694" cy="1010160"/>
      </dsp:txXfrm>
    </dsp:sp>
    <dsp:sp modelId="{10AE6A85-88F7-40F3-A725-1355464D4775}">
      <dsp:nvSpPr>
        <dsp:cNvPr id="0" name=""/>
        <dsp:cNvSpPr/>
      </dsp:nvSpPr>
      <dsp:spPr>
        <a:xfrm>
          <a:off x="3343998" y="743376"/>
          <a:ext cx="2930694" cy="115136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r-FR" sz="2300" kern="1200" dirty="0"/>
            <a:t>Prêt à taux 0 toiture et/ou électricité (</a:t>
          </a:r>
          <a:r>
            <a:rPr lang="fr-FR" sz="2300" kern="1200" dirty="0" err="1"/>
            <a:t>Rénopack</a:t>
          </a:r>
          <a:r>
            <a:rPr lang="fr-FR" sz="2300" kern="1200" dirty="0"/>
            <a:t> SWCS) </a:t>
          </a:r>
        </a:p>
      </dsp:txBody>
      <dsp:txXfrm>
        <a:off x="3343998" y="743376"/>
        <a:ext cx="2930694" cy="1151365"/>
      </dsp:txXfrm>
    </dsp:sp>
    <dsp:sp modelId="{A766A547-D08B-4FB9-AFB7-FA5C7FE85750}">
      <dsp:nvSpPr>
        <dsp:cNvPr id="0" name=""/>
        <dsp:cNvSpPr/>
      </dsp:nvSpPr>
      <dsp:spPr>
        <a:xfrm>
          <a:off x="3343998" y="1894741"/>
          <a:ext cx="2930694" cy="10101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r-FR" sz="2300" kern="1200" dirty="0"/>
            <a:t>Primes</a:t>
          </a:r>
        </a:p>
        <a:p>
          <a:pPr marL="228600" lvl="1" indent="-228600" algn="l" defTabSz="1022350">
            <a:lnSpc>
              <a:spcPct val="90000"/>
            </a:lnSpc>
            <a:spcBef>
              <a:spcPct val="0"/>
            </a:spcBef>
            <a:spcAft>
              <a:spcPct val="15000"/>
            </a:spcAft>
            <a:buChar char="•"/>
          </a:pPr>
          <a:r>
            <a:rPr lang="fr-FR" sz="2300" kern="1200" dirty="0"/>
            <a:t>Expertise SWCS</a:t>
          </a:r>
        </a:p>
      </dsp:txBody>
      <dsp:txXfrm>
        <a:off x="3343998" y="1894741"/>
        <a:ext cx="2930694" cy="1010160"/>
      </dsp:txXfrm>
    </dsp:sp>
    <dsp:sp modelId="{9D1ED7ED-6920-4D20-BCA3-72E4030669D2}">
      <dsp:nvSpPr>
        <dsp:cNvPr id="0" name=""/>
        <dsp:cNvSpPr/>
      </dsp:nvSpPr>
      <dsp:spPr>
        <a:xfrm>
          <a:off x="6684990" y="743376"/>
          <a:ext cx="2930694" cy="1151365"/>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r-FR" sz="2300" kern="1200" dirty="0"/>
            <a:t>Prêt à taux 0 sans primes (</a:t>
          </a:r>
          <a:r>
            <a:rPr lang="fr-FR" sz="2300" kern="1200" dirty="0" err="1"/>
            <a:t>Rénoprêt</a:t>
          </a:r>
          <a:r>
            <a:rPr lang="fr-FR" sz="2300" kern="1200" dirty="0"/>
            <a:t>)</a:t>
          </a:r>
        </a:p>
      </dsp:txBody>
      <dsp:txXfrm>
        <a:off x="6684990" y="743376"/>
        <a:ext cx="2930694" cy="1151365"/>
      </dsp:txXfrm>
    </dsp:sp>
    <dsp:sp modelId="{D219CB9C-58BF-4212-A674-ABB3D1538329}">
      <dsp:nvSpPr>
        <dsp:cNvPr id="0" name=""/>
        <dsp:cNvSpPr/>
      </dsp:nvSpPr>
      <dsp:spPr>
        <a:xfrm>
          <a:off x="6684990" y="1894741"/>
          <a:ext cx="2930694" cy="10101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r-FR" sz="2300" kern="1200" dirty="0"/>
            <a:t>Pas de primes</a:t>
          </a:r>
        </a:p>
        <a:p>
          <a:pPr marL="228600" lvl="1" indent="-228600" algn="l" defTabSz="1022350">
            <a:lnSpc>
              <a:spcPct val="90000"/>
            </a:lnSpc>
            <a:spcBef>
              <a:spcPct val="0"/>
            </a:spcBef>
            <a:spcAft>
              <a:spcPct val="15000"/>
            </a:spcAft>
            <a:buChar char="•"/>
          </a:pPr>
          <a:r>
            <a:rPr lang="fr-FR" sz="2300" kern="1200" dirty="0"/>
            <a:t>Pas d’audit </a:t>
          </a:r>
        </a:p>
      </dsp:txBody>
      <dsp:txXfrm>
        <a:off x="6684990" y="1894741"/>
        <a:ext cx="2930694" cy="10101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Liste verticale d’icônes à éléments pleins"/>
  <dgm:desc val="Permet de représenter une série d’éléments visuels de haut en bas avec du texte de Niveau 1 ou de Niveau 1 et de Niveau 2 groupé dans une forme. Fonctionne de manière optimale avec des icônes ou de petites images avec de plus longues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684A4D-904A-4D31-86A6-7DB013CB36F9}" type="datetimeFigureOut">
              <a:rPr lang="fr-BE" smtClean="0"/>
              <a:t>23-03-21</a:t>
            </a:fld>
            <a:endParaRPr lang="fr-BE"/>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CE6B0E-97A5-435A-A253-51FEA8DB22D2}" type="slidenum">
              <a:rPr lang="fr-BE" smtClean="0"/>
              <a:t>‹N°›</a:t>
            </a:fld>
            <a:endParaRPr lang="fr-BE"/>
          </a:p>
        </p:txBody>
      </p:sp>
    </p:spTree>
    <p:extLst>
      <p:ext uri="{BB962C8B-B14F-4D97-AF65-F5344CB8AC3E}">
        <p14:creationId xmlns:p14="http://schemas.microsoft.com/office/powerpoint/2010/main" val="3374010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CE9A44-0E3B-423D-947C-43A594F5F086}" type="datetimeFigureOut">
              <a:rPr lang="fr-BE" smtClean="0"/>
              <a:t>23-03-21</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22BBB-A5D0-426A-9D33-3A86BD752A7D}" type="slidenum">
              <a:rPr lang="fr-BE" smtClean="0"/>
              <a:t>‹N°›</a:t>
            </a:fld>
            <a:endParaRPr lang="fr-BE"/>
          </a:p>
        </p:txBody>
      </p:sp>
    </p:spTree>
    <p:extLst>
      <p:ext uri="{BB962C8B-B14F-4D97-AF65-F5344CB8AC3E}">
        <p14:creationId xmlns:p14="http://schemas.microsoft.com/office/powerpoint/2010/main" val="325103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E72E574-CACD-4495-A73C-5D818256BA04}" type="slidenum">
              <a:rPr lang="fr-BE" smtClean="0">
                <a:solidFill>
                  <a:prstClr val="black"/>
                </a:solidFill>
              </a:rPr>
              <a:pPr/>
              <a:t>1</a:t>
            </a:fld>
            <a:endParaRPr lang="fr-BE">
              <a:solidFill>
                <a:prstClr val="black"/>
              </a:solidFill>
            </a:endParaRPr>
          </a:p>
        </p:txBody>
      </p:sp>
    </p:spTree>
    <p:extLst>
      <p:ext uri="{BB962C8B-B14F-4D97-AF65-F5344CB8AC3E}">
        <p14:creationId xmlns:p14="http://schemas.microsoft.com/office/powerpoint/2010/main" val="82351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E72E574-CACD-4495-A73C-5D818256BA04}" type="slidenum">
              <a:rPr lang="fr-BE" smtClean="0">
                <a:solidFill>
                  <a:prstClr val="black"/>
                </a:solidFill>
              </a:rPr>
              <a:pPr/>
              <a:t>48</a:t>
            </a:fld>
            <a:endParaRPr lang="fr-BE">
              <a:solidFill>
                <a:prstClr val="black"/>
              </a:solidFill>
            </a:endParaRPr>
          </a:p>
        </p:txBody>
      </p:sp>
    </p:spTree>
    <p:extLst>
      <p:ext uri="{BB962C8B-B14F-4D97-AF65-F5344CB8AC3E}">
        <p14:creationId xmlns:p14="http://schemas.microsoft.com/office/powerpoint/2010/main" val="175361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B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AC649B4-D8F2-46E6-82C4-6DC3388EC5D7}" type="slidenum">
              <a:rPr lang="fr-FR" smtClean="0"/>
              <a:t>2</a:t>
            </a:fld>
            <a:endParaRPr lang="fr-FR"/>
          </a:p>
        </p:txBody>
      </p:sp>
    </p:spTree>
    <p:extLst>
      <p:ext uri="{BB962C8B-B14F-4D97-AF65-F5344CB8AC3E}">
        <p14:creationId xmlns:p14="http://schemas.microsoft.com/office/powerpoint/2010/main" val="292729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14400" lvl="1" indent="-457200" algn="l">
              <a:buFont typeface="Arial" panose="020B0604020202020204" pitchFamily="34" charset="0"/>
              <a:buChar char="•"/>
            </a:pPr>
            <a:endParaRPr lang="fr-BE" sz="2800" dirty="0"/>
          </a:p>
        </p:txBody>
      </p:sp>
      <p:sp>
        <p:nvSpPr>
          <p:cNvPr id="4" name="Espace réservé du numéro de diapositive 3"/>
          <p:cNvSpPr>
            <a:spLocks noGrp="1"/>
          </p:cNvSpPr>
          <p:nvPr>
            <p:ph type="sldNum" sz="quarter" idx="10"/>
          </p:nvPr>
        </p:nvSpPr>
        <p:spPr/>
        <p:txBody>
          <a:bodyPr/>
          <a:lstStyle/>
          <a:p>
            <a:fld id="{7AC649B4-D8F2-46E6-82C4-6DC3388EC5D7}" type="slidenum">
              <a:rPr lang="fr-FR" smtClean="0"/>
              <a:t>3</a:t>
            </a:fld>
            <a:endParaRPr lang="fr-FR"/>
          </a:p>
        </p:txBody>
      </p:sp>
    </p:spTree>
    <p:extLst>
      <p:ext uri="{BB962C8B-B14F-4D97-AF65-F5344CB8AC3E}">
        <p14:creationId xmlns:p14="http://schemas.microsoft.com/office/powerpoint/2010/main" val="360563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34DD8812-632B-44E3-B183-D20ADC793C3A}" type="slidenum">
              <a:rPr lang="fr-FR" smtClean="0"/>
              <a:t>4</a:t>
            </a:fld>
            <a:endParaRPr lang="fr-FR" dirty="0"/>
          </a:p>
        </p:txBody>
      </p:sp>
    </p:spTree>
    <p:extLst>
      <p:ext uri="{BB962C8B-B14F-4D97-AF65-F5344CB8AC3E}">
        <p14:creationId xmlns:p14="http://schemas.microsoft.com/office/powerpoint/2010/main" val="191761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34DD8812-632B-44E3-B183-D20ADC793C3A}" type="slidenum">
              <a:rPr lang="fr-FR" smtClean="0"/>
              <a:t>5</a:t>
            </a:fld>
            <a:endParaRPr lang="fr-FR" dirty="0"/>
          </a:p>
        </p:txBody>
      </p:sp>
    </p:spTree>
    <p:extLst>
      <p:ext uri="{BB962C8B-B14F-4D97-AF65-F5344CB8AC3E}">
        <p14:creationId xmlns:p14="http://schemas.microsoft.com/office/powerpoint/2010/main" val="6473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34DD8812-632B-44E3-B183-D20ADC793C3A}" type="slidenum">
              <a:rPr lang="fr-FR" smtClean="0"/>
              <a:t>7</a:t>
            </a:fld>
            <a:endParaRPr lang="fr-FR" dirty="0"/>
          </a:p>
        </p:txBody>
      </p:sp>
    </p:spTree>
    <p:extLst>
      <p:ext uri="{BB962C8B-B14F-4D97-AF65-F5344CB8AC3E}">
        <p14:creationId xmlns:p14="http://schemas.microsoft.com/office/powerpoint/2010/main" val="380544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34DD8812-632B-44E3-B183-D20ADC793C3A}" type="slidenum">
              <a:rPr lang="fr-FR" smtClean="0"/>
              <a:t>10</a:t>
            </a:fld>
            <a:endParaRPr lang="fr-FR" dirty="0"/>
          </a:p>
        </p:txBody>
      </p:sp>
    </p:spTree>
    <p:extLst>
      <p:ext uri="{BB962C8B-B14F-4D97-AF65-F5344CB8AC3E}">
        <p14:creationId xmlns:p14="http://schemas.microsoft.com/office/powerpoint/2010/main" val="202268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34DD8812-632B-44E3-B183-D20ADC793C3A}" type="slidenum">
              <a:rPr lang="fr-FR" smtClean="0"/>
              <a:t>12</a:t>
            </a:fld>
            <a:endParaRPr lang="fr-FR" dirty="0"/>
          </a:p>
        </p:txBody>
      </p:sp>
    </p:spTree>
    <p:extLst>
      <p:ext uri="{BB962C8B-B14F-4D97-AF65-F5344CB8AC3E}">
        <p14:creationId xmlns:p14="http://schemas.microsoft.com/office/powerpoint/2010/main" val="3189592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6A49F31-4F9D-4C80-8229-1C292D333983}" type="slidenum">
              <a:rPr lang="fr-BE" smtClean="0"/>
              <a:t>33</a:t>
            </a:fld>
            <a:endParaRPr lang="fr-BE"/>
          </a:p>
        </p:txBody>
      </p:sp>
    </p:spTree>
    <p:extLst>
      <p:ext uri="{BB962C8B-B14F-4D97-AF65-F5344CB8AC3E}">
        <p14:creationId xmlns:p14="http://schemas.microsoft.com/office/powerpoint/2010/main" val="1278958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F7121-FD69-4A8F-8E80-1E351FECF6E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753154A0-2118-4706-A0F2-BE4F9985D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CFA14FFC-20A2-4179-88E8-FDCB461E27F2}"/>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5" name="Espace réservé du pied de page 4">
            <a:extLst>
              <a:ext uri="{FF2B5EF4-FFF2-40B4-BE49-F238E27FC236}">
                <a16:creationId xmlns:a16="http://schemas.microsoft.com/office/drawing/2014/main" id="{8AEBD27D-F293-4384-8600-630BAFC5DB7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D2E8D60-DEA3-4BF2-945F-3674E2D01C8F}"/>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8" name="Image 7">
            <a:extLst>
              <a:ext uri="{FF2B5EF4-FFF2-40B4-BE49-F238E27FC236}">
                <a16:creationId xmlns:a16="http://schemas.microsoft.com/office/drawing/2014/main" id="{9D844956-4E77-4878-9F5A-5FF174141E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2297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63FF1-1DD9-45C1-A457-6D4E4FABAEEF}"/>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893CAC9-81D3-4789-BB3B-1E5D82C9889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A8ADDEBE-D3FB-40F3-A04A-32B93595824C}"/>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5" name="Espace réservé du pied de page 4">
            <a:extLst>
              <a:ext uri="{FF2B5EF4-FFF2-40B4-BE49-F238E27FC236}">
                <a16:creationId xmlns:a16="http://schemas.microsoft.com/office/drawing/2014/main" id="{8D821584-3ABB-4D76-9334-95E44262DE3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0AEDBC8-7E29-448D-A304-6FA11BE4EFE0}"/>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8" name="Image 7">
            <a:extLst>
              <a:ext uri="{FF2B5EF4-FFF2-40B4-BE49-F238E27FC236}">
                <a16:creationId xmlns:a16="http://schemas.microsoft.com/office/drawing/2014/main" id="{B9FC84E3-D208-4B78-885B-4495FCD03B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328448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4200335-2B16-406F-B816-A63F5AEDC1B2}"/>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03409172-4FA6-4D81-BB6C-D8D7D4F3A17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B213C73-300C-4DE0-B6E9-1E1CAAEDAA3B}"/>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5" name="Espace réservé du pied de page 4">
            <a:extLst>
              <a:ext uri="{FF2B5EF4-FFF2-40B4-BE49-F238E27FC236}">
                <a16:creationId xmlns:a16="http://schemas.microsoft.com/office/drawing/2014/main" id="{2DE2133A-B24F-45E6-B6B0-0FD69967AF29}"/>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E5AE546-B9BE-473B-9F2A-296AD5138CBF}"/>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8" name="Image 7">
            <a:extLst>
              <a:ext uri="{FF2B5EF4-FFF2-40B4-BE49-F238E27FC236}">
                <a16:creationId xmlns:a16="http://schemas.microsoft.com/office/drawing/2014/main" id="{79B3E0D2-2CE1-4186-B7B5-1D5BC3FB16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3786818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En-tête de section">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417873" y="758952"/>
            <a:ext cx="7356255" cy="3566160"/>
          </a:xfrm>
          <a:prstGeom prst="rect">
            <a:avLst/>
          </a:prstGeom>
        </p:spPr>
        <p:txBody>
          <a:bodyPr rtlCol="0" anchor="b" anchorCtr="0">
            <a:normAutofit/>
          </a:bodyPr>
          <a:lstStyle>
            <a:lvl1pPr algn="ctr">
              <a:lnSpc>
                <a:spcPct val="90000"/>
              </a:lnSpc>
              <a:defRPr sz="8000" b="0">
                <a:solidFill>
                  <a:schemeClr val="tx1"/>
                </a:solidFill>
              </a:defRPr>
            </a:lvl1pPr>
          </a:lstStyle>
          <a:p>
            <a:pPr rtl="0"/>
            <a:r>
              <a:rPr lang="fr-FR" noProof="0"/>
              <a:t>Modifiez le style du titre</a:t>
            </a:r>
            <a:endParaRPr lang="fr-FR" noProof="0" dirty="0"/>
          </a:p>
        </p:txBody>
      </p:sp>
      <p:sp>
        <p:nvSpPr>
          <p:cNvPr id="3" name="Espace réservé du texte 2"/>
          <p:cNvSpPr>
            <a:spLocks noGrp="1"/>
          </p:cNvSpPr>
          <p:nvPr>
            <p:ph type="body" idx="1" hasCustomPrompt="1"/>
          </p:nvPr>
        </p:nvSpPr>
        <p:spPr>
          <a:xfrm>
            <a:off x="2417873" y="4663440"/>
            <a:ext cx="7356255" cy="1143000"/>
          </a:xfrm>
        </p:spPr>
        <p:txBody>
          <a:bodyPr lIns="91440" rIns="91440" rtlCol="0" anchor="t" anchorCtr="0">
            <a:normAutofit/>
          </a:bodyPr>
          <a:lstStyle>
            <a:lvl1pPr marL="0" indent="0" algn="ctr" rtl="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dirty="0"/>
              <a:t>MODIFIEZ LES STYLES DU TEXTE DU MASQUE</a:t>
            </a:r>
          </a:p>
        </p:txBody>
      </p:sp>
      <p:cxnSp>
        <p:nvCxnSpPr>
          <p:cNvPr id="9" name="Connecteur droit 8">
            <a:extLst>
              <a:ext uri="{FF2B5EF4-FFF2-40B4-BE49-F238E27FC236}">
                <a16:creationId xmlns:a16="http://schemas.microsoft.com/office/drawing/2014/main" id="{459DE2C1-4C52-40A3-8959-27B2C1BEBFF6}"/>
              </a:ext>
            </a:extLst>
          </p:cNvPr>
          <p:cNvCxnSpPr/>
          <p:nvPr/>
        </p:nvCxnSpPr>
        <p:spPr>
          <a:xfrm>
            <a:off x="1158240" y="4485132"/>
            <a:ext cx="9875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space réservé de la date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5120C6B5-EBE3-41E9-AD10-40712EAE2545}" type="datetime1">
              <a:rPr lang="fr-FR" noProof="0" smtClean="0"/>
              <a:t>23/03/2021</a:t>
            </a:fld>
            <a:endParaRPr lang="fr-FR" noProof="0" dirty="0"/>
          </a:p>
        </p:txBody>
      </p:sp>
      <p:sp>
        <p:nvSpPr>
          <p:cNvPr id="8" name="Espace réservé du pied de page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fr-FR" noProof="0" dirty="0"/>
          </a:p>
        </p:txBody>
      </p:sp>
      <p:sp>
        <p:nvSpPr>
          <p:cNvPr id="11" name="Espace réservé du numéro de diapositive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
        <p:nvSpPr>
          <p:cNvPr id="12" name="Ovale 11">
            <a:extLst>
              <a:ext uri="{FF2B5EF4-FFF2-40B4-BE49-F238E27FC236}">
                <a16:creationId xmlns:a16="http://schemas.microsoft.com/office/drawing/2014/main" id="{8675A452-E352-BE40-9E44-7C0E90F4DBC5}"/>
              </a:ext>
            </a:extLst>
          </p:cNvPr>
          <p:cNvSpPr/>
          <p:nvPr userDrawn="1"/>
        </p:nvSpPr>
        <p:spPr>
          <a:xfrm>
            <a:off x="10429390" y="360726"/>
            <a:ext cx="1035859" cy="1035859"/>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3" name="Ovale 12">
            <a:extLst>
              <a:ext uri="{FF2B5EF4-FFF2-40B4-BE49-F238E27FC236}">
                <a16:creationId xmlns:a16="http://schemas.microsoft.com/office/drawing/2014/main" id="{72E00246-7C7C-8E48-B95E-02BE89F197F5}"/>
              </a:ext>
            </a:extLst>
          </p:cNvPr>
          <p:cNvSpPr/>
          <p:nvPr userDrawn="1"/>
        </p:nvSpPr>
        <p:spPr>
          <a:xfrm>
            <a:off x="10337662" y="4398630"/>
            <a:ext cx="1700492" cy="17004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4" name="Ovale 13">
            <a:extLst>
              <a:ext uri="{FF2B5EF4-FFF2-40B4-BE49-F238E27FC236}">
                <a16:creationId xmlns:a16="http://schemas.microsoft.com/office/drawing/2014/main" id="{EBF1652A-A323-BC48-9A00-7ECF1C4E1DA4}"/>
              </a:ext>
            </a:extLst>
          </p:cNvPr>
          <p:cNvSpPr/>
          <p:nvPr userDrawn="1"/>
        </p:nvSpPr>
        <p:spPr>
          <a:xfrm>
            <a:off x="11634902" y="2565781"/>
            <a:ext cx="283407" cy="283407"/>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5" name="Ovale 14">
            <a:extLst>
              <a:ext uri="{FF2B5EF4-FFF2-40B4-BE49-F238E27FC236}">
                <a16:creationId xmlns:a16="http://schemas.microsoft.com/office/drawing/2014/main" id="{F733BC29-8FD1-CB45-8FF6-0C7CC3CB423D}"/>
              </a:ext>
            </a:extLst>
          </p:cNvPr>
          <p:cNvSpPr/>
          <p:nvPr userDrawn="1"/>
        </p:nvSpPr>
        <p:spPr>
          <a:xfrm>
            <a:off x="458087" y="5430446"/>
            <a:ext cx="99011" cy="9901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6" name="Ovale 15">
            <a:extLst>
              <a:ext uri="{FF2B5EF4-FFF2-40B4-BE49-F238E27FC236}">
                <a16:creationId xmlns:a16="http://schemas.microsoft.com/office/drawing/2014/main" id="{4C67EB1F-C984-B840-BD1F-FD174D01A3AF}"/>
              </a:ext>
            </a:extLst>
          </p:cNvPr>
          <p:cNvSpPr/>
          <p:nvPr userDrawn="1"/>
        </p:nvSpPr>
        <p:spPr>
          <a:xfrm>
            <a:off x="6135" y="0"/>
            <a:ext cx="1700492" cy="1700492"/>
          </a:xfrm>
          <a:prstGeom prst="ellipse">
            <a:avLst/>
          </a:prstGeom>
          <a:no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grpSp>
        <p:nvGrpSpPr>
          <p:cNvPr id="39" name="Groupe 38">
            <a:extLst>
              <a:ext uri="{FF2B5EF4-FFF2-40B4-BE49-F238E27FC236}">
                <a16:creationId xmlns:a16="http://schemas.microsoft.com/office/drawing/2014/main" id="{9D75F8B1-A294-E349-BD08-B06B2954212A}"/>
              </a:ext>
            </a:extLst>
          </p:cNvPr>
          <p:cNvGrpSpPr/>
          <p:nvPr userDrawn="1"/>
        </p:nvGrpSpPr>
        <p:grpSpPr>
          <a:xfrm>
            <a:off x="495300" y="0"/>
            <a:ext cx="11201400" cy="6880860"/>
            <a:chOff x="495300" y="0"/>
            <a:chExt cx="11201400" cy="6880860"/>
          </a:xfrm>
        </p:grpSpPr>
        <p:sp>
          <p:nvSpPr>
            <p:cNvPr id="33" name="Forme libre 32">
              <a:extLst>
                <a:ext uri="{FF2B5EF4-FFF2-40B4-BE49-F238E27FC236}">
                  <a16:creationId xmlns:a16="http://schemas.microsoft.com/office/drawing/2014/main" id="{5942EFAD-842E-9C46-9853-C0F135D24007}"/>
                </a:ext>
              </a:extLst>
            </p:cNvPr>
            <p:cNvSpPr/>
            <p:nvPr userDrawn="1"/>
          </p:nvSpPr>
          <p:spPr>
            <a:xfrm>
              <a:off x="495300" y="0"/>
              <a:ext cx="1337265" cy="6880860"/>
            </a:xfrm>
            <a:custGeom>
              <a:avLst/>
              <a:gdLst>
                <a:gd name="connsiteX0" fmla="*/ 1173967 w 1337265"/>
                <a:gd name="connsiteY0" fmla="*/ 0 h 6880860"/>
                <a:gd name="connsiteX1" fmla="*/ 1319300 w 1337265"/>
                <a:gd name="connsiteY1" fmla="*/ 0 h 6880860"/>
                <a:gd name="connsiteX2" fmla="*/ 1204253 w 1337265"/>
                <a:gd name="connsiteY2" fmla="*/ 146399 h 6880860"/>
                <a:gd name="connsiteX3" fmla="*/ 114300 w 1337265"/>
                <a:gd name="connsiteY3" fmla="*/ 3429000 h 6880860"/>
                <a:gd name="connsiteX4" fmla="*/ 1204253 w 1337265"/>
                <a:gd name="connsiteY4" fmla="*/ 6711601 h 6880860"/>
                <a:gd name="connsiteX5" fmla="*/ 1337265 w 1337265"/>
                <a:gd name="connsiteY5" fmla="*/ 6880860 h 6880860"/>
                <a:gd name="connsiteX6" fmla="*/ 1191931 w 1337265"/>
                <a:gd name="connsiteY6" fmla="*/ 6880860 h 6880860"/>
                <a:gd name="connsiteX7" fmla="*/ 1112661 w 1337265"/>
                <a:gd name="connsiteY7" fmla="*/ 6779988 h 6880860"/>
                <a:gd name="connsiteX8" fmla="*/ 0 w 1337265"/>
                <a:gd name="connsiteY8" fmla="*/ 3429000 h 6880860"/>
                <a:gd name="connsiteX9" fmla="*/ 1112661 w 1337265"/>
                <a:gd name="connsiteY9" fmla="*/ 78012 h 6880860"/>
                <a:gd name="connsiteX10" fmla="*/ 1173967 w 1337265"/>
                <a:gd name="connsiteY10"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265" h="6880860">
                  <a:moveTo>
                    <a:pt x="1173967" y="0"/>
                  </a:moveTo>
                  <a:lnTo>
                    <a:pt x="1319300" y="0"/>
                  </a:lnTo>
                  <a:lnTo>
                    <a:pt x="1204253" y="146399"/>
                  </a:lnTo>
                  <a:cubicBezTo>
                    <a:pt x="519693" y="1061765"/>
                    <a:pt x="114300" y="2198040"/>
                    <a:pt x="114300" y="3429000"/>
                  </a:cubicBezTo>
                  <a:cubicBezTo>
                    <a:pt x="114300" y="4659960"/>
                    <a:pt x="519693" y="5796235"/>
                    <a:pt x="1204253" y="6711601"/>
                  </a:cubicBezTo>
                  <a:lnTo>
                    <a:pt x="1337265" y="6880860"/>
                  </a:lnTo>
                  <a:lnTo>
                    <a:pt x="1191931" y="6880860"/>
                  </a:lnTo>
                  <a:lnTo>
                    <a:pt x="1112661" y="6779988"/>
                  </a:lnTo>
                  <a:cubicBezTo>
                    <a:pt x="413839" y="5845552"/>
                    <a:pt x="0" y="4685605"/>
                    <a:pt x="0" y="3429000"/>
                  </a:cubicBezTo>
                  <a:cubicBezTo>
                    <a:pt x="0" y="2172395"/>
                    <a:pt x="413839" y="1012448"/>
                    <a:pt x="1112661" y="78012"/>
                  </a:cubicBezTo>
                  <a:lnTo>
                    <a:pt x="117396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32" name="Forme libre 31">
              <a:extLst>
                <a:ext uri="{FF2B5EF4-FFF2-40B4-BE49-F238E27FC236}">
                  <a16:creationId xmlns:a16="http://schemas.microsoft.com/office/drawing/2014/main" id="{BE0B7AF7-52C0-EB45-93DE-79DFF44F5AAE}"/>
                </a:ext>
              </a:extLst>
            </p:cNvPr>
            <p:cNvSpPr/>
            <p:nvPr userDrawn="1"/>
          </p:nvSpPr>
          <p:spPr>
            <a:xfrm>
              <a:off x="10359435" y="0"/>
              <a:ext cx="1337265" cy="6880860"/>
            </a:xfrm>
            <a:custGeom>
              <a:avLst/>
              <a:gdLst>
                <a:gd name="connsiteX0" fmla="*/ 17965 w 1337265"/>
                <a:gd name="connsiteY0" fmla="*/ 0 h 6880860"/>
                <a:gd name="connsiteX1" fmla="*/ 163299 w 1337265"/>
                <a:gd name="connsiteY1" fmla="*/ 0 h 6880860"/>
                <a:gd name="connsiteX2" fmla="*/ 224604 w 1337265"/>
                <a:gd name="connsiteY2" fmla="*/ 78012 h 6880860"/>
                <a:gd name="connsiteX3" fmla="*/ 1337265 w 1337265"/>
                <a:gd name="connsiteY3" fmla="*/ 3429000 h 6880860"/>
                <a:gd name="connsiteX4" fmla="*/ 224604 w 1337265"/>
                <a:gd name="connsiteY4" fmla="*/ 6779988 h 6880860"/>
                <a:gd name="connsiteX5" fmla="*/ 145334 w 1337265"/>
                <a:gd name="connsiteY5" fmla="*/ 6880860 h 6880860"/>
                <a:gd name="connsiteX6" fmla="*/ 0 w 1337265"/>
                <a:gd name="connsiteY6" fmla="*/ 6880860 h 6880860"/>
                <a:gd name="connsiteX7" fmla="*/ 133012 w 1337265"/>
                <a:gd name="connsiteY7" fmla="*/ 6711601 h 6880860"/>
                <a:gd name="connsiteX8" fmla="*/ 1222965 w 1337265"/>
                <a:gd name="connsiteY8" fmla="*/ 3429000 h 6880860"/>
                <a:gd name="connsiteX9" fmla="*/ 133012 w 1337265"/>
                <a:gd name="connsiteY9" fmla="*/ 146399 h 6880860"/>
                <a:gd name="connsiteX10" fmla="*/ 17965 w 1337265"/>
                <a:gd name="connsiteY10"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265" h="6880860">
                  <a:moveTo>
                    <a:pt x="17965" y="0"/>
                  </a:moveTo>
                  <a:lnTo>
                    <a:pt x="163299" y="0"/>
                  </a:lnTo>
                  <a:lnTo>
                    <a:pt x="224604" y="78012"/>
                  </a:lnTo>
                  <a:cubicBezTo>
                    <a:pt x="923426" y="1012448"/>
                    <a:pt x="1337265" y="2172395"/>
                    <a:pt x="1337265" y="3429000"/>
                  </a:cubicBezTo>
                  <a:cubicBezTo>
                    <a:pt x="1337265" y="4685605"/>
                    <a:pt x="923426" y="5845552"/>
                    <a:pt x="224604" y="6779988"/>
                  </a:cubicBezTo>
                  <a:lnTo>
                    <a:pt x="145334" y="6880860"/>
                  </a:lnTo>
                  <a:lnTo>
                    <a:pt x="0" y="6880860"/>
                  </a:lnTo>
                  <a:lnTo>
                    <a:pt x="133012" y="6711601"/>
                  </a:lnTo>
                  <a:cubicBezTo>
                    <a:pt x="817572" y="5796235"/>
                    <a:pt x="1222965" y="4659960"/>
                    <a:pt x="1222965" y="3429000"/>
                  </a:cubicBezTo>
                  <a:cubicBezTo>
                    <a:pt x="1222965" y="2198040"/>
                    <a:pt x="817572" y="1061765"/>
                    <a:pt x="133012" y="146399"/>
                  </a:cubicBezTo>
                  <a:lnTo>
                    <a:pt x="17965"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grpSp>
    </p:spTree>
    <p:extLst>
      <p:ext uri="{BB962C8B-B14F-4D97-AF65-F5344CB8AC3E}">
        <p14:creationId xmlns:p14="http://schemas.microsoft.com/office/powerpoint/2010/main" val="108955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ux contenus 2">
    <p:spTree>
      <p:nvGrpSpPr>
        <p:cNvPr id="1" name=""/>
        <p:cNvGrpSpPr/>
        <p:nvPr/>
      </p:nvGrpSpPr>
      <p:grpSpPr>
        <a:xfrm>
          <a:off x="0" y="0"/>
          <a:ext cx="0" cy="0"/>
          <a:chOff x="0" y="0"/>
          <a:chExt cx="0" cy="0"/>
        </a:xfrm>
      </p:grpSpPr>
      <p:sp>
        <p:nvSpPr>
          <p:cNvPr id="13" name="Ovale 12">
            <a:extLst>
              <a:ext uri="{FF2B5EF4-FFF2-40B4-BE49-F238E27FC236}">
                <a16:creationId xmlns:a16="http://schemas.microsoft.com/office/drawing/2014/main" id="{71DAD948-6707-714E-9E8F-26A36F4AE20E}"/>
              </a:ext>
            </a:extLst>
          </p:cNvPr>
          <p:cNvSpPr/>
          <p:nvPr userDrawn="1"/>
        </p:nvSpPr>
        <p:spPr>
          <a:xfrm>
            <a:off x="10429390" y="360726"/>
            <a:ext cx="1035859" cy="1035859"/>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4" name="Ovale 13">
            <a:extLst>
              <a:ext uri="{FF2B5EF4-FFF2-40B4-BE49-F238E27FC236}">
                <a16:creationId xmlns:a16="http://schemas.microsoft.com/office/drawing/2014/main" id="{E5F81511-AC79-6748-869A-9982CD568B16}"/>
              </a:ext>
            </a:extLst>
          </p:cNvPr>
          <p:cNvSpPr/>
          <p:nvPr userDrawn="1"/>
        </p:nvSpPr>
        <p:spPr>
          <a:xfrm>
            <a:off x="10337662" y="4398630"/>
            <a:ext cx="1700492" cy="17004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6" name="Espace réservé d’image 5">
            <a:extLst>
              <a:ext uri="{FF2B5EF4-FFF2-40B4-BE49-F238E27FC236}">
                <a16:creationId xmlns:a16="http://schemas.microsoft.com/office/drawing/2014/main" id="{A6F72D4E-9F4D-6341-9F9E-63E01AF59B47}"/>
              </a:ext>
            </a:extLst>
          </p:cNvPr>
          <p:cNvSpPr>
            <a:spLocks noGrp="1"/>
          </p:cNvSpPr>
          <p:nvPr>
            <p:ph type="pic" sz="quarter" idx="13"/>
          </p:nvPr>
        </p:nvSpPr>
        <p:spPr>
          <a:xfrm>
            <a:off x="5654414" y="265113"/>
            <a:ext cx="6089650" cy="6089650"/>
          </a:xfrm>
          <a:prstGeom prst="ellipse">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txBody>
          <a:bodyPr rtlCol="0"/>
          <a:lstStyle/>
          <a:p>
            <a:pPr rtl="0"/>
            <a:r>
              <a:rPr lang="fr-FR" noProof="0"/>
              <a:t>Cliquez sur l'icône pour ajouter une image</a:t>
            </a:r>
            <a:endParaRPr lang="fr-FR" noProof="0" dirty="0"/>
          </a:p>
        </p:txBody>
      </p:sp>
      <p:sp>
        <p:nvSpPr>
          <p:cNvPr id="2" name="Espace réservé de la date 1"/>
          <p:cNvSpPr>
            <a:spLocks noGrp="1"/>
          </p:cNvSpPr>
          <p:nvPr>
            <p:ph type="dt" sz="half" idx="10"/>
          </p:nvPr>
        </p:nvSpPr>
        <p:spPr/>
        <p:txBody>
          <a:bodyPr rtlCol="0"/>
          <a:lstStyle/>
          <a:p>
            <a:pPr rtl="0"/>
            <a:fld id="{9B133D21-5FD8-4181-A28D-8B58718C2DCC}" type="datetime1">
              <a:rPr lang="fr-FR" noProof="0" smtClean="0"/>
              <a:t>23/03/2021</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
        <p:nvSpPr>
          <p:cNvPr id="18" name="Espace réservé du contenu 2">
            <a:extLst>
              <a:ext uri="{FF2B5EF4-FFF2-40B4-BE49-F238E27FC236}">
                <a16:creationId xmlns:a16="http://schemas.microsoft.com/office/drawing/2014/main" id="{A2F758DC-4792-1D42-83A8-ED4E6CD5F7E3}"/>
              </a:ext>
            </a:extLst>
          </p:cNvPr>
          <p:cNvSpPr>
            <a:spLocks noGrp="1"/>
          </p:cNvSpPr>
          <p:nvPr>
            <p:ph sz="half" idx="1"/>
          </p:nvPr>
        </p:nvSpPr>
        <p:spPr>
          <a:xfrm>
            <a:off x="1097279" y="2322728"/>
            <a:ext cx="4144096" cy="4032225"/>
          </a:xfrm>
        </p:spPr>
        <p:txBody>
          <a:bodyPr rtlCol="0" anchor="t">
            <a:normAutofit/>
          </a:bodyPr>
          <a:lstStyle>
            <a:lvl1pPr>
              <a:defRPr sz="1600"/>
            </a:lvl1pPr>
            <a:lvl2pPr>
              <a:defRPr sz="1400"/>
            </a:lvl2pPr>
            <a:lvl3pPr>
              <a:defRPr sz="1200"/>
            </a:lvl3pPr>
            <a:lvl4pPr>
              <a:defRPr sz="1100"/>
            </a:lvl4pPr>
            <a:lvl5pPr>
              <a:defRPr sz="1100"/>
            </a:lvl5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11" name="Ovale 10">
            <a:extLst>
              <a:ext uri="{FF2B5EF4-FFF2-40B4-BE49-F238E27FC236}">
                <a16:creationId xmlns:a16="http://schemas.microsoft.com/office/drawing/2014/main" id="{2CB8633A-7C70-3C48-8FEE-69941AF2B466}"/>
              </a:ext>
            </a:extLst>
          </p:cNvPr>
          <p:cNvSpPr/>
          <p:nvPr userDrawn="1"/>
        </p:nvSpPr>
        <p:spPr>
          <a:xfrm>
            <a:off x="5535466" y="5600935"/>
            <a:ext cx="643415" cy="643415"/>
          </a:xfrm>
          <a:prstGeom prst="ellipse">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0" name="Ovale 19">
            <a:extLst>
              <a:ext uri="{FF2B5EF4-FFF2-40B4-BE49-F238E27FC236}">
                <a16:creationId xmlns:a16="http://schemas.microsoft.com/office/drawing/2014/main" id="{23B967D9-597D-E14A-AE80-4C3877655FB2}"/>
              </a:ext>
            </a:extLst>
          </p:cNvPr>
          <p:cNvSpPr/>
          <p:nvPr userDrawn="1"/>
        </p:nvSpPr>
        <p:spPr>
          <a:xfrm>
            <a:off x="5664569" y="541205"/>
            <a:ext cx="283407" cy="283407"/>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1" name="Ovale 20">
            <a:extLst>
              <a:ext uri="{FF2B5EF4-FFF2-40B4-BE49-F238E27FC236}">
                <a16:creationId xmlns:a16="http://schemas.microsoft.com/office/drawing/2014/main" id="{B7114435-8CC0-E744-B541-8EF28B774ECF}"/>
              </a:ext>
            </a:extLst>
          </p:cNvPr>
          <p:cNvSpPr/>
          <p:nvPr userDrawn="1"/>
        </p:nvSpPr>
        <p:spPr>
          <a:xfrm flipV="1">
            <a:off x="11885583" y="3453319"/>
            <a:ext cx="167338" cy="167338"/>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grpSp>
        <p:nvGrpSpPr>
          <p:cNvPr id="30" name="Groupe 29">
            <a:extLst>
              <a:ext uri="{FF2B5EF4-FFF2-40B4-BE49-F238E27FC236}">
                <a16:creationId xmlns:a16="http://schemas.microsoft.com/office/drawing/2014/main" id="{BB844B6D-9772-1D4A-A22A-19F6A1250CD6}"/>
              </a:ext>
            </a:extLst>
          </p:cNvPr>
          <p:cNvGrpSpPr/>
          <p:nvPr userDrawn="1"/>
        </p:nvGrpSpPr>
        <p:grpSpPr>
          <a:xfrm rot="5400000">
            <a:off x="-21619" y="1088453"/>
            <a:ext cx="910099" cy="99010"/>
            <a:chOff x="622418" y="280927"/>
            <a:chExt cx="2335705" cy="254101"/>
          </a:xfrm>
        </p:grpSpPr>
        <p:sp>
          <p:nvSpPr>
            <p:cNvPr id="31" name="Ovale 30">
              <a:extLst>
                <a:ext uri="{FF2B5EF4-FFF2-40B4-BE49-F238E27FC236}">
                  <a16:creationId xmlns:a16="http://schemas.microsoft.com/office/drawing/2014/main" id="{4834FA13-7139-8546-99A9-CF39B5EDFDF5}"/>
                </a:ext>
              </a:extLst>
            </p:cNvPr>
            <p:cNvSpPr/>
            <p:nvPr userDrawn="1"/>
          </p:nvSpPr>
          <p:spPr>
            <a:xfrm>
              <a:off x="1038739" y="280927"/>
              <a:ext cx="254101" cy="25410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32" name="Ovale 31">
              <a:extLst>
                <a:ext uri="{FF2B5EF4-FFF2-40B4-BE49-F238E27FC236}">
                  <a16:creationId xmlns:a16="http://schemas.microsoft.com/office/drawing/2014/main" id="{9746C656-7A16-8445-80B5-88C23703E694}"/>
                </a:ext>
              </a:extLst>
            </p:cNvPr>
            <p:cNvSpPr/>
            <p:nvPr userDrawn="1"/>
          </p:nvSpPr>
          <p:spPr>
            <a:xfrm>
              <a:off x="1455060" y="280927"/>
              <a:ext cx="254101" cy="25410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33" name="Ovale 32">
              <a:extLst>
                <a:ext uri="{FF2B5EF4-FFF2-40B4-BE49-F238E27FC236}">
                  <a16:creationId xmlns:a16="http://schemas.microsoft.com/office/drawing/2014/main" id="{1E0A223A-22AD-6D40-9B6F-62F488036D58}"/>
                </a:ext>
              </a:extLst>
            </p:cNvPr>
            <p:cNvSpPr/>
            <p:nvPr userDrawn="1"/>
          </p:nvSpPr>
          <p:spPr>
            <a:xfrm>
              <a:off x="1871381" y="280927"/>
              <a:ext cx="254101" cy="25410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34" name="Ovale 33">
              <a:extLst>
                <a:ext uri="{FF2B5EF4-FFF2-40B4-BE49-F238E27FC236}">
                  <a16:creationId xmlns:a16="http://schemas.microsoft.com/office/drawing/2014/main" id="{1DB8FD84-D022-E842-9B56-88F0574EBD30}"/>
                </a:ext>
              </a:extLst>
            </p:cNvPr>
            <p:cNvSpPr/>
            <p:nvPr userDrawn="1"/>
          </p:nvSpPr>
          <p:spPr>
            <a:xfrm>
              <a:off x="2287702" y="280927"/>
              <a:ext cx="254101" cy="25410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35" name="Ovale 34">
              <a:extLst>
                <a:ext uri="{FF2B5EF4-FFF2-40B4-BE49-F238E27FC236}">
                  <a16:creationId xmlns:a16="http://schemas.microsoft.com/office/drawing/2014/main" id="{42F4DC0E-4CC4-374D-BE14-132577B95A70}"/>
                </a:ext>
              </a:extLst>
            </p:cNvPr>
            <p:cNvSpPr/>
            <p:nvPr userDrawn="1"/>
          </p:nvSpPr>
          <p:spPr>
            <a:xfrm>
              <a:off x="2704022" y="280927"/>
              <a:ext cx="254101" cy="25410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36" name="Ovale 35">
              <a:extLst>
                <a:ext uri="{FF2B5EF4-FFF2-40B4-BE49-F238E27FC236}">
                  <a16:creationId xmlns:a16="http://schemas.microsoft.com/office/drawing/2014/main" id="{A4E00522-1D16-F244-89FE-668EEBD08F2B}"/>
                </a:ext>
              </a:extLst>
            </p:cNvPr>
            <p:cNvSpPr/>
            <p:nvPr userDrawn="1"/>
          </p:nvSpPr>
          <p:spPr>
            <a:xfrm>
              <a:off x="622418" y="280927"/>
              <a:ext cx="254101" cy="25410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grpSp>
      <p:sp>
        <p:nvSpPr>
          <p:cNvPr id="37" name="Titre 1">
            <a:extLst>
              <a:ext uri="{FF2B5EF4-FFF2-40B4-BE49-F238E27FC236}">
                <a16:creationId xmlns:a16="http://schemas.microsoft.com/office/drawing/2014/main" id="{C4C5AC59-B537-D54C-9B5C-55B75E9117A7}"/>
              </a:ext>
            </a:extLst>
          </p:cNvPr>
          <p:cNvSpPr>
            <a:spLocks noGrp="1"/>
          </p:cNvSpPr>
          <p:nvPr>
            <p:ph type="title" hasCustomPrompt="1"/>
          </p:nvPr>
        </p:nvSpPr>
        <p:spPr>
          <a:xfrm>
            <a:off x="1097280" y="421817"/>
            <a:ext cx="4144095" cy="1369074"/>
          </a:xfrm>
          <a:prstGeom prst="rect">
            <a:avLst/>
          </a:prstGeom>
        </p:spPr>
        <p:txBody>
          <a:bodyPr lIns="0" rIns="0" rtlCol="0" anchor="ctr">
            <a:normAutofit/>
          </a:bodyPr>
          <a:lstStyle>
            <a:lvl1pPr>
              <a:defRPr sz="4000" cap="all" baseline="0"/>
            </a:lvl1pPr>
          </a:lstStyle>
          <a:p>
            <a:pPr rtl="0"/>
            <a:r>
              <a:rPr lang="fr-FR" noProof="0" dirty="0"/>
              <a:t>Le titre vient ici</a:t>
            </a:r>
          </a:p>
        </p:txBody>
      </p:sp>
    </p:spTree>
    <p:extLst>
      <p:ext uri="{BB962C8B-B14F-4D97-AF65-F5344CB8AC3E}">
        <p14:creationId xmlns:p14="http://schemas.microsoft.com/office/powerpoint/2010/main" val="642198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06A10-BB28-46DC-A967-90ADE6009BF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68F9D255-DE4D-4FC5-8BBD-21D7FE3915A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8C9AF59E-7D84-474C-95F1-C9F50A7B27AB}"/>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5" name="Espace réservé du pied de page 4">
            <a:extLst>
              <a:ext uri="{FF2B5EF4-FFF2-40B4-BE49-F238E27FC236}">
                <a16:creationId xmlns:a16="http://schemas.microsoft.com/office/drawing/2014/main" id="{7F492080-51A1-4D90-8A73-388831D77D6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C957B0E-A071-4F30-BA17-1B8E35C01C5F}"/>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8" name="Image 7">
            <a:extLst>
              <a:ext uri="{FF2B5EF4-FFF2-40B4-BE49-F238E27FC236}">
                <a16:creationId xmlns:a16="http://schemas.microsoft.com/office/drawing/2014/main" id="{4C71283B-188F-4476-ABD8-55F330A89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165222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7BF312-30C4-40A6-BA0F-7D7F9867A24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FCA3FFFD-7680-4DF4-8BB2-ECE4103E3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F1FB4AB-BEA1-4037-BEAD-40C81D8F5882}"/>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5" name="Espace réservé du pied de page 4">
            <a:extLst>
              <a:ext uri="{FF2B5EF4-FFF2-40B4-BE49-F238E27FC236}">
                <a16:creationId xmlns:a16="http://schemas.microsoft.com/office/drawing/2014/main" id="{4058BF1C-902B-4269-8CE2-B5A044E3415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218719C2-BCED-4FF2-AD5D-D31640913782}"/>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8" name="Image 7">
            <a:extLst>
              <a:ext uri="{FF2B5EF4-FFF2-40B4-BE49-F238E27FC236}">
                <a16:creationId xmlns:a16="http://schemas.microsoft.com/office/drawing/2014/main" id="{D3560169-FECF-419C-8134-628533AD39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267158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0B9C5E-D82A-4CF1-9AB7-77820217F210}"/>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4B474F0B-7BAC-48CB-9EFF-A3CEDEA6C7F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EE7482F2-A77B-4798-B0F1-46AF49F0588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D927E53F-716F-4DC6-9349-D62444E05AFD}"/>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6" name="Espace réservé du pied de page 5">
            <a:extLst>
              <a:ext uri="{FF2B5EF4-FFF2-40B4-BE49-F238E27FC236}">
                <a16:creationId xmlns:a16="http://schemas.microsoft.com/office/drawing/2014/main" id="{A55D5106-2572-4CFB-9052-4E0091C422EC}"/>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0BF55F22-1B26-4411-98B4-32B997C0778A}"/>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9" name="Image 8">
            <a:extLst>
              <a:ext uri="{FF2B5EF4-FFF2-40B4-BE49-F238E27FC236}">
                <a16:creationId xmlns:a16="http://schemas.microsoft.com/office/drawing/2014/main" id="{4D6A6FE0-ED68-4509-90CB-420AC91CB0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41662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16B93-6415-4EF9-826F-DC88C544CCAA}"/>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B0AB37D9-BDA6-45C4-A409-6DD77A47F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4A23BF-29BA-4319-AF17-9F0A5891C80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14803F13-5504-41CD-ADCC-9A55EA81B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A24DAB3-0CC2-48DF-B10B-AF027F4CAA7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B2A5F136-51BB-4FA3-B9C8-8A70B808A864}"/>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8" name="Espace réservé du pied de page 7">
            <a:extLst>
              <a:ext uri="{FF2B5EF4-FFF2-40B4-BE49-F238E27FC236}">
                <a16:creationId xmlns:a16="http://schemas.microsoft.com/office/drawing/2014/main" id="{812230D5-0FF0-4711-BDFB-00711F6D255F}"/>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1D7C0886-E23A-4ABE-A8A3-7466E9B036E9}"/>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11" name="Image 10">
            <a:extLst>
              <a:ext uri="{FF2B5EF4-FFF2-40B4-BE49-F238E27FC236}">
                <a16:creationId xmlns:a16="http://schemas.microsoft.com/office/drawing/2014/main" id="{481FF961-2BD4-4D15-AC7E-63352BE0C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231550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BB4377-B251-4EF0-9E1C-C8F52AB38A0E}"/>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AC2DF410-53B5-400E-B732-A4DA0F1D0CF2}"/>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4" name="Espace réservé du pied de page 3">
            <a:extLst>
              <a:ext uri="{FF2B5EF4-FFF2-40B4-BE49-F238E27FC236}">
                <a16:creationId xmlns:a16="http://schemas.microsoft.com/office/drawing/2014/main" id="{10A00154-F092-4BBA-9310-16865E8E9F72}"/>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0FFB2830-8A85-4087-B9A7-D8B6BA98A244}"/>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7" name="Image 6">
            <a:extLst>
              <a:ext uri="{FF2B5EF4-FFF2-40B4-BE49-F238E27FC236}">
                <a16:creationId xmlns:a16="http://schemas.microsoft.com/office/drawing/2014/main" id="{654D97E9-1D43-4B50-B656-5A3810854A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76100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4EA6BB-B24E-4317-90AE-A01E0C2B5DBF}"/>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3" name="Espace réservé du pied de page 2">
            <a:extLst>
              <a:ext uri="{FF2B5EF4-FFF2-40B4-BE49-F238E27FC236}">
                <a16:creationId xmlns:a16="http://schemas.microsoft.com/office/drawing/2014/main" id="{B5A99BD4-C71E-4669-A49B-6C34AF4E43A8}"/>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E3424A24-E095-4C1D-A46B-EE7C33FEA31F}"/>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6" name="Image 5">
            <a:extLst>
              <a:ext uri="{FF2B5EF4-FFF2-40B4-BE49-F238E27FC236}">
                <a16:creationId xmlns:a16="http://schemas.microsoft.com/office/drawing/2014/main" id="{3149F1EE-2B92-491A-8C18-53C086CE04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200361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74E873-5C51-4446-9671-CB1FB29D31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8874F2B2-368D-4A70-AE85-A1063A56D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BA7DE282-361B-4037-A4FA-49EC6CDE7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B86C7B-28FF-4CC9-A828-BECE9EA768C4}"/>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6" name="Espace réservé du pied de page 5">
            <a:extLst>
              <a:ext uri="{FF2B5EF4-FFF2-40B4-BE49-F238E27FC236}">
                <a16:creationId xmlns:a16="http://schemas.microsoft.com/office/drawing/2014/main" id="{BAE16913-094B-4DF5-BCD6-5504A4CF58BE}"/>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D56BB1E-5805-4294-81C5-52E090462E9E}"/>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9" name="Image 8">
            <a:extLst>
              <a:ext uri="{FF2B5EF4-FFF2-40B4-BE49-F238E27FC236}">
                <a16:creationId xmlns:a16="http://schemas.microsoft.com/office/drawing/2014/main" id="{CFD4AB6E-58EB-488A-B656-D4CBC76594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273976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176A2B-F15B-4071-8BCF-EE8A77FC79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0165EBA5-004D-497C-8E78-47DA05190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B34F1A41-7D61-470A-BA99-60E63F693A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A0EBA7F-8394-47EF-9478-9E9190DBF8A9}"/>
              </a:ext>
            </a:extLst>
          </p:cNvPr>
          <p:cNvSpPr>
            <a:spLocks noGrp="1"/>
          </p:cNvSpPr>
          <p:nvPr>
            <p:ph type="dt" sz="half" idx="10"/>
          </p:nvPr>
        </p:nvSpPr>
        <p:spPr/>
        <p:txBody>
          <a:bodyPr/>
          <a:lstStyle/>
          <a:p>
            <a:fld id="{65181D53-3295-4109-9164-4091075D4193}" type="datetimeFigureOut">
              <a:rPr lang="fr-BE" smtClean="0"/>
              <a:t>23-03-21</a:t>
            </a:fld>
            <a:endParaRPr lang="fr-BE"/>
          </a:p>
        </p:txBody>
      </p:sp>
      <p:sp>
        <p:nvSpPr>
          <p:cNvPr id="6" name="Espace réservé du pied de page 5">
            <a:extLst>
              <a:ext uri="{FF2B5EF4-FFF2-40B4-BE49-F238E27FC236}">
                <a16:creationId xmlns:a16="http://schemas.microsoft.com/office/drawing/2014/main" id="{FBD91501-9D23-47BD-A3D5-343D34666448}"/>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6C380771-BC9C-42F7-B0B8-DD0CDFE1D9AD}"/>
              </a:ext>
            </a:extLst>
          </p:cNvPr>
          <p:cNvSpPr>
            <a:spLocks noGrp="1"/>
          </p:cNvSpPr>
          <p:nvPr>
            <p:ph type="sldNum" sz="quarter" idx="12"/>
          </p:nvPr>
        </p:nvSpPr>
        <p:spPr/>
        <p:txBody>
          <a:bodyPr/>
          <a:lstStyle/>
          <a:p>
            <a:fld id="{BDC1A5CB-B104-42F6-91C9-4440B45F4C2F}" type="slidenum">
              <a:rPr lang="fr-BE" smtClean="0"/>
              <a:t>‹N°›</a:t>
            </a:fld>
            <a:endParaRPr lang="fr-BE"/>
          </a:p>
        </p:txBody>
      </p:sp>
      <p:pic>
        <p:nvPicPr>
          <p:cNvPr id="9" name="Image 8">
            <a:extLst>
              <a:ext uri="{FF2B5EF4-FFF2-40B4-BE49-F238E27FC236}">
                <a16:creationId xmlns:a16="http://schemas.microsoft.com/office/drawing/2014/main" id="{37ACCD29-31AA-430C-A061-2D4C677A94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0291" y="5277803"/>
            <a:ext cx="1668087" cy="1668087"/>
          </a:xfrm>
          <a:prstGeom prst="rect">
            <a:avLst/>
          </a:prstGeom>
        </p:spPr>
      </p:pic>
    </p:spTree>
    <p:extLst>
      <p:ext uri="{BB962C8B-B14F-4D97-AF65-F5344CB8AC3E}">
        <p14:creationId xmlns:p14="http://schemas.microsoft.com/office/powerpoint/2010/main" val="280704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6BAA21-4719-4508-97E8-AD3E2A2AF3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65870AEA-30AC-436C-BF73-D233079E2C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E04F5BA5-BD57-42A1-A283-BD9B3034B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81D53-3295-4109-9164-4091075D4193}" type="datetimeFigureOut">
              <a:rPr lang="fr-BE" smtClean="0"/>
              <a:t>23-03-21</a:t>
            </a:fld>
            <a:endParaRPr lang="fr-BE"/>
          </a:p>
        </p:txBody>
      </p:sp>
      <p:sp>
        <p:nvSpPr>
          <p:cNvPr id="5" name="Espace réservé du pied de page 4">
            <a:extLst>
              <a:ext uri="{FF2B5EF4-FFF2-40B4-BE49-F238E27FC236}">
                <a16:creationId xmlns:a16="http://schemas.microsoft.com/office/drawing/2014/main" id="{2A359429-F7EC-442C-BFED-5A816C185B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61F27DE8-D734-41DE-A261-1F5E88274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A5CB-B104-42F6-91C9-4440B45F4C2F}" type="slidenum">
              <a:rPr lang="fr-BE" smtClean="0"/>
              <a:t>‹N°›</a:t>
            </a:fld>
            <a:endParaRPr lang="fr-BE"/>
          </a:p>
        </p:txBody>
      </p:sp>
    </p:spTree>
    <p:extLst>
      <p:ext uri="{BB962C8B-B14F-4D97-AF65-F5344CB8AC3E}">
        <p14:creationId xmlns:p14="http://schemas.microsoft.com/office/powerpoint/2010/main" val="151822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itre 447"/>
          <p:cNvSpPr>
            <a:spLocks noGrp="1"/>
          </p:cNvSpPr>
          <p:nvPr>
            <p:ph type="ctrTitle"/>
          </p:nvPr>
        </p:nvSpPr>
        <p:spPr>
          <a:xfrm>
            <a:off x="1" y="1820885"/>
            <a:ext cx="12191999" cy="3216229"/>
          </a:xfrm>
        </p:spPr>
        <p:txBody>
          <a:bodyPr>
            <a:normAutofit fontScale="90000"/>
          </a:bodyPr>
          <a:lstStyle/>
          <a:p>
            <a:pPr marL="514350" indent="-514350"/>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br>
              <a:rPr lang="fr-BE" b="1" dirty="0"/>
            </a:br>
            <a:r>
              <a:rPr lang="fr-BE" b="1" dirty="0"/>
              <a:t>Réunion citoyenne </a:t>
            </a:r>
            <a:r>
              <a:rPr lang="fr-BE" b="1" dirty="0">
                <a:solidFill>
                  <a:srgbClr val="FF0000"/>
                </a:solidFill>
              </a:rPr>
              <a:t>en ligne</a:t>
            </a:r>
            <a:br>
              <a:rPr lang="fr-BE" b="1" dirty="0"/>
            </a:br>
            <a:r>
              <a:rPr lang="fr-BE" b="1" dirty="0"/>
              <a:t>sur l’énergie et le logement</a:t>
            </a:r>
            <a:br>
              <a:rPr lang="fr-BE" b="1" dirty="0"/>
            </a:br>
            <a:endParaRPr lang="fr-FR" b="1" u="sng" dirty="0"/>
          </a:p>
        </p:txBody>
      </p:sp>
      <p:sp>
        <p:nvSpPr>
          <p:cNvPr id="2" name="Espace réservé de la date 1">
            <a:extLst>
              <a:ext uri="{FF2B5EF4-FFF2-40B4-BE49-F238E27FC236}">
                <a16:creationId xmlns:a16="http://schemas.microsoft.com/office/drawing/2014/main" id="{258E17D4-220D-43F4-9EA2-27507E5BCF29}"/>
              </a:ext>
            </a:extLst>
          </p:cNvPr>
          <p:cNvSpPr>
            <a:spLocks noGrp="1"/>
          </p:cNvSpPr>
          <p:nvPr>
            <p:ph type="dt" sz="half" idx="10"/>
          </p:nvPr>
        </p:nvSpPr>
        <p:spPr/>
        <p:txBody>
          <a:bodyPr/>
          <a:lstStyle/>
          <a:p>
            <a:r>
              <a:rPr lang="fr-FR" dirty="0">
                <a:solidFill>
                  <a:prstClr val="black">
                    <a:tint val="75000"/>
                  </a:prstClr>
                </a:solidFill>
              </a:rPr>
              <a:t>Mars 2021</a:t>
            </a:r>
          </a:p>
        </p:txBody>
      </p:sp>
      <p:sp>
        <p:nvSpPr>
          <p:cNvPr id="3" name="Espace réservé du pied de page 2">
            <a:extLst>
              <a:ext uri="{FF2B5EF4-FFF2-40B4-BE49-F238E27FC236}">
                <a16:creationId xmlns:a16="http://schemas.microsoft.com/office/drawing/2014/main" id="{BF230511-5A24-4724-B0BB-03D3E197D19C}"/>
              </a:ext>
            </a:extLst>
          </p:cNvPr>
          <p:cNvSpPr>
            <a:spLocks noGrp="1"/>
          </p:cNvSpPr>
          <p:nvPr>
            <p:ph type="ftr" sz="quarter" idx="11"/>
          </p:nvPr>
        </p:nvSpPr>
        <p:spPr/>
        <p:txBody>
          <a:bodyPr/>
          <a:lstStyle/>
          <a:p>
            <a:r>
              <a:rPr lang="fr-BE" dirty="0">
                <a:solidFill>
                  <a:prstClr val="black">
                    <a:tint val="75000"/>
                  </a:prstClr>
                </a:solidFill>
              </a:rPr>
              <a:t>Commune des Bons Villers</a:t>
            </a:r>
            <a:endParaRPr lang="fr-FR" dirty="0">
              <a:solidFill>
                <a:prstClr val="black">
                  <a:tint val="75000"/>
                </a:prstClr>
              </a:solidFill>
            </a:endParaRPr>
          </a:p>
        </p:txBody>
      </p:sp>
      <p:sp>
        <p:nvSpPr>
          <p:cNvPr id="9" name="Titre 447">
            <a:extLst>
              <a:ext uri="{FF2B5EF4-FFF2-40B4-BE49-F238E27FC236}">
                <a16:creationId xmlns:a16="http://schemas.microsoft.com/office/drawing/2014/main" id="{D0C91080-737E-4D0E-9266-9C66287D0E2B}"/>
              </a:ext>
            </a:extLst>
          </p:cNvPr>
          <p:cNvSpPr txBox="1">
            <a:spLocks/>
          </p:cNvSpPr>
          <p:nvPr/>
        </p:nvSpPr>
        <p:spPr>
          <a:xfrm>
            <a:off x="455988" y="4886324"/>
            <a:ext cx="11424040" cy="14700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14350" indent="-514350"/>
            <a:endParaRPr lang="fr-FR" sz="4500" b="1" u="sng" dirty="0"/>
          </a:p>
        </p:txBody>
      </p:sp>
    </p:spTree>
    <p:extLst>
      <p:ext uri="{BB962C8B-B14F-4D97-AF65-F5344CB8AC3E}">
        <p14:creationId xmlns:p14="http://schemas.microsoft.com/office/powerpoint/2010/main" val="4268913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2" descr="Espace réservé au SmartArt : liste de contacts">
            <a:extLst>
              <a:ext uri="{FF2B5EF4-FFF2-40B4-BE49-F238E27FC236}">
                <a16:creationId xmlns:a16="http://schemas.microsoft.com/office/drawing/2014/main" id="{0188F943-8FD7-DF4B-B294-76C5998AC603}"/>
              </a:ext>
            </a:extLst>
          </p:cNvPr>
          <p:cNvGraphicFramePr>
            <a:graphicFrameLocks noGrp="1"/>
          </p:cNvGraphicFramePr>
          <p:nvPr>
            <p:ph idx="1"/>
            <p:extLst>
              <p:ext uri="{D42A27DB-BD31-4B8C-83A1-F6EECF244321}">
                <p14:modId xmlns:p14="http://schemas.microsoft.com/office/powerpoint/2010/main" val="1628894072"/>
              </p:ext>
            </p:extLst>
          </p:nvPr>
        </p:nvGraphicFramePr>
        <p:xfrm>
          <a:off x="838200" y="1392865"/>
          <a:ext cx="10317163" cy="4476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2">
            <a:extLst>
              <a:ext uri="{FF2B5EF4-FFF2-40B4-BE49-F238E27FC236}">
                <a16:creationId xmlns:a16="http://schemas.microsoft.com/office/drawing/2014/main" id="{BFE67FFD-EEBA-0F43-9CCE-29C860613EC9}"/>
              </a:ext>
            </a:extLst>
          </p:cNvPr>
          <p:cNvSpPr>
            <a:spLocks noGrp="1"/>
          </p:cNvSpPr>
          <p:nvPr>
            <p:ph type="title"/>
          </p:nvPr>
        </p:nvSpPr>
        <p:spPr/>
        <p:txBody>
          <a:bodyPr rtlCol="0"/>
          <a:lstStyle/>
          <a:p>
            <a:pPr rtl="0"/>
            <a:r>
              <a:rPr lang="fr-FR" dirty="0"/>
              <a:t>Nous contacter</a:t>
            </a:r>
          </a:p>
        </p:txBody>
      </p:sp>
    </p:spTree>
    <p:extLst>
      <p:ext uri="{BB962C8B-B14F-4D97-AF65-F5344CB8AC3E}">
        <p14:creationId xmlns:p14="http://schemas.microsoft.com/office/powerpoint/2010/main" val="123744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7048" y="74428"/>
            <a:ext cx="4918402" cy="6858000"/>
          </a:xfrm>
        </p:spPr>
      </p:pic>
      <p:sp>
        <p:nvSpPr>
          <p:cNvPr id="3" name="Titre 2"/>
          <p:cNvSpPr>
            <a:spLocks noGrp="1"/>
          </p:cNvSpPr>
          <p:nvPr>
            <p:ph type="title"/>
          </p:nvPr>
        </p:nvSpPr>
        <p:spPr/>
        <p:txBody>
          <a:bodyPr/>
          <a:lstStyle/>
          <a:p>
            <a:r>
              <a:rPr lang="fr-BE" dirty="0"/>
              <a:t>QUESTIONS ?</a:t>
            </a:r>
          </a:p>
        </p:txBody>
      </p:sp>
    </p:spTree>
    <p:extLst>
      <p:ext uri="{BB962C8B-B14F-4D97-AF65-F5344CB8AC3E}">
        <p14:creationId xmlns:p14="http://schemas.microsoft.com/office/powerpoint/2010/main" val="392009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50278-9A9A-0F4E-BDCF-6351BE173254}"/>
              </a:ext>
            </a:extLst>
          </p:cNvPr>
          <p:cNvSpPr>
            <a:spLocks noGrp="1"/>
          </p:cNvSpPr>
          <p:nvPr>
            <p:ph type="ctrTitle"/>
          </p:nvPr>
        </p:nvSpPr>
        <p:spPr/>
        <p:txBody>
          <a:bodyPr rtlCol="0">
            <a:normAutofit/>
          </a:bodyPr>
          <a:lstStyle/>
          <a:p>
            <a:pPr rtl="0"/>
            <a:r>
              <a:rPr lang="fr-BE" dirty="0"/>
              <a:t>Les primes aux économies d’énergie et à la rénovation</a:t>
            </a:r>
            <a:endParaRPr lang="fr-FR" dirty="0"/>
          </a:p>
        </p:txBody>
      </p:sp>
      <p:sp>
        <p:nvSpPr>
          <p:cNvPr id="3" name="Sous-titre 2">
            <a:extLst>
              <a:ext uri="{FF2B5EF4-FFF2-40B4-BE49-F238E27FC236}">
                <a16:creationId xmlns:a16="http://schemas.microsoft.com/office/drawing/2014/main" id="{117F481B-9C2C-084A-8DF1-0582D2DA4B02}"/>
              </a:ext>
            </a:extLst>
          </p:cNvPr>
          <p:cNvSpPr>
            <a:spLocks noGrp="1"/>
          </p:cNvSpPr>
          <p:nvPr>
            <p:ph type="subTitle" idx="1"/>
          </p:nvPr>
        </p:nvSpPr>
        <p:spPr/>
        <p:txBody>
          <a:bodyPr rtlCol="0"/>
          <a:lstStyle/>
          <a:p>
            <a:pPr rtl="0"/>
            <a:r>
              <a:rPr lang="fr-FR" dirty="0"/>
              <a:t>Guichet énergie de la Wallonie</a:t>
            </a:r>
          </a:p>
        </p:txBody>
      </p:sp>
    </p:spTree>
    <p:extLst>
      <p:ext uri="{BB962C8B-B14F-4D97-AF65-F5344CB8AC3E}">
        <p14:creationId xmlns:p14="http://schemas.microsoft.com/office/powerpoint/2010/main" val="105663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EAA8C419-50AD-4BC8-8AFB-94E96E4CEBA2}"/>
              </a:ext>
            </a:extLst>
          </p:cNvPr>
          <p:cNvPicPr>
            <a:picLocks noGrp="1" noChangeAspect="1"/>
          </p:cNvPicPr>
          <p:nvPr>
            <p:ph idx="1"/>
          </p:nvPr>
        </p:nvPicPr>
        <p:blipFill rotWithShape="1">
          <a:blip r:embed="rId2"/>
          <a:srcRect t="16682"/>
          <a:stretch/>
        </p:blipFill>
        <p:spPr>
          <a:xfrm>
            <a:off x="20" y="1282"/>
            <a:ext cx="12191980" cy="6856718"/>
          </a:xfrm>
          <a:prstGeom prst="rect">
            <a:avLst/>
          </a:prstGeom>
        </p:spPr>
      </p:pic>
    </p:spTree>
    <p:extLst>
      <p:ext uri="{BB962C8B-B14F-4D97-AF65-F5344CB8AC3E}">
        <p14:creationId xmlns:p14="http://schemas.microsoft.com/office/powerpoint/2010/main" val="2204869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0E8A5975-996E-472E-9ACC-5F1575E1C26E}"/>
              </a:ext>
            </a:extLst>
          </p:cNvPr>
          <p:cNvPicPr>
            <a:picLocks noGrp="1" noChangeAspect="1"/>
          </p:cNvPicPr>
          <p:nvPr>
            <p:ph idx="1"/>
          </p:nvPr>
        </p:nvPicPr>
        <p:blipFill rotWithShape="1">
          <a:blip r:embed="rId2"/>
          <a:srcRect t="2615"/>
          <a:stretch/>
        </p:blipFill>
        <p:spPr>
          <a:xfrm>
            <a:off x="20" y="1282"/>
            <a:ext cx="12191980" cy="6856718"/>
          </a:xfrm>
          <a:prstGeom prst="rect">
            <a:avLst/>
          </a:prstGeom>
        </p:spPr>
      </p:pic>
    </p:spTree>
    <p:extLst>
      <p:ext uri="{BB962C8B-B14F-4D97-AF65-F5344CB8AC3E}">
        <p14:creationId xmlns:p14="http://schemas.microsoft.com/office/powerpoint/2010/main" val="20043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4CD68EAA-D1BA-4B65-A6D0-C5FAB2F41A3A}"/>
              </a:ext>
            </a:extLst>
          </p:cNvPr>
          <p:cNvPicPr>
            <a:picLocks noGrp="1" noChangeAspect="1"/>
          </p:cNvPicPr>
          <p:nvPr>
            <p:ph idx="1"/>
          </p:nvPr>
        </p:nvPicPr>
        <p:blipFill>
          <a:blip r:embed="rId2"/>
          <a:stretch>
            <a:fillRect/>
          </a:stretch>
        </p:blipFill>
        <p:spPr>
          <a:xfrm>
            <a:off x="1318665" y="348354"/>
            <a:ext cx="9554670" cy="644940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93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0D6376D1-59C3-46EA-B875-52345893B39A}"/>
              </a:ext>
            </a:extLst>
          </p:cNvPr>
          <p:cNvPicPr>
            <a:picLocks noGrp="1" noChangeAspect="1"/>
          </p:cNvPicPr>
          <p:nvPr>
            <p:ph idx="1"/>
          </p:nvPr>
        </p:nvPicPr>
        <p:blipFill>
          <a:blip r:embed="rId2"/>
          <a:stretch>
            <a:fillRect/>
          </a:stretch>
        </p:blipFill>
        <p:spPr>
          <a:xfrm>
            <a:off x="974956" y="0"/>
            <a:ext cx="10242088" cy="673417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162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D26DE168-7EC9-4547-A534-4B1633F01AA2}"/>
              </a:ext>
            </a:extLst>
          </p:cNvPr>
          <p:cNvPicPr>
            <a:picLocks noGrp="1" noChangeAspect="1"/>
          </p:cNvPicPr>
          <p:nvPr>
            <p:ph idx="1"/>
          </p:nvPr>
        </p:nvPicPr>
        <p:blipFill>
          <a:blip r:embed="rId2"/>
          <a:stretch>
            <a:fillRect/>
          </a:stretch>
        </p:blipFill>
        <p:spPr>
          <a:xfrm>
            <a:off x="934286" y="96154"/>
            <a:ext cx="10323428" cy="6761846"/>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064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912883D4-F6D9-464E-A716-38572BF8C344}"/>
              </a:ext>
            </a:extLst>
          </p:cNvPr>
          <p:cNvPicPr>
            <a:picLocks noGrp="1" noChangeAspect="1"/>
          </p:cNvPicPr>
          <p:nvPr>
            <p:ph idx="1"/>
          </p:nvPr>
        </p:nvPicPr>
        <p:blipFill>
          <a:blip r:embed="rId2"/>
          <a:stretch>
            <a:fillRect/>
          </a:stretch>
        </p:blipFill>
        <p:spPr>
          <a:xfrm>
            <a:off x="1228725" y="9739"/>
            <a:ext cx="9772649" cy="686528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64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F7A864E-BE4E-4410-98F7-150D2F63C65E}"/>
              </a:ext>
            </a:extLst>
          </p:cNvPr>
          <p:cNvPicPr>
            <a:picLocks noGrp="1" noChangeAspect="1"/>
          </p:cNvPicPr>
          <p:nvPr>
            <p:ph idx="1"/>
          </p:nvPr>
        </p:nvPicPr>
        <p:blipFill>
          <a:blip r:embed="rId2"/>
          <a:stretch>
            <a:fillRect/>
          </a:stretch>
        </p:blipFill>
        <p:spPr>
          <a:xfrm>
            <a:off x="1162050" y="-24766"/>
            <a:ext cx="9832521" cy="6882766"/>
          </a:xfrm>
          <a:prstGeom prst="rect">
            <a:avLst/>
          </a:prstGeom>
        </p:spPr>
      </p:pic>
    </p:spTree>
    <p:extLst>
      <p:ext uri="{BB962C8B-B14F-4D97-AF65-F5344CB8AC3E}">
        <p14:creationId xmlns:p14="http://schemas.microsoft.com/office/powerpoint/2010/main" val="3969712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9800" y="-240631"/>
            <a:ext cx="7772400" cy="1106866"/>
          </a:xfrm>
        </p:spPr>
        <p:txBody>
          <a:bodyPr>
            <a:normAutofit/>
          </a:bodyPr>
          <a:lstStyle/>
          <a:p>
            <a:r>
              <a:rPr lang="fr-BE" b="1" u="sng" dirty="0"/>
              <a:t>Introduction</a:t>
            </a:r>
            <a:endParaRPr lang="fr-BE" u="sng" dirty="0"/>
          </a:p>
        </p:txBody>
      </p:sp>
      <p:sp>
        <p:nvSpPr>
          <p:cNvPr id="3" name="Sous-titre 2"/>
          <p:cNvSpPr>
            <a:spLocks noGrp="1"/>
          </p:cNvSpPr>
          <p:nvPr>
            <p:ph type="subTitle" idx="1"/>
          </p:nvPr>
        </p:nvSpPr>
        <p:spPr>
          <a:xfrm>
            <a:off x="312822" y="757990"/>
            <a:ext cx="11879178" cy="6725652"/>
          </a:xfrm>
        </p:spPr>
        <p:txBody>
          <a:bodyPr>
            <a:normAutofit/>
          </a:bodyPr>
          <a:lstStyle/>
          <a:p>
            <a:pPr marL="457200" indent="-457200" algn="just">
              <a:lnSpc>
                <a:spcPct val="150000"/>
              </a:lnSpc>
              <a:buFont typeface="Arial" panose="020B0604020202020204" pitchFamily="34" charset="0"/>
              <a:buChar char="•"/>
            </a:pPr>
            <a:r>
              <a:rPr lang="fr-BE" sz="2800" dirty="0">
                <a:solidFill>
                  <a:schemeClr val="tx1"/>
                </a:solidFill>
              </a:rPr>
              <a:t>Accueil </a:t>
            </a:r>
            <a:r>
              <a:rPr lang="fr-BE" sz="2800" dirty="0"/>
              <a:t>&amp;</a:t>
            </a:r>
            <a:r>
              <a:rPr lang="fr-BE" sz="2800" dirty="0">
                <a:solidFill>
                  <a:schemeClr val="tx1"/>
                </a:solidFill>
              </a:rPr>
              <a:t> remerciements</a:t>
            </a:r>
          </a:p>
          <a:p>
            <a:pPr algn="just">
              <a:lnSpc>
                <a:spcPct val="150000"/>
              </a:lnSpc>
            </a:pPr>
            <a:endParaRPr lang="fr-BE" sz="1500" dirty="0">
              <a:solidFill>
                <a:schemeClr val="tx1"/>
              </a:solidFill>
            </a:endParaRPr>
          </a:p>
          <a:p>
            <a:pPr marL="457200" indent="-457200" algn="just">
              <a:lnSpc>
                <a:spcPct val="150000"/>
              </a:lnSpc>
              <a:buFont typeface="Arial" panose="020B0604020202020204" pitchFamily="34" charset="0"/>
              <a:buChar char="•"/>
            </a:pPr>
            <a:r>
              <a:rPr lang="fr-BE" sz="2800" dirty="0"/>
              <a:t>+ de 35 réunions citoyennes </a:t>
            </a:r>
          </a:p>
          <a:p>
            <a:pPr algn="just">
              <a:lnSpc>
                <a:spcPct val="150000"/>
              </a:lnSpc>
            </a:pPr>
            <a:endParaRPr lang="fr-BE" sz="1600" dirty="0">
              <a:solidFill>
                <a:schemeClr val="tx1"/>
              </a:solidFill>
            </a:endParaRPr>
          </a:p>
          <a:p>
            <a:pPr marL="457200" indent="-457200" algn="just">
              <a:lnSpc>
                <a:spcPct val="150000"/>
              </a:lnSpc>
              <a:buFont typeface="Arial" panose="020B0604020202020204" pitchFamily="34" charset="0"/>
              <a:buChar char="•"/>
            </a:pPr>
            <a:r>
              <a:rPr lang="fr-BE" sz="2800" dirty="0">
                <a:solidFill>
                  <a:schemeClr val="tx1"/>
                </a:solidFill>
              </a:rPr>
              <a:t>Thème de la réunion : l’énergie et le logement</a:t>
            </a:r>
          </a:p>
          <a:p>
            <a:pPr algn="just">
              <a:lnSpc>
                <a:spcPct val="150000"/>
              </a:lnSpc>
            </a:pPr>
            <a:endParaRPr lang="fr-BE" sz="1500" dirty="0"/>
          </a:p>
          <a:p>
            <a:pPr marL="457200" indent="-457200" algn="just">
              <a:lnSpc>
                <a:spcPct val="150000"/>
              </a:lnSpc>
              <a:buFont typeface="Arial" panose="020B0604020202020204" pitchFamily="34" charset="0"/>
              <a:buChar char="•"/>
            </a:pPr>
            <a:r>
              <a:rPr lang="fr-BE" sz="2800" dirty="0">
                <a:solidFill>
                  <a:schemeClr val="tx1"/>
                </a:solidFill>
              </a:rPr>
              <a:t>Temps de la réunion : 90’</a:t>
            </a:r>
          </a:p>
          <a:p>
            <a:pPr algn="just">
              <a:lnSpc>
                <a:spcPct val="150000"/>
              </a:lnSpc>
            </a:pPr>
            <a:endParaRPr lang="fr-BE" sz="1500" dirty="0">
              <a:solidFill>
                <a:schemeClr val="tx1"/>
              </a:solidFill>
            </a:endParaRPr>
          </a:p>
          <a:p>
            <a:pPr marL="457200" indent="-457200" algn="just">
              <a:lnSpc>
                <a:spcPct val="150000"/>
              </a:lnSpc>
              <a:buFont typeface="Arial" panose="020B0604020202020204" pitchFamily="34" charset="0"/>
              <a:buChar char="•"/>
            </a:pPr>
            <a:r>
              <a:rPr lang="fr-BE" sz="2800" dirty="0"/>
              <a:t>Consignes pour la réunion</a:t>
            </a:r>
            <a:endParaRPr lang="fr-BE" dirty="0"/>
          </a:p>
          <a:p>
            <a:pPr marL="514350" indent="-514350"/>
            <a:endParaRPr lang="fr-BE" dirty="0"/>
          </a:p>
          <a:p>
            <a:pPr marL="514350" indent="-514350"/>
            <a:endParaRPr lang="fr-BE" dirty="0"/>
          </a:p>
          <a:p>
            <a:pPr marL="514350" indent="-514350"/>
            <a:endParaRPr lang="fr-BE" dirty="0"/>
          </a:p>
        </p:txBody>
      </p:sp>
    </p:spTree>
    <p:extLst>
      <p:ext uri="{BB962C8B-B14F-4D97-AF65-F5344CB8AC3E}">
        <p14:creationId xmlns:p14="http://schemas.microsoft.com/office/powerpoint/2010/main" val="1569633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D86CC4F1-2A73-49FA-9FEB-545B0E69A03F}"/>
              </a:ext>
            </a:extLst>
          </p:cNvPr>
          <p:cNvPicPr>
            <a:picLocks noGrp="1" noChangeAspect="1"/>
          </p:cNvPicPr>
          <p:nvPr>
            <p:ph idx="1"/>
          </p:nvPr>
        </p:nvPicPr>
        <p:blipFill>
          <a:blip r:embed="rId2"/>
          <a:stretch>
            <a:fillRect/>
          </a:stretch>
        </p:blipFill>
        <p:spPr>
          <a:xfrm>
            <a:off x="1398366" y="124604"/>
            <a:ext cx="9474969" cy="660879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616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4DB9AE4F-D43E-4CAB-B9B9-3417E2B590D0}"/>
              </a:ext>
            </a:extLst>
          </p:cNvPr>
          <p:cNvPicPr>
            <a:picLocks noGrp="1" noChangeAspect="1"/>
          </p:cNvPicPr>
          <p:nvPr>
            <p:ph idx="1"/>
          </p:nvPr>
        </p:nvPicPr>
        <p:blipFill>
          <a:blip r:embed="rId2"/>
          <a:stretch>
            <a:fillRect/>
          </a:stretch>
        </p:blipFill>
        <p:spPr>
          <a:xfrm>
            <a:off x="1204170" y="183023"/>
            <a:ext cx="10229850" cy="667497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09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1F3856E4-A98A-4A72-A533-55CC57471AB3}"/>
              </a:ext>
            </a:extLst>
          </p:cNvPr>
          <p:cNvPicPr>
            <a:picLocks noGrp="1" noChangeAspect="1"/>
          </p:cNvPicPr>
          <p:nvPr>
            <p:ph idx="1"/>
          </p:nvPr>
        </p:nvPicPr>
        <p:blipFill>
          <a:blip r:embed="rId2"/>
          <a:stretch>
            <a:fillRect/>
          </a:stretch>
        </p:blipFill>
        <p:spPr>
          <a:xfrm>
            <a:off x="1466851" y="61293"/>
            <a:ext cx="9248774" cy="6728483"/>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461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59806638-37C9-45FC-8EED-76F6FADCD4DE}"/>
              </a:ext>
            </a:extLst>
          </p:cNvPr>
          <p:cNvPicPr>
            <a:picLocks noGrp="1" noChangeAspect="1"/>
          </p:cNvPicPr>
          <p:nvPr>
            <p:ph idx="1"/>
          </p:nvPr>
        </p:nvPicPr>
        <p:blipFill>
          <a:blip r:embed="rId2"/>
          <a:stretch>
            <a:fillRect/>
          </a:stretch>
        </p:blipFill>
        <p:spPr>
          <a:xfrm>
            <a:off x="1019175" y="-10550"/>
            <a:ext cx="10153650" cy="6879099"/>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34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AEC918B-D501-465C-9348-053B710917D8}"/>
              </a:ext>
            </a:extLst>
          </p:cNvPr>
          <p:cNvSpPr>
            <a:spLocks noGrp="1"/>
          </p:cNvSpPr>
          <p:nvPr>
            <p:ph idx="1"/>
          </p:nvPr>
        </p:nvSpPr>
        <p:spPr/>
        <p:txBody>
          <a:bodyPr>
            <a:normAutofit/>
          </a:bodyPr>
          <a:lstStyle/>
          <a:p>
            <a:pPr marL="0" indent="0">
              <a:buNone/>
            </a:pPr>
            <a:r>
              <a:rPr lang="fr-BE" dirty="0"/>
              <a:t>Des questions ?</a:t>
            </a:r>
          </a:p>
          <a:p>
            <a:endParaRPr lang="fr-BE" dirty="0"/>
          </a:p>
          <a:p>
            <a:r>
              <a:rPr lang="fr-FR" dirty="0"/>
              <a:t>Guichet Energie Wallonie - Charleroi </a:t>
            </a:r>
          </a:p>
          <a:p>
            <a:r>
              <a:rPr lang="fr-FR" dirty="0"/>
              <a:t>Coordonnées :</a:t>
            </a:r>
          </a:p>
          <a:p>
            <a:pPr lvl="1"/>
            <a:r>
              <a:rPr lang="fr-FR" dirty="0"/>
              <a:t>071/33.17.95  OU  071/30.93.10 </a:t>
            </a:r>
          </a:p>
          <a:p>
            <a:pPr lvl="1"/>
            <a:r>
              <a:rPr lang="fr-FR" dirty="0"/>
              <a:t>guichetenergie.charleroi@spw.wallonie.be </a:t>
            </a:r>
          </a:p>
          <a:p>
            <a:pPr lvl="1"/>
            <a:r>
              <a:rPr lang="fr-FR" dirty="0"/>
              <a:t>Boulevard Mayence 1, 6000 Charleroi, Belgique</a:t>
            </a:r>
            <a:endParaRPr lang="fr-BE" dirty="0"/>
          </a:p>
          <a:p>
            <a:endParaRPr lang="fr-BE" dirty="0"/>
          </a:p>
        </p:txBody>
      </p:sp>
    </p:spTree>
    <p:extLst>
      <p:ext uri="{BB962C8B-B14F-4D97-AF65-F5344CB8AC3E}">
        <p14:creationId xmlns:p14="http://schemas.microsoft.com/office/powerpoint/2010/main" val="1829306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96764" y="1673676"/>
            <a:ext cx="9144000" cy="2387600"/>
          </a:xfrm>
        </p:spPr>
        <p:txBody>
          <a:bodyPr>
            <a:normAutofit/>
          </a:bodyPr>
          <a:lstStyle/>
          <a:p>
            <a:r>
              <a:rPr lang="fr-BE" dirty="0"/>
              <a:t>Les prêts à taux zéro pour rénover votre logement</a:t>
            </a:r>
          </a:p>
        </p:txBody>
      </p:sp>
      <p:sp>
        <p:nvSpPr>
          <p:cNvPr id="3" name="Sous-titre 2"/>
          <p:cNvSpPr>
            <a:spLocks noGrp="1"/>
          </p:cNvSpPr>
          <p:nvPr>
            <p:ph type="subTitle" idx="1"/>
          </p:nvPr>
        </p:nvSpPr>
        <p:spPr>
          <a:xfrm>
            <a:off x="2768239" y="4061276"/>
            <a:ext cx="6709426" cy="696886"/>
          </a:xfrm>
        </p:spPr>
        <p:txBody>
          <a:bodyPr>
            <a:normAutofit/>
          </a:bodyPr>
          <a:lstStyle/>
          <a:p>
            <a:r>
              <a:rPr lang="fr-BE" sz="3600" dirty="0"/>
              <a:t>Société wallonne du crédit social</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554" y="4908035"/>
            <a:ext cx="3830421" cy="1263438"/>
          </a:xfrm>
          <a:prstGeom prst="rect">
            <a:avLst/>
          </a:prstGeom>
        </p:spPr>
      </p:pic>
      <p:sp>
        <p:nvSpPr>
          <p:cNvPr id="5" name="Espace réservé de la date 4"/>
          <p:cNvSpPr>
            <a:spLocks noGrp="1"/>
          </p:cNvSpPr>
          <p:nvPr>
            <p:ph type="dt" sz="half" idx="10"/>
          </p:nvPr>
        </p:nvSpPr>
        <p:spPr/>
        <p:txBody>
          <a:bodyPr/>
          <a:lstStyle/>
          <a:p>
            <a:fld id="{EEF14955-0D72-4E62-81FD-3BB71BB7BE52}" type="datetime1">
              <a:rPr lang="fr-FR" smtClean="0"/>
              <a:t>23/03/2021</a:t>
            </a:fld>
            <a:endParaRPr lang="en-US" dirty="0"/>
          </a:p>
        </p:txBody>
      </p:sp>
    </p:spTree>
    <p:extLst>
      <p:ext uri="{BB962C8B-B14F-4D97-AF65-F5344CB8AC3E}">
        <p14:creationId xmlns:p14="http://schemas.microsoft.com/office/powerpoint/2010/main" val="1463886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a:t>Contexte</a:t>
            </a:r>
          </a:p>
        </p:txBody>
      </p:sp>
      <p:sp>
        <p:nvSpPr>
          <p:cNvPr id="3" name="Espace réservé du contenu 2"/>
          <p:cNvSpPr>
            <a:spLocks noGrp="1"/>
          </p:cNvSpPr>
          <p:nvPr>
            <p:ph idx="1"/>
          </p:nvPr>
        </p:nvSpPr>
        <p:spPr>
          <a:xfrm>
            <a:off x="838200" y="1690688"/>
            <a:ext cx="10515600" cy="4351338"/>
          </a:xfrm>
        </p:spPr>
        <p:txBody>
          <a:bodyPr>
            <a:normAutofit/>
          </a:bodyPr>
          <a:lstStyle/>
          <a:p>
            <a:pPr marL="0" indent="0">
              <a:buNone/>
            </a:pPr>
            <a:r>
              <a:rPr lang="fr-BE" sz="3600" u="sng" dirty="0">
                <a:solidFill>
                  <a:schemeClr val="tx1"/>
                </a:solidFill>
              </a:rPr>
              <a:t>Société wallonne du crédit social</a:t>
            </a:r>
          </a:p>
          <a:p>
            <a:pPr marL="0" indent="0">
              <a:buNone/>
            </a:pPr>
            <a:r>
              <a:rPr lang="fr-BE" sz="2400" dirty="0">
                <a:solidFill>
                  <a:schemeClr val="tx1"/>
                </a:solidFill>
              </a:rPr>
              <a:t>La Société wallonne du crédit social est un organisme d’intérêt public qui offre un financement alternatif rendant possible:</a:t>
            </a:r>
          </a:p>
          <a:p>
            <a:endParaRPr lang="fr-BE" sz="2400" dirty="0">
              <a:solidFill>
                <a:schemeClr val="tx1"/>
              </a:solidFill>
            </a:endParaRPr>
          </a:p>
          <a:p>
            <a:pPr lvl="1">
              <a:buFont typeface="Calibri" panose="020F0502020204030204" pitchFamily="34" charset="0"/>
              <a:buChar char="̶"/>
            </a:pPr>
            <a:r>
              <a:rPr lang="fr-BE" dirty="0">
                <a:solidFill>
                  <a:schemeClr val="tx1"/>
                </a:solidFill>
              </a:rPr>
              <a:t>l’accès à la propriété d’un logement via </a:t>
            </a:r>
            <a:r>
              <a:rPr lang="fr-BE" dirty="0"/>
              <a:t>son</a:t>
            </a:r>
            <a:r>
              <a:rPr lang="fr-BE" dirty="0">
                <a:solidFill>
                  <a:schemeClr val="tx1"/>
                </a:solidFill>
              </a:rPr>
              <a:t> crédit hypothécaire</a:t>
            </a:r>
            <a:endParaRPr lang="fr-BE" b="1" dirty="0">
              <a:solidFill>
                <a:srgbClr val="A10E2F"/>
              </a:solidFill>
            </a:endParaRPr>
          </a:p>
          <a:p>
            <a:pPr lvl="1">
              <a:buFont typeface="Calibri" panose="020F0502020204030204" pitchFamily="34" charset="0"/>
              <a:buChar char="̶"/>
            </a:pPr>
            <a:r>
              <a:rPr lang="fr-BE" b="1" dirty="0">
                <a:solidFill>
                  <a:srgbClr val="A10E2F"/>
                </a:solidFill>
              </a:rPr>
              <a:t>la rénovation de votre logement dans une perspective d’efficacité énergétique grâce à ses prêts à taux zéro</a:t>
            </a:r>
          </a:p>
          <a:p>
            <a:pPr marL="0" indent="0">
              <a:buNone/>
            </a:pPr>
            <a:endParaRPr lang="fr-BE" sz="2400" dirty="0">
              <a:solidFill>
                <a:srgbClr val="FF0000"/>
              </a:solidFill>
            </a:endParaRPr>
          </a:p>
          <a:p>
            <a:pPr marL="1371600" lvl="2" indent="-457200">
              <a:buFont typeface="Wingdings" panose="05000000000000000000" pitchFamily="2" charset="2"/>
              <a:buChar char="ü"/>
            </a:pPr>
            <a:r>
              <a:rPr lang="fr-BE" sz="2400" b="1" dirty="0">
                <a:solidFill>
                  <a:srgbClr val="A10E2F"/>
                </a:solidFill>
              </a:rPr>
              <a:t>Près de 4000</a:t>
            </a:r>
            <a:r>
              <a:rPr lang="fr-BE" sz="2400" dirty="0">
                <a:solidFill>
                  <a:srgbClr val="A10E2F"/>
                </a:solidFill>
              </a:rPr>
              <a:t> </a:t>
            </a:r>
            <a:r>
              <a:rPr lang="fr-BE" sz="2400" dirty="0"/>
              <a:t>logements rénovés en 2019 grâce aux prêts à taux zéro de la SWCS</a:t>
            </a:r>
            <a:endParaRPr lang="fr-BE" dirty="0"/>
          </a:p>
          <a:p>
            <a:endParaRPr lang="fr-BE" dirty="0"/>
          </a:p>
        </p:txBody>
      </p:sp>
      <p:sp>
        <p:nvSpPr>
          <p:cNvPr id="4" name="Espace réservé de la date 3"/>
          <p:cNvSpPr>
            <a:spLocks noGrp="1"/>
          </p:cNvSpPr>
          <p:nvPr>
            <p:ph type="dt" sz="half" idx="10"/>
          </p:nvPr>
        </p:nvSpPr>
        <p:spPr/>
        <p:txBody>
          <a:bodyPr/>
          <a:lstStyle/>
          <a:p>
            <a:fld id="{95305A4E-65CB-4C83-9B4C-1E0BB21E69EB}" type="datetime1">
              <a:rPr lang="fr-FR" smtClean="0"/>
              <a:t>23/03/2021</a:t>
            </a:fld>
            <a:endParaRPr lang="en-US" dirty="0"/>
          </a:p>
        </p:txBody>
      </p:sp>
    </p:spTree>
    <p:extLst>
      <p:ext uri="{BB962C8B-B14F-4D97-AF65-F5344CB8AC3E}">
        <p14:creationId xmlns:p14="http://schemas.microsoft.com/office/powerpoint/2010/main" val="2306845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Contexte</a:t>
            </a:r>
          </a:p>
        </p:txBody>
      </p:sp>
      <p:sp>
        <p:nvSpPr>
          <p:cNvPr id="3" name="Espace réservé du contenu 2"/>
          <p:cNvSpPr>
            <a:spLocks noGrp="1"/>
          </p:cNvSpPr>
          <p:nvPr>
            <p:ph idx="1"/>
          </p:nvPr>
        </p:nvSpPr>
        <p:spPr>
          <a:xfrm>
            <a:off x="838200" y="1690688"/>
            <a:ext cx="10515600" cy="4923472"/>
          </a:xfrm>
        </p:spPr>
        <p:txBody>
          <a:bodyPr>
            <a:normAutofit/>
          </a:bodyPr>
          <a:lstStyle/>
          <a:p>
            <a:pPr marL="0" indent="0">
              <a:buNone/>
            </a:pPr>
            <a:r>
              <a:rPr lang="fr-BE" sz="3600" u="sng" dirty="0">
                <a:solidFill>
                  <a:schemeClr val="tx1"/>
                </a:solidFill>
              </a:rPr>
              <a:t>La réforme des primes</a:t>
            </a:r>
          </a:p>
          <a:p>
            <a:pPr marL="0" indent="0">
              <a:lnSpc>
                <a:spcPct val="120000"/>
              </a:lnSpc>
              <a:buNone/>
            </a:pPr>
            <a:r>
              <a:rPr lang="fr-BE" sz="2000" dirty="0">
                <a:solidFill>
                  <a:schemeClr val="tx1"/>
                </a:solidFill>
              </a:rPr>
              <a:t>En Wallonie, le parc est aujourd’hui composé de 46 % de logements label F et G et 1% label A.          L’objectif est de passer en 2050 à 85% de logements label A ou supérieur</a:t>
            </a:r>
            <a:r>
              <a:rPr lang="fr-BE" sz="2600" dirty="0">
                <a:solidFill>
                  <a:schemeClr val="tx1"/>
                </a:solidFill>
              </a:rPr>
              <a:t>.</a:t>
            </a:r>
          </a:p>
          <a:p>
            <a:pPr marL="0" indent="0">
              <a:buNone/>
            </a:pPr>
            <a:endParaRPr lang="fr-BE" sz="2000" dirty="0">
              <a:solidFill>
                <a:schemeClr val="tx1"/>
              </a:solidFill>
            </a:endParaRPr>
          </a:p>
          <a:p>
            <a:pPr marL="457200" lvl="1" indent="0">
              <a:buNone/>
            </a:pPr>
            <a:r>
              <a:rPr lang="fr-BE" dirty="0"/>
              <a:t>2018 : revalorisation des montants des primes</a:t>
            </a:r>
          </a:p>
          <a:p>
            <a:pPr lvl="1"/>
            <a:endParaRPr lang="fr-BE" dirty="0"/>
          </a:p>
          <a:p>
            <a:pPr marL="457200" lvl="1" indent="0">
              <a:buNone/>
            </a:pPr>
            <a:r>
              <a:rPr lang="fr-BE" dirty="0"/>
              <a:t>2019 : retour de l’auditeur logement dont l’intervention est devenue </a:t>
            </a:r>
          </a:p>
          <a:p>
            <a:pPr lvl="2"/>
            <a:r>
              <a:rPr lang="fr-BE" dirty="0"/>
              <a:t>élargie (aspect énergie et salubrité)</a:t>
            </a:r>
          </a:p>
          <a:p>
            <a:pPr lvl="2"/>
            <a:r>
              <a:rPr lang="fr-BE" dirty="0"/>
              <a:t>(quasi)-incontournable (pour obtenir une prime)</a:t>
            </a:r>
          </a:p>
          <a:p>
            <a:pPr lvl="2"/>
            <a:r>
              <a:rPr lang="fr-BE" dirty="0"/>
              <a:t>exclusive (guichet unique, personne de référence)</a:t>
            </a:r>
          </a:p>
          <a:p>
            <a:pPr marL="914400" lvl="2" indent="0">
              <a:buNone/>
            </a:pPr>
            <a:r>
              <a:rPr lang="fr-BE" dirty="0"/>
              <a:t>                                                 </a:t>
            </a:r>
          </a:p>
          <a:p>
            <a:pPr marL="914400" lvl="2" indent="0">
              <a:buNone/>
            </a:pPr>
            <a:r>
              <a:rPr lang="fr-BE" dirty="0"/>
              <a:t>                                             </a:t>
            </a:r>
            <a:r>
              <a:rPr lang="fr-BE" b="1" dirty="0"/>
              <a:t>Plus d’infos sur </a:t>
            </a:r>
            <a:r>
              <a:rPr lang="fr-BE" b="1" dirty="0">
                <a:hlinkClick r:id="rId2"/>
              </a:rPr>
              <a:t>energie.wallonie.be</a:t>
            </a:r>
            <a:endParaRPr lang="fr-BE" b="1" dirty="0"/>
          </a:p>
          <a:p>
            <a:pPr lvl="2"/>
            <a:endParaRPr lang="fr-BE" dirty="0"/>
          </a:p>
          <a:p>
            <a:pPr lvl="1"/>
            <a:endParaRPr lang="fr-BE" sz="3200" u="sng" dirty="0">
              <a:solidFill>
                <a:schemeClr val="tx1"/>
              </a:solidFill>
            </a:endParaRPr>
          </a:p>
        </p:txBody>
      </p:sp>
      <p:sp>
        <p:nvSpPr>
          <p:cNvPr id="4" name="Espace réservé de la date 3"/>
          <p:cNvSpPr>
            <a:spLocks noGrp="1"/>
          </p:cNvSpPr>
          <p:nvPr>
            <p:ph type="dt" sz="half" idx="10"/>
          </p:nvPr>
        </p:nvSpPr>
        <p:spPr/>
        <p:txBody>
          <a:bodyPr/>
          <a:lstStyle/>
          <a:p>
            <a:fld id="{9626AA39-DD86-461B-8726-F578B9FABB14}" type="datetime1">
              <a:rPr lang="fr-FR" smtClean="0"/>
              <a:t>23/03/2021</a:t>
            </a:fld>
            <a:endParaRPr lang="en-US" dirty="0"/>
          </a:p>
        </p:txBody>
      </p:sp>
      <p:cxnSp>
        <p:nvCxnSpPr>
          <p:cNvPr id="6" name="Connecteur droit avec flèche 5"/>
          <p:cNvCxnSpPr/>
          <p:nvPr/>
        </p:nvCxnSpPr>
        <p:spPr>
          <a:xfrm flipV="1">
            <a:off x="1950720" y="3016251"/>
            <a:ext cx="426720" cy="101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500" y="0"/>
            <a:ext cx="5016500" cy="2200572"/>
          </a:xfrm>
          <a:prstGeom prst="rect">
            <a:avLst/>
          </a:prstGeom>
        </p:spPr>
      </p:pic>
      <p:sp>
        <p:nvSpPr>
          <p:cNvPr id="8" name="Flèche droite 7"/>
          <p:cNvSpPr/>
          <p:nvPr/>
        </p:nvSpPr>
        <p:spPr>
          <a:xfrm>
            <a:off x="4206240" y="6206830"/>
            <a:ext cx="619760" cy="276724"/>
          </a:xfrm>
          <a:prstGeom prst="rightArrow">
            <a:avLst>
              <a:gd name="adj1" fmla="val 50000"/>
              <a:gd name="adj2" fmla="val 46083"/>
            </a:avLst>
          </a:prstGeom>
          <a:solidFill>
            <a:srgbClr val="A10E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87647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a:t>Les prêts à taux zéro</a:t>
            </a:r>
          </a:p>
        </p:txBody>
      </p:sp>
      <p:graphicFrame>
        <p:nvGraphicFramePr>
          <p:cNvPr id="6" name="Espace réservé du contenu 5"/>
          <p:cNvGraphicFramePr>
            <a:graphicFrameLocks noGrp="1"/>
          </p:cNvGraphicFramePr>
          <p:nvPr>
            <p:ph idx="1"/>
          </p:nvPr>
        </p:nvGraphicFramePr>
        <p:xfrm>
          <a:off x="838200" y="1690688"/>
          <a:ext cx="9618691" cy="3648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e la date 2"/>
          <p:cNvSpPr>
            <a:spLocks noGrp="1"/>
          </p:cNvSpPr>
          <p:nvPr>
            <p:ph type="dt" sz="half" idx="10"/>
          </p:nvPr>
        </p:nvSpPr>
        <p:spPr/>
        <p:txBody>
          <a:bodyPr/>
          <a:lstStyle/>
          <a:p>
            <a:fld id="{19354105-6217-40AE-85AB-91191BC95FE0}" type="datetime1">
              <a:rPr lang="fr-FR" smtClean="0"/>
              <a:t>23/03/2021</a:t>
            </a:fld>
            <a:endParaRPr lang="en-US" dirty="0"/>
          </a:p>
        </p:txBody>
      </p:sp>
    </p:spTree>
    <p:extLst>
      <p:ext uri="{BB962C8B-B14F-4D97-AF65-F5344CB8AC3E}">
        <p14:creationId xmlns:p14="http://schemas.microsoft.com/office/powerpoint/2010/main" val="1353445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a:t>Les prêts à taux zéro</a:t>
            </a:r>
          </a:p>
        </p:txBody>
      </p:sp>
      <p:sp>
        <p:nvSpPr>
          <p:cNvPr id="9" name="Espace réservé du contenu 8"/>
          <p:cNvSpPr>
            <a:spLocks noGrp="1"/>
          </p:cNvSpPr>
          <p:nvPr>
            <p:ph idx="1"/>
          </p:nvPr>
        </p:nvSpPr>
        <p:spPr>
          <a:xfrm>
            <a:off x="667819" y="1520793"/>
            <a:ext cx="11330946" cy="4312630"/>
          </a:xfrm>
        </p:spPr>
        <p:txBody>
          <a:bodyPr>
            <a:normAutofit fontScale="85000" lnSpcReduction="20000"/>
          </a:bodyPr>
          <a:lstStyle/>
          <a:p>
            <a:r>
              <a:rPr lang="fr-FR" b="1" dirty="0"/>
              <a:t>Liste des travaux finançables</a:t>
            </a:r>
            <a:endParaRPr lang="fr-BE" b="1" dirty="0"/>
          </a:p>
          <a:p>
            <a:pPr lvl="1">
              <a:buFont typeface="Wingdings" panose="05000000000000000000" pitchFamily="2" charset="2"/>
              <a:buChar char="q"/>
            </a:pPr>
            <a:r>
              <a:rPr lang="fr-BE" dirty="0"/>
              <a:t>Audit logement (réalisation/suivi)</a:t>
            </a:r>
            <a:r>
              <a:rPr lang="fr-BE" sz="1050" dirty="0"/>
              <a:t>  </a:t>
            </a:r>
            <a:endParaRPr lang="fr-BE" dirty="0"/>
          </a:p>
          <a:p>
            <a:pPr lvl="1">
              <a:buFont typeface="Wingdings" panose="05000000000000000000" pitchFamily="2" charset="2"/>
              <a:buChar char="q"/>
            </a:pPr>
            <a:r>
              <a:rPr lang="fr-BE" dirty="0"/>
              <a:t>Toiture (renouvellement/stabilisation/isolation)</a:t>
            </a:r>
          </a:p>
          <a:p>
            <a:pPr lvl="1">
              <a:buFont typeface="Wingdings" panose="05000000000000000000" pitchFamily="2" charset="2"/>
              <a:buChar char="q"/>
            </a:pPr>
            <a:r>
              <a:rPr lang="fr-BE" dirty="0"/>
              <a:t>Murs et sols (renouvellement/stabilisation/assèchement /radon/mérule ou analogue/isolation)</a:t>
            </a:r>
          </a:p>
          <a:p>
            <a:pPr lvl="1">
              <a:buFont typeface="Wingdings" panose="05000000000000000000" pitchFamily="2" charset="2"/>
              <a:buChar char="q"/>
            </a:pPr>
            <a:r>
              <a:rPr lang="fr-BE" dirty="0"/>
              <a:t>Électricité (renouvellement/mise en ordre)</a:t>
            </a:r>
          </a:p>
          <a:p>
            <a:pPr lvl="1">
              <a:buFont typeface="Wingdings" panose="05000000000000000000" pitchFamily="2" charset="2"/>
              <a:buChar char="q"/>
            </a:pPr>
            <a:r>
              <a:rPr lang="fr-BE" dirty="0"/>
              <a:t>Gaz (renouvellement/mise en ordre)</a:t>
            </a:r>
          </a:p>
          <a:p>
            <a:pPr lvl="1">
              <a:buFont typeface="Wingdings" panose="05000000000000000000" pitchFamily="2" charset="2"/>
              <a:buChar char="q"/>
            </a:pPr>
            <a:r>
              <a:rPr lang="fr-BE" dirty="0"/>
              <a:t>Menuiseries extérieures (fenêtres/portes)</a:t>
            </a:r>
          </a:p>
          <a:p>
            <a:pPr lvl="1">
              <a:buFont typeface="Wingdings" panose="05000000000000000000" pitchFamily="2" charset="2"/>
              <a:buChar char="q"/>
            </a:pPr>
            <a:r>
              <a:rPr lang="fr-BE" dirty="0"/>
              <a:t>Chaudière, poêle biomasse, l’eau-chaude sanitaire, (création/renouvellement/ amélioration des performances de l’installation)</a:t>
            </a:r>
          </a:p>
          <a:p>
            <a:pPr lvl="1">
              <a:buFont typeface="Wingdings" panose="05000000000000000000" pitchFamily="2" charset="2"/>
              <a:buChar char="q"/>
            </a:pPr>
            <a:r>
              <a:rPr lang="fr-BE" dirty="0"/>
              <a:t>Panneaux photovoltaïques</a:t>
            </a:r>
          </a:p>
          <a:p>
            <a:pPr lvl="1">
              <a:buFont typeface="Wingdings" panose="05000000000000000000" pitchFamily="2" charset="2"/>
              <a:buChar char="q"/>
            </a:pPr>
            <a:r>
              <a:rPr lang="fr-BE" dirty="0"/>
              <a:t>Travaux visant à remédier à une ou plusieurs causes d’insalubrité</a:t>
            </a:r>
          </a:p>
          <a:p>
            <a:pPr lvl="1">
              <a:buFont typeface="Wingdings" panose="05000000000000000000" pitchFamily="2" charset="2"/>
              <a:buChar char="q"/>
            </a:pPr>
            <a:r>
              <a:rPr lang="fr-FR" dirty="0"/>
              <a:t>Travaux visant à sécuriser le bâtiment contre les inondations </a:t>
            </a:r>
            <a:endParaRPr lang="fr-BE" dirty="0"/>
          </a:p>
          <a:p>
            <a:pPr lvl="1">
              <a:buFont typeface="Wingdings" panose="05000000000000000000" pitchFamily="2" charset="2"/>
              <a:buChar char="q"/>
            </a:pPr>
            <a:r>
              <a:rPr lang="fr-FR" dirty="0"/>
              <a:t>Travaux d’adaptation du logement au handicap</a:t>
            </a:r>
            <a:r>
              <a:rPr lang="fr-BE" sz="1050" dirty="0"/>
              <a:t>  </a:t>
            </a:r>
            <a:endParaRPr lang="fr-BE" dirty="0"/>
          </a:p>
          <a:p>
            <a:pPr marL="0" indent="0">
              <a:buNone/>
            </a:pPr>
            <a:r>
              <a:rPr lang="fr-FR" b="1" dirty="0"/>
              <a:t> </a:t>
            </a:r>
            <a:endParaRPr lang="fr-BE" dirty="0"/>
          </a:p>
          <a:p>
            <a:pPr lvl="1">
              <a:buFont typeface="Wingdings" panose="05000000000000000000" pitchFamily="2" charset="2"/>
              <a:buChar char="Ø"/>
            </a:pPr>
            <a:r>
              <a:rPr lang="fr-BE" dirty="0"/>
              <a:t>La liste complète des travaux est disponible sur</a:t>
            </a:r>
            <a:r>
              <a:rPr lang="fr-BE" dirty="0">
                <a:solidFill>
                  <a:schemeClr val="accent3"/>
                </a:solidFill>
              </a:rPr>
              <a:t> </a:t>
            </a:r>
            <a:r>
              <a:rPr lang="fr-BE" b="1" dirty="0">
                <a:solidFill>
                  <a:schemeClr val="accent1">
                    <a:lumMod val="50000"/>
                  </a:schemeClr>
                </a:solidFill>
              </a:rPr>
              <a:t>www.swcs.be</a:t>
            </a:r>
            <a:r>
              <a:rPr lang="fr-BE" dirty="0">
                <a:solidFill>
                  <a:schemeClr val="accent3">
                    <a:lumMod val="75000"/>
                  </a:schemeClr>
                </a:solidFill>
              </a:rPr>
              <a:t> </a:t>
            </a:r>
          </a:p>
        </p:txBody>
      </p:sp>
      <p:sp>
        <p:nvSpPr>
          <p:cNvPr id="3" name="Espace réservé de la date 2"/>
          <p:cNvSpPr>
            <a:spLocks noGrp="1"/>
          </p:cNvSpPr>
          <p:nvPr>
            <p:ph type="dt" sz="half" idx="10"/>
          </p:nvPr>
        </p:nvSpPr>
        <p:spPr/>
        <p:txBody>
          <a:bodyPr/>
          <a:lstStyle/>
          <a:p>
            <a:fld id="{0B545B66-0E50-462A-89A3-A2DF3555C403}" type="datetime1">
              <a:rPr lang="fr-FR" smtClean="0"/>
              <a:t>23/03/2021</a:t>
            </a:fld>
            <a:endParaRPr lang="en-US" dirty="0"/>
          </a:p>
        </p:txBody>
      </p:sp>
    </p:spTree>
    <p:extLst>
      <p:ext uri="{BB962C8B-B14F-4D97-AF65-F5344CB8AC3E}">
        <p14:creationId xmlns:p14="http://schemas.microsoft.com/office/powerpoint/2010/main" val="426313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9800" y="-240631"/>
            <a:ext cx="7772400" cy="1106866"/>
          </a:xfrm>
        </p:spPr>
        <p:txBody>
          <a:bodyPr>
            <a:normAutofit fontScale="90000"/>
          </a:bodyPr>
          <a:lstStyle/>
          <a:p>
            <a:r>
              <a:rPr lang="fr-BE" b="1" u="sng" dirty="0"/>
              <a:t>Déroulement de la réunion</a:t>
            </a:r>
            <a:endParaRPr lang="fr-BE" u="sng" dirty="0"/>
          </a:p>
        </p:txBody>
      </p:sp>
      <p:sp>
        <p:nvSpPr>
          <p:cNvPr id="3" name="Sous-titre 2"/>
          <p:cNvSpPr>
            <a:spLocks noGrp="1"/>
          </p:cNvSpPr>
          <p:nvPr>
            <p:ph type="subTitle" idx="1"/>
          </p:nvPr>
        </p:nvSpPr>
        <p:spPr>
          <a:xfrm>
            <a:off x="156411" y="737208"/>
            <a:ext cx="11879178" cy="5767501"/>
          </a:xfrm>
        </p:spPr>
        <p:txBody>
          <a:bodyPr>
            <a:normAutofit/>
          </a:bodyPr>
          <a:lstStyle/>
          <a:p>
            <a:pPr marL="457200" indent="-457200" algn="just">
              <a:lnSpc>
                <a:spcPct val="150000"/>
              </a:lnSpc>
              <a:buFont typeface="Arial" panose="020B0604020202020204" pitchFamily="34" charset="0"/>
              <a:buChar char="•"/>
            </a:pPr>
            <a:endParaRPr lang="fr-BE" sz="3200" dirty="0"/>
          </a:p>
          <a:p>
            <a:pPr marL="971550" lvl="1" indent="-514350" algn="l">
              <a:buFont typeface="+mj-lt"/>
              <a:buAutoNum type="arabicPeriod"/>
            </a:pPr>
            <a:r>
              <a:rPr lang="fr-BE" sz="3200" b="1" u="sng" dirty="0"/>
              <a:t>AIS </a:t>
            </a:r>
            <a:r>
              <a:rPr lang="fr-BE" sz="3200" b="1" u="sng" dirty="0" err="1"/>
              <a:t>Prologer</a:t>
            </a:r>
            <a:r>
              <a:rPr lang="fr-BE" sz="3200" b="1" u="sng" dirty="0"/>
              <a:t> </a:t>
            </a:r>
            <a:r>
              <a:rPr lang="fr-BE" sz="3200" dirty="0"/>
              <a:t>: l'agence immobilière sociale </a:t>
            </a:r>
            <a:r>
              <a:rPr lang="fr-BE" dirty="0"/>
              <a:t>(10’ et 5’ Q/R)</a:t>
            </a:r>
          </a:p>
          <a:p>
            <a:pPr marL="971550" lvl="1" indent="-514350" algn="l">
              <a:buFont typeface="+mj-lt"/>
              <a:buAutoNum type="arabicPeriod"/>
            </a:pPr>
            <a:endParaRPr lang="fr-BE" dirty="0"/>
          </a:p>
          <a:p>
            <a:pPr marL="971550" lvl="1" indent="-514350" algn="l">
              <a:buFont typeface="+mj-lt"/>
              <a:buAutoNum type="arabicPeriod"/>
            </a:pPr>
            <a:r>
              <a:rPr lang="fr-BE" sz="3200" b="1" u="sng" dirty="0"/>
              <a:t>Primes</a:t>
            </a:r>
            <a:r>
              <a:rPr lang="fr-BE" sz="3200" dirty="0"/>
              <a:t> et </a:t>
            </a:r>
            <a:r>
              <a:rPr lang="fr-BE" sz="3200" b="1" u="sng" dirty="0"/>
              <a:t>prêt énergie</a:t>
            </a:r>
            <a:r>
              <a:rPr lang="fr-BE" sz="3200" b="1" dirty="0"/>
              <a:t> </a:t>
            </a:r>
            <a:r>
              <a:rPr lang="fr-BE" sz="3200" dirty="0"/>
              <a:t>et rénovation</a:t>
            </a:r>
            <a:r>
              <a:rPr lang="fr-BE" dirty="0"/>
              <a:t> </a:t>
            </a:r>
          </a:p>
          <a:p>
            <a:pPr marL="1428750" lvl="2" indent="-514350" algn="l">
              <a:buFont typeface="Arial" panose="020B0604020202020204" pitchFamily="34" charset="0"/>
              <a:buChar char="•"/>
            </a:pPr>
            <a:r>
              <a:rPr lang="fr-BE" sz="2200" dirty="0"/>
              <a:t>Le guichet énergie </a:t>
            </a:r>
            <a:r>
              <a:rPr lang="fr-BE" sz="2000" dirty="0"/>
              <a:t>(10’ et 5’ Q/R)</a:t>
            </a:r>
          </a:p>
          <a:p>
            <a:pPr lvl="2" algn="l"/>
            <a:endParaRPr lang="fr-BE" sz="2200" dirty="0"/>
          </a:p>
          <a:p>
            <a:pPr marL="1428750" lvl="2" indent="-514350" algn="l">
              <a:buFont typeface="Arial" panose="020B0604020202020204" pitchFamily="34" charset="0"/>
              <a:buChar char="•"/>
            </a:pPr>
            <a:r>
              <a:rPr lang="fr-BE" sz="2200" dirty="0"/>
              <a:t>La Société wallonne du Crédit Social </a:t>
            </a:r>
            <a:r>
              <a:rPr lang="fr-BE" sz="2000" dirty="0"/>
              <a:t>(10’ et 5’ Q/R)</a:t>
            </a:r>
          </a:p>
          <a:p>
            <a:pPr marL="1428750" lvl="2" indent="-514350" algn="l">
              <a:buFont typeface="Arial" panose="020B0604020202020204" pitchFamily="34" charset="0"/>
              <a:buChar char="•"/>
            </a:pPr>
            <a:endParaRPr lang="fr-BE" sz="2200" dirty="0"/>
          </a:p>
          <a:p>
            <a:pPr marL="1428750" lvl="2" indent="-514350" algn="l">
              <a:buFont typeface="Arial" panose="020B0604020202020204" pitchFamily="34" charset="0"/>
              <a:buChar char="•"/>
            </a:pPr>
            <a:endParaRPr lang="fr-BE" dirty="0"/>
          </a:p>
          <a:p>
            <a:pPr marL="971550" lvl="1" indent="-514350" algn="l">
              <a:buFont typeface="+mj-lt"/>
              <a:buAutoNum type="arabicPeriod"/>
            </a:pPr>
            <a:r>
              <a:rPr lang="fr-BE" sz="3200" b="1" u="sng" dirty="0"/>
              <a:t>Achat groupé </a:t>
            </a:r>
            <a:r>
              <a:rPr lang="fr-BE" sz="3200" dirty="0"/>
              <a:t>de PV : Réno-solutions </a:t>
            </a:r>
            <a:r>
              <a:rPr lang="fr-BE" dirty="0"/>
              <a:t>(15’ et 10’ Q/R)</a:t>
            </a:r>
          </a:p>
          <a:p>
            <a:pPr marL="971550" lvl="1" indent="-514350" algn="l">
              <a:buFont typeface="+mj-lt"/>
              <a:buAutoNum type="arabicPeriod"/>
            </a:pPr>
            <a:endParaRPr lang="fr-BE" dirty="0"/>
          </a:p>
          <a:p>
            <a:pPr marL="971550" lvl="1" indent="-514350" algn="l">
              <a:buFont typeface="+mj-lt"/>
              <a:buAutoNum type="arabicPeriod"/>
            </a:pPr>
            <a:r>
              <a:rPr lang="fr-FR" sz="3200" dirty="0"/>
              <a:t>Les </a:t>
            </a:r>
            <a:r>
              <a:rPr lang="fr-FR" sz="3200" b="1" u="sng" dirty="0"/>
              <a:t>comparateurs</a:t>
            </a:r>
            <a:r>
              <a:rPr lang="fr-FR" sz="3200" dirty="0"/>
              <a:t> de fournisseurs d’énergie (+-5’ et 5’ Q/R)</a:t>
            </a:r>
          </a:p>
          <a:p>
            <a:pPr marL="971550" lvl="1" indent="-514350" algn="l">
              <a:buFont typeface="+mj-lt"/>
              <a:buAutoNum type="arabicPeriod"/>
            </a:pPr>
            <a:endParaRPr lang="fr-BE" dirty="0"/>
          </a:p>
          <a:p>
            <a:pPr marL="971550" lvl="1" indent="-514350" algn="l">
              <a:buFont typeface="+mj-lt"/>
              <a:buAutoNum type="arabicPeriod"/>
            </a:pPr>
            <a:endParaRPr lang="fr-BE" sz="3200" dirty="0"/>
          </a:p>
          <a:p>
            <a:pPr lvl="1" algn="l"/>
            <a:endParaRPr lang="fr-BE" sz="2800" dirty="0"/>
          </a:p>
          <a:p>
            <a:pPr marL="914400" lvl="1" indent="-457200" algn="l">
              <a:buFont typeface="Arial" panose="020B0604020202020204" pitchFamily="34" charset="0"/>
              <a:buChar char="•"/>
            </a:pPr>
            <a:endParaRPr lang="fr-BE" sz="2800" dirty="0"/>
          </a:p>
          <a:p>
            <a:pPr marL="514350" indent="-514350"/>
            <a:endParaRPr lang="fr-BE" dirty="0"/>
          </a:p>
          <a:p>
            <a:pPr marL="514350" indent="-514350"/>
            <a:endParaRPr lang="fr-BE" dirty="0"/>
          </a:p>
          <a:p>
            <a:pPr marL="514350" indent="-514350"/>
            <a:endParaRPr lang="fr-BE" dirty="0"/>
          </a:p>
          <a:p>
            <a:pPr marL="514350" indent="-514350"/>
            <a:endParaRPr lang="fr-BE" dirty="0"/>
          </a:p>
        </p:txBody>
      </p:sp>
    </p:spTree>
    <p:extLst>
      <p:ext uri="{BB962C8B-B14F-4D97-AF65-F5344CB8AC3E}">
        <p14:creationId xmlns:p14="http://schemas.microsoft.com/office/powerpoint/2010/main" val="349588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a:t>Les prêts à taux zéro </a:t>
            </a:r>
          </a:p>
        </p:txBody>
      </p:sp>
      <p:sp>
        <p:nvSpPr>
          <p:cNvPr id="3" name="Espace réservé du contenu 2"/>
          <p:cNvSpPr>
            <a:spLocks noGrp="1"/>
          </p:cNvSpPr>
          <p:nvPr>
            <p:ph idx="1"/>
          </p:nvPr>
        </p:nvSpPr>
        <p:spPr>
          <a:xfrm>
            <a:off x="581192" y="1620043"/>
            <a:ext cx="11029615" cy="3678303"/>
          </a:xfrm>
        </p:spPr>
        <p:txBody>
          <a:bodyPr>
            <a:normAutofit/>
          </a:bodyPr>
          <a:lstStyle/>
          <a:p>
            <a:pPr lvl="1"/>
            <a:r>
              <a:rPr lang="fr-BE" dirty="0"/>
              <a:t>Travaux de rénovation </a:t>
            </a:r>
          </a:p>
          <a:p>
            <a:pPr lvl="1"/>
            <a:r>
              <a:rPr lang="fr-BE" dirty="0"/>
              <a:t>Durée de remboursement : maximum 30 ans </a:t>
            </a:r>
          </a:p>
          <a:p>
            <a:pPr lvl="1"/>
            <a:r>
              <a:rPr lang="fr-BE" dirty="0"/>
              <a:t>Montant du prêt : maximum 60.000€</a:t>
            </a:r>
          </a:p>
          <a:p>
            <a:pPr lvl="1"/>
            <a:r>
              <a:rPr lang="fr-BE" dirty="0"/>
              <a:t>Remboursé avant 86</a:t>
            </a:r>
            <a:r>
              <a:rPr lang="fr-BE" baseline="30000" dirty="0"/>
              <a:t>ème</a:t>
            </a:r>
            <a:r>
              <a:rPr lang="fr-BE" dirty="0"/>
              <a:t> anniversaire</a:t>
            </a:r>
          </a:p>
          <a:p>
            <a:pPr lvl="1"/>
            <a:r>
              <a:rPr lang="fr-BE" dirty="0"/>
              <a:t>Primes possibles </a:t>
            </a:r>
          </a:p>
          <a:p>
            <a:endParaRPr lang="fr-BE" sz="2400" dirty="0">
              <a:solidFill>
                <a:srgbClr val="FF0000"/>
              </a:solidFill>
            </a:endParaRPr>
          </a:p>
          <a:p>
            <a:pPr marL="457200" lvl="1" indent="0">
              <a:buNone/>
            </a:pPr>
            <a:r>
              <a:rPr lang="fr-BE" sz="2200" dirty="0">
                <a:solidFill>
                  <a:srgbClr val="FF0000"/>
                </a:solidFill>
                <a:sym typeface="Wingdings" panose="05000000000000000000" pitchFamily="2" charset="2"/>
              </a:rPr>
              <a:t></a:t>
            </a:r>
            <a:r>
              <a:rPr lang="fr-BE" sz="2200" dirty="0">
                <a:solidFill>
                  <a:srgbClr val="FF0000"/>
                </a:solidFill>
              </a:rPr>
              <a:t>Attention, le prêt peut prendre la forme d’un crédit hypothécaire avec inscription hypothécaire en fonction du montant emprunté et de la capacité de remboursement</a:t>
            </a:r>
          </a:p>
          <a:p>
            <a:pPr lvl="1">
              <a:buFont typeface="Wingdings" panose="05000000000000000000" pitchFamily="2" charset="2"/>
              <a:buChar char="Ø"/>
            </a:pPr>
            <a:endParaRPr lang="fr-BE" sz="2200" dirty="0"/>
          </a:p>
          <a:p>
            <a:endParaRPr lang="fr-BE" dirty="0"/>
          </a:p>
        </p:txBody>
      </p:sp>
      <p:sp>
        <p:nvSpPr>
          <p:cNvPr id="4" name="Espace réservé de la date 3"/>
          <p:cNvSpPr>
            <a:spLocks noGrp="1"/>
          </p:cNvSpPr>
          <p:nvPr>
            <p:ph type="dt" sz="half" idx="10"/>
          </p:nvPr>
        </p:nvSpPr>
        <p:spPr/>
        <p:txBody>
          <a:bodyPr/>
          <a:lstStyle/>
          <a:p>
            <a:fld id="{CE36F0EC-A5CB-4AA4-B899-BC3FB3226420}" type="datetime1">
              <a:rPr lang="fr-FR" smtClean="0"/>
              <a:t>23/03/2021</a:t>
            </a:fld>
            <a:endParaRPr lang="en-US" dirty="0"/>
          </a:p>
        </p:txBody>
      </p:sp>
    </p:spTree>
    <p:extLst>
      <p:ext uri="{BB962C8B-B14F-4D97-AF65-F5344CB8AC3E}">
        <p14:creationId xmlns:p14="http://schemas.microsoft.com/office/powerpoint/2010/main" val="1168871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a:t>Les prêts à taux zéro  </a:t>
            </a:r>
          </a:p>
        </p:txBody>
      </p:sp>
      <p:sp>
        <p:nvSpPr>
          <p:cNvPr id="3" name="Espace réservé du contenu 2"/>
          <p:cNvSpPr>
            <a:spLocks noGrp="1"/>
          </p:cNvSpPr>
          <p:nvPr>
            <p:ph idx="1"/>
          </p:nvPr>
        </p:nvSpPr>
        <p:spPr/>
        <p:txBody>
          <a:bodyPr>
            <a:normAutofit/>
          </a:bodyPr>
          <a:lstStyle/>
          <a:p>
            <a:pPr>
              <a:buFont typeface="Wingdings" panose="05000000000000000000" pitchFamily="2" charset="2"/>
              <a:buChar char="§"/>
            </a:pPr>
            <a:r>
              <a:rPr lang="fr-BE" sz="2600" dirty="0"/>
              <a:t>LES CONDITIONS POUR EN BÉNÉFICIER</a:t>
            </a:r>
          </a:p>
          <a:p>
            <a:pPr lvl="1"/>
            <a:r>
              <a:rPr lang="fr-BE" dirty="0"/>
              <a:t>Être propriétaire</a:t>
            </a:r>
          </a:p>
          <a:p>
            <a:pPr lvl="1"/>
            <a:r>
              <a:rPr lang="fr-BE" dirty="0"/>
              <a:t>Avoir maximum 2 enfants à charge (plus de 2 enfants : Fonds du logement)</a:t>
            </a:r>
          </a:p>
          <a:p>
            <a:pPr lvl="1"/>
            <a:r>
              <a:rPr lang="fr-BE" sz="2400" dirty="0"/>
              <a:t>RIG ≤ </a:t>
            </a:r>
            <a:r>
              <a:rPr lang="fr-BE" sz="2400" b="1" dirty="0"/>
              <a:t>97.700€ </a:t>
            </a:r>
            <a:r>
              <a:rPr lang="fr-BE" sz="2400" dirty="0"/>
              <a:t>(AER année n-2)</a:t>
            </a:r>
          </a:p>
          <a:p>
            <a:pPr lvl="1">
              <a:buClr>
                <a:srgbClr val="903163"/>
              </a:buClr>
            </a:pPr>
            <a:r>
              <a:rPr lang="fr-BE" sz="2400" dirty="0"/>
              <a:t>Occuper le bien sauf si le bien est mis à disposition:</a:t>
            </a:r>
          </a:p>
          <a:p>
            <a:pPr lvl="2">
              <a:buClr>
                <a:srgbClr val="903163"/>
              </a:buClr>
            </a:pPr>
            <a:r>
              <a:rPr lang="fr-BE" sz="2200" dirty="0"/>
              <a:t>d’une AIS, d’une SLSP, pour une durée minimale de 9 ans</a:t>
            </a:r>
          </a:p>
          <a:p>
            <a:pPr lvl="2">
              <a:buClr>
                <a:srgbClr val="903163"/>
              </a:buClr>
            </a:pPr>
            <a:r>
              <a:rPr lang="fr-BE" sz="2200" dirty="0"/>
              <a:t>d’un parent pour une durée minimale d’un an</a:t>
            </a:r>
          </a:p>
          <a:p>
            <a:pPr lvl="2">
              <a:buClr>
                <a:srgbClr val="903163"/>
              </a:buClr>
            </a:pPr>
            <a:r>
              <a:rPr lang="fr-BE" sz="2200" dirty="0"/>
              <a:t>en location par un bail enregistré pour une durée minimale de 5 ans</a:t>
            </a:r>
          </a:p>
          <a:p>
            <a:pPr lvl="1"/>
            <a:r>
              <a:rPr lang="fr-BE" sz="2400" dirty="0"/>
              <a:t>Disposer d’une capacité financière suffisante</a:t>
            </a:r>
          </a:p>
          <a:p>
            <a:endParaRPr lang="fr-BE" dirty="0"/>
          </a:p>
        </p:txBody>
      </p:sp>
      <p:sp>
        <p:nvSpPr>
          <p:cNvPr id="4" name="Espace réservé de la date 3"/>
          <p:cNvSpPr>
            <a:spLocks noGrp="1"/>
          </p:cNvSpPr>
          <p:nvPr>
            <p:ph type="dt" sz="half" idx="10"/>
          </p:nvPr>
        </p:nvSpPr>
        <p:spPr/>
        <p:txBody>
          <a:bodyPr/>
          <a:lstStyle/>
          <a:p>
            <a:fld id="{E490953D-0860-4CA3-9B14-D51E9F953A2D}" type="datetime1">
              <a:rPr lang="fr-FR" smtClean="0"/>
              <a:t>23/03/2021</a:t>
            </a:fld>
            <a:endParaRPr lang="en-US" dirty="0"/>
          </a:p>
        </p:txBody>
      </p:sp>
    </p:spTree>
    <p:extLst>
      <p:ext uri="{BB962C8B-B14F-4D97-AF65-F5344CB8AC3E}">
        <p14:creationId xmlns:p14="http://schemas.microsoft.com/office/powerpoint/2010/main" val="3151976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a:t>Les prêts à taux zéro  </a:t>
            </a:r>
          </a:p>
        </p:txBody>
      </p:sp>
      <p:sp>
        <p:nvSpPr>
          <p:cNvPr id="3" name="Espace réservé du contenu 2"/>
          <p:cNvSpPr>
            <a:spLocks noGrp="1"/>
          </p:cNvSpPr>
          <p:nvPr>
            <p:ph idx="1"/>
          </p:nvPr>
        </p:nvSpPr>
        <p:spPr/>
        <p:txBody>
          <a:bodyPr>
            <a:normAutofit/>
          </a:bodyPr>
          <a:lstStyle/>
          <a:p>
            <a:pPr>
              <a:buFont typeface="Wingdings" panose="05000000000000000000" pitchFamily="2" charset="2"/>
              <a:buChar char="§"/>
            </a:pPr>
            <a:r>
              <a:rPr lang="fr-BE" sz="2600" dirty="0"/>
              <a:t>LES CONDITIONS POUR LE BÂTIMENT:</a:t>
            </a:r>
          </a:p>
          <a:p>
            <a:pPr lvl="1"/>
            <a:r>
              <a:rPr lang="fr-BE" sz="2400" dirty="0"/>
              <a:t>Être située en Wallonie</a:t>
            </a:r>
          </a:p>
          <a:p>
            <a:pPr lvl="1"/>
            <a:r>
              <a:rPr lang="fr-BE" sz="2400" dirty="0"/>
              <a:t>Exister depuis 15 ans </a:t>
            </a:r>
          </a:p>
          <a:p>
            <a:pPr lvl="1">
              <a:buClr>
                <a:srgbClr val="903163"/>
              </a:buClr>
            </a:pPr>
            <a:r>
              <a:rPr lang="fr-BE" sz="2400" dirty="0"/>
              <a:t>Être salubre, respecter les prescriptions urbanistiques et avoir installation électrique et gaz conforme (après travaux)</a:t>
            </a:r>
          </a:p>
          <a:p>
            <a:pPr lvl="1">
              <a:buFont typeface="Wingdings" panose="05000000000000000000" pitchFamily="2" charset="2"/>
              <a:buChar char="Ø"/>
            </a:pPr>
            <a:endParaRPr lang="fr-BE" dirty="0"/>
          </a:p>
        </p:txBody>
      </p:sp>
      <p:sp>
        <p:nvSpPr>
          <p:cNvPr id="4" name="Espace réservé de la date 3"/>
          <p:cNvSpPr>
            <a:spLocks noGrp="1"/>
          </p:cNvSpPr>
          <p:nvPr>
            <p:ph type="dt" sz="half" idx="10"/>
          </p:nvPr>
        </p:nvSpPr>
        <p:spPr/>
        <p:txBody>
          <a:bodyPr/>
          <a:lstStyle/>
          <a:p>
            <a:fld id="{53ACB963-3F40-4CE4-A834-CE861C0C3251}" type="datetime1">
              <a:rPr lang="fr-FR" smtClean="0"/>
              <a:t>23/03/2021</a:t>
            </a:fld>
            <a:endParaRPr lang="en-US" dirty="0"/>
          </a:p>
        </p:txBody>
      </p:sp>
    </p:spTree>
    <p:extLst>
      <p:ext uri="{BB962C8B-B14F-4D97-AF65-F5344CB8AC3E}">
        <p14:creationId xmlns:p14="http://schemas.microsoft.com/office/powerpoint/2010/main" val="265308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a:t>Les prêts à taux zéro</a:t>
            </a:r>
          </a:p>
        </p:txBody>
      </p:sp>
      <p:sp>
        <p:nvSpPr>
          <p:cNvPr id="4" name="Espace réservé du contenu 3"/>
          <p:cNvSpPr>
            <a:spLocks noGrp="1"/>
          </p:cNvSpPr>
          <p:nvPr>
            <p:ph sz="half" idx="2"/>
          </p:nvPr>
        </p:nvSpPr>
        <p:spPr>
          <a:xfrm>
            <a:off x="838200" y="1868338"/>
            <a:ext cx="10039777" cy="3633047"/>
          </a:xfrm>
        </p:spPr>
        <p:txBody>
          <a:bodyPr>
            <a:normAutofit/>
          </a:bodyPr>
          <a:lstStyle/>
          <a:p>
            <a:pPr marL="0" indent="0">
              <a:buNone/>
            </a:pPr>
            <a:r>
              <a:rPr lang="fr-BE" sz="2800" u="sng" dirty="0">
                <a:solidFill>
                  <a:srgbClr val="C00000"/>
                </a:solidFill>
              </a:rPr>
              <a:t>AVANTAGES</a:t>
            </a:r>
          </a:p>
          <a:p>
            <a:r>
              <a:rPr lang="fr-BE" sz="2800" dirty="0"/>
              <a:t>Accompagnement pendant toute la durée du prêt</a:t>
            </a:r>
          </a:p>
          <a:p>
            <a:r>
              <a:rPr lang="fr-BE" sz="2800" dirty="0"/>
              <a:t>Taux de 0%</a:t>
            </a:r>
          </a:p>
          <a:p>
            <a:r>
              <a:rPr lang="fr-BE" sz="2800" dirty="0"/>
              <a:t>Accès aux primes</a:t>
            </a:r>
          </a:p>
          <a:p>
            <a:endParaRPr lang="fr-BE" dirty="0"/>
          </a:p>
        </p:txBody>
      </p:sp>
      <p:sp>
        <p:nvSpPr>
          <p:cNvPr id="3" name="Espace réservé de la date 2"/>
          <p:cNvSpPr>
            <a:spLocks noGrp="1"/>
          </p:cNvSpPr>
          <p:nvPr>
            <p:ph type="dt" sz="half" idx="10"/>
          </p:nvPr>
        </p:nvSpPr>
        <p:spPr/>
        <p:txBody>
          <a:bodyPr/>
          <a:lstStyle/>
          <a:p>
            <a:fld id="{DBD45A9C-3BCA-4E36-80FA-F976090CB14D}" type="datetime1">
              <a:rPr lang="fr-FR" smtClean="0"/>
              <a:t>23/03/2021</a:t>
            </a:fld>
            <a:endParaRPr lang="en-US" dirty="0"/>
          </a:p>
        </p:txBody>
      </p:sp>
    </p:spTree>
    <p:extLst>
      <p:ext uri="{BB962C8B-B14F-4D97-AF65-F5344CB8AC3E}">
        <p14:creationId xmlns:p14="http://schemas.microsoft.com/office/powerpoint/2010/main" val="3621192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9940" y="2686150"/>
            <a:ext cx="16319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6971" y="2714725"/>
            <a:ext cx="15748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8036" y="2638346"/>
            <a:ext cx="158432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802496" y="2638346"/>
            <a:ext cx="2954903" cy="1477328"/>
          </a:xfrm>
          <a:prstGeom prst="rect">
            <a:avLst/>
          </a:prstGeom>
          <a:noFill/>
        </p:spPr>
        <p:txBody>
          <a:bodyPr wrap="square" rtlCol="0">
            <a:spAutoFit/>
          </a:bodyPr>
          <a:lstStyle/>
          <a:p>
            <a:r>
              <a:rPr lang="fr-BE" dirty="0"/>
              <a:t>Remplir le formulaire de demande de prêt sur </a:t>
            </a:r>
            <a:r>
              <a:rPr lang="fr-BE" dirty="0">
                <a:solidFill>
                  <a:srgbClr val="C00000"/>
                </a:solidFill>
              </a:rPr>
              <a:t>www.swcs.be ou </a:t>
            </a:r>
            <a:r>
              <a:rPr lang="fr-BE" dirty="0"/>
              <a:t>s’inscrire par téléphone au </a:t>
            </a:r>
            <a:r>
              <a:rPr lang="fr-BE" dirty="0">
                <a:solidFill>
                  <a:srgbClr val="C00000"/>
                </a:solidFill>
              </a:rPr>
              <a:t>078/158.008</a:t>
            </a:r>
          </a:p>
        </p:txBody>
      </p:sp>
      <p:sp>
        <p:nvSpPr>
          <p:cNvPr id="4" name="ZoneTexte 3"/>
          <p:cNvSpPr txBox="1"/>
          <p:nvPr/>
        </p:nvSpPr>
        <p:spPr>
          <a:xfrm>
            <a:off x="411130" y="3929218"/>
            <a:ext cx="557652" cy="338554"/>
          </a:xfrm>
          <a:prstGeom prst="rect">
            <a:avLst/>
          </a:prstGeom>
          <a:noFill/>
        </p:spPr>
        <p:txBody>
          <a:bodyPr wrap="square" rtlCol="0">
            <a:spAutoFit/>
          </a:bodyPr>
          <a:lstStyle/>
          <a:p>
            <a:r>
              <a:rPr lang="fr-BE" sz="1400" dirty="0"/>
              <a:t>1</a:t>
            </a:r>
            <a:r>
              <a:rPr lang="fr-BE" sz="1600" dirty="0"/>
              <a:t>.</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852" y="3078010"/>
            <a:ext cx="1251184" cy="1251184"/>
          </a:xfrm>
          <a:prstGeom prst="rect">
            <a:avLst/>
          </a:prstGeom>
        </p:spPr>
      </p:pic>
      <p:sp>
        <p:nvSpPr>
          <p:cNvPr id="10" name="ZoneTexte 9"/>
          <p:cNvSpPr txBox="1"/>
          <p:nvPr/>
        </p:nvSpPr>
        <p:spPr>
          <a:xfrm>
            <a:off x="7446575" y="3929218"/>
            <a:ext cx="378763" cy="338554"/>
          </a:xfrm>
          <a:prstGeom prst="rect">
            <a:avLst/>
          </a:prstGeom>
          <a:noFill/>
        </p:spPr>
        <p:txBody>
          <a:bodyPr wrap="square" rtlCol="0">
            <a:spAutoFit/>
          </a:bodyPr>
          <a:lstStyle/>
          <a:p>
            <a:r>
              <a:rPr lang="fr-BE" sz="1600" dirty="0">
                <a:latin typeface="Calibri" panose="020F0502020204030204" pitchFamily="34" charset="0"/>
                <a:cs typeface="Calibri" panose="020F0502020204030204" pitchFamily="34" charset="0"/>
              </a:rPr>
              <a:t>4.</a:t>
            </a:r>
          </a:p>
        </p:txBody>
      </p:sp>
      <p:sp>
        <p:nvSpPr>
          <p:cNvPr id="11" name="ZoneTexte 10"/>
          <p:cNvSpPr txBox="1"/>
          <p:nvPr/>
        </p:nvSpPr>
        <p:spPr>
          <a:xfrm>
            <a:off x="7385546" y="2667003"/>
            <a:ext cx="1533796" cy="461665"/>
          </a:xfrm>
          <a:prstGeom prst="rect">
            <a:avLst/>
          </a:prstGeom>
          <a:noFill/>
        </p:spPr>
        <p:txBody>
          <a:bodyPr wrap="square" rtlCol="0">
            <a:spAutoFit/>
          </a:bodyPr>
          <a:lstStyle/>
          <a:p>
            <a:r>
              <a:rPr lang="fr-BE" sz="1200" b="1" dirty="0">
                <a:latin typeface="Calibri" panose="020F0502020204030204" pitchFamily="34" charset="0"/>
                <a:cs typeface="Calibri" panose="020F0502020204030204" pitchFamily="34" charset="0"/>
              </a:rPr>
              <a:t>SIGNATURE DU CONTRAT DE PRÊT</a:t>
            </a:r>
          </a:p>
        </p:txBody>
      </p:sp>
      <p:sp>
        <p:nvSpPr>
          <p:cNvPr id="7" name="Espace réservé de la date 6"/>
          <p:cNvSpPr>
            <a:spLocks noGrp="1"/>
          </p:cNvSpPr>
          <p:nvPr>
            <p:ph type="dt" sz="half" idx="10"/>
          </p:nvPr>
        </p:nvSpPr>
        <p:spPr/>
        <p:txBody>
          <a:bodyPr/>
          <a:lstStyle/>
          <a:p>
            <a:fld id="{46600537-69AD-450D-9C20-5B8B4F8B9EF7}" type="datetime1">
              <a:rPr lang="fr-FR" smtClean="0"/>
              <a:t>23/03/2021</a:t>
            </a:fld>
            <a:endParaRPr lang="en-US" dirty="0"/>
          </a:p>
        </p:txBody>
      </p:sp>
      <p:sp>
        <p:nvSpPr>
          <p:cNvPr id="12" name="ZoneTexte 11"/>
          <p:cNvSpPr txBox="1"/>
          <p:nvPr/>
        </p:nvSpPr>
        <p:spPr>
          <a:xfrm>
            <a:off x="838200" y="1679486"/>
            <a:ext cx="10663844" cy="523220"/>
          </a:xfrm>
          <a:prstGeom prst="rect">
            <a:avLst/>
          </a:prstGeom>
          <a:noFill/>
        </p:spPr>
        <p:txBody>
          <a:bodyPr wrap="square" rtlCol="0">
            <a:spAutoFit/>
          </a:bodyPr>
          <a:lstStyle/>
          <a:p>
            <a:r>
              <a:rPr lang="fr-BE" sz="2800" dirty="0"/>
              <a:t>Comment introduire une demande de prêt à taux zéro?</a:t>
            </a:r>
          </a:p>
        </p:txBody>
      </p:sp>
      <p:sp>
        <p:nvSpPr>
          <p:cNvPr id="14" name="Titre 1"/>
          <p:cNvSpPr>
            <a:spLocks noGrp="1"/>
          </p:cNvSpPr>
          <p:nvPr>
            <p:ph type="title"/>
          </p:nvPr>
        </p:nvSpPr>
        <p:spPr/>
        <p:txBody>
          <a:bodyPr>
            <a:normAutofit/>
          </a:bodyPr>
          <a:lstStyle/>
          <a:p>
            <a:r>
              <a:rPr lang="fr-BE" sz="5400" dirty="0"/>
              <a:t>Les prêts à taux zéro</a:t>
            </a:r>
          </a:p>
        </p:txBody>
      </p:sp>
    </p:spTree>
    <p:extLst>
      <p:ext uri="{BB962C8B-B14F-4D97-AF65-F5344CB8AC3E}">
        <p14:creationId xmlns:p14="http://schemas.microsoft.com/office/powerpoint/2010/main" val="347853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BE" sz="4000" dirty="0"/>
              <a:t>Merci pour votre attention</a:t>
            </a:r>
          </a:p>
        </p:txBody>
      </p:sp>
      <p:sp>
        <p:nvSpPr>
          <p:cNvPr id="3" name="Sous-titre 2"/>
          <p:cNvSpPr>
            <a:spLocks noGrp="1"/>
          </p:cNvSpPr>
          <p:nvPr>
            <p:ph type="subTitle" idx="1"/>
          </p:nvPr>
        </p:nvSpPr>
        <p:spPr/>
        <p:txBody>
          <a:bodyPr>
            <a:normAutofit/>
          </a:bodyPr>
          <a:lstStyle/>
          <a:p>
            <a:r>
              <a:rPr lang="fr-BE" sz="3200" dirty="0"/>
              <a:t>Des questions?</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113" y="1535121"/>
            <a:ext cx="4094154" cy="578959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0190" y="3602038"/>
            <a:ext cx="2119945" cy="2998269"/>
          </a:xfrm>
          <a:prstGeom prst="rect">
            <a:avLst/>
          </a:prstGeom>
        </p:spPr>
      </p:pic>
      <p:sp>
        <p:nvSpPr>
          <p:cNvPr id="5" name="Espace réservé de la date 4"/>
          <p:cNvSpPr>
            <a:spLocks noGrp="1"/>
          </p:cNvSpPr>
          <p:nvPr>
            <p:ph type="dt" sz="half" idx="10"/>
          </p:nvPr>
        </p:nvSpPr>
        <p:spPr/>
        <p:txBody>
          <a:bodyPr/>
          <a:lstStyle/>
          <a:p>
            <a:fld id="{E140888D-C915-4ADE-A3B7-033A2FBB5E19}" type="datetime1">
              <a:rPr lang="fr-FR" smtClean="0"/>
              <a:t>23/03/2021</a:t>
            </a:fld>
            <a:endParaRPr lang="en-US" dirty="0"/>
          </a:p>
        </p:txBody>
      </p:sp>
    </p:spTree>
    <p:extLst>
      <p:ext uri="{BB962C8B-B14F-4D97-AF65-F5344CB8AC3E}">
        <p14:creationId xmlns:p14="http://schemas.microsoft.com/office/powerpoint/2010/main" val="403925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3F77D-A627-4A47-A558-3A1A8A928260}"/>
              </a:ext>
            </a:extLst>
          </p:cNvPr>
          <p:cNvSpPr>
            <a:spLocks noGrp="1"/>
          </p:cNvSpPr>
          <p:nvPr>
            <p:ph type="ctrTitle"/>
          </p:nvPr>
        </p:nvSpPr>
        <p:spPr>
          <a:xfrm>
            <a:off x="1040889" y="3560629"/>
            <a:ext cx="8288032" cy="1096316"/>
          </a:xfrm>
        </p:spPr>
        <p:txBody>
          <a:bodyPr>
            <a:normAutofit fontScale="90000"/>
          </a:bodyPr>
          <a:lstStyle/>
          <a:p>
            <a:pPr algn="ctr"/>
            <a:r>
              <a:rPr lang="fr-BE" sz="4800" dirty="0"/>
              <a:t>Achat groupé photovoltaïque</a:t>
            </a:r>
            <a:br>
              <a:rPr lang="fr-BE" sz="4800" dirty="0"/>
            </a:br>
            <a:r>
              <a:rPr lang="fr-BE" sz="4800" dirty="0"/>
              <a:t> Les Bons Villers	</a:t>
            </a:r>
          </a:p>
        </p:txBody>
      </p:sp>
      <p:sp>
        <p:nvSpPr>
          <p:cNvPr id="3" name="Sous-titre 2">
            <a:extLst>
              <a:ext uri="{FF2B5EF4-FFF2-40B4-BE49-F238E27FC236}">
                <a16:creationId xmlns:a16="http://schemas.microsoft.com/office/drawing/2014/main" id="{A469F9B1-48A1-467A-BCF4-B8D8DE8C02C3}"/>
              </a:ext>
            </a:extLst>
          </p:cNvPr>
          <p:cNvSpPr>
            <a:spLocks noGrp="1"/>
          </p:cNvSpPr>
          <p:nvPr>
            <p:ph type="subTitle" idx="1"/>
          </p:nvPr>
        </p:nvSpPr>
        <p:spPr>
          <a:xfrm>
            <a:off x="925006" y="4897554"/>
            <a:ext cx="8288032" cy="469122"/>
          </a:xfrm>
        </p:spPr>
        <p:txBody>
          <a:bodyPr>
            <a:normAutofit/>
          </a:bodyPr>
          <a:lstStyle/>
          <a:p>
            <a:pPr algn="ctr"/>
            <a:r>
              <a:rPr lang="fr-BE" dirty="0"/>
              <a:t>2020</a:t>
            </a:r>
          </a:p>
        </p:txBody>
      </p:sp>
      <p:pic>
        <p:nvPicPr>
          <p:cNvPr id="5" name="Image 4">
            <a:extLst>
              <a:ext uri="{FF2B5EF4-FFF2-40B4-BE49-F238E27FC236}">
                <a16:creationId xmlns:a16="http://schemas.microsoft.com/office/drawing/2014/main" id="{BB10C91B-64E4-4EA6-B4B7-6B0FCB62A8EB}"/>
              </a:ext>
            </a:extLst>
          </p:cNvPr>
          <p:cNvPicPr>
            <a:picLocks noChangeAspect="1"/>
          </p:cNvPicPr>
          <p:nvPr/>
        </p:nvPicPr>
        <p:blipFill>
          <a:blip r:embed="rId2"/>
          <a:stretch>
            <a:fillRect/>
          </a:stretch>
        </p:blipFill>
        <p:spPr>
          <a:xfrm>
            <a:off x="3800853" y="4897554"/>
            <a:ext cx="2768105" cy="1633182"/>
          </a:xfrm>
          <a:prstGeom prst="rect">
            <a:avLst/>
          </a:prstGeom>
        </p:spPr>
      </p:pic>
      <p:pic>
        <p:nvPicPr>
          <p:cNvPr id="7" name="Image 6">
            <a:extLst>
              <a:ext uri="{FF2B5EF4-FFF2-40B4-BE49-F238E27FC236}">
                <a16:creationId xmlns:a16="http://schemas.microsoft.com/office/drawing/2014/main" id="{B438E355-9ECC-4256-AB05-00DCCB51EDBC}"/>
              </a:ext>
            </a:extLst>
          </p:cNvPr>
          <p:cNvPicPr>
            <a:picLocks noChangeAspect="1"/>
          </p:cNvPicPr>
          <p:nvPr/>
        </p:nvPicPr>
        <p:blipFill>
          <a:blip r:embed="rId3"/>
          <a:stretch>
            <a:fillRect/>
          </a:stretch>
        </p:blipFill>
        <p:spPr>
          <a:xfrm>
            <a:off x="2917999" y="-458900"/>
            <a:ext cx="4533815" cy="4533815"/>
          </a:xfrm>
          <a:prstGeom prst="rect">
            <a:avLst/>
          </a:prstGeom>
        </p:spPr>
      </p:pic>
    </p:spTree>
    <p:extLst>
      <p:ext uri="{BB962C8B-B14F-4D97-AF65-F5344CB8AC3E}">
        <p14:creationId xmlns:p14="http://schemas.microsoft.com/office/powerpoint/2010/main" val="1137762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0F3123-90E2-4C58-AEBA-51DA32451DF7}"/>
              </a:ext>
            </a:extLst>
          </p:cNvPr>
          <p:cNvSpPr>
            <a:spLocks noGrp="1"/>
          </p:cNvSpPr>
          <p:nvPr>
            <p:ph type="title"/>
          </p:nvPr>
        </p:nvSpPr>
        <p:spPr>
          <a:xfrm>
            <a:off x="0" y="88778"/>
            <a:ext cx="9274002" cy="807868"/>
          </a:xfrm>
        </p:spPr>
        <p:txBody>
          <a:bodyPr>
            <a:normAutofit/>
          </a:bodyPr>
          <a:lstStyle/>
          <a:p>
            <a:pPr algn="ctr"/>
            <a:r>
              <a:rPr lang="fr-BE" sz="4000" u="sng" dirty="0"/>
              <a:t>Avantages du photovoltaïque</a:t>
            </a:r>
          </a:p>
        </p:txBody>
      </p:sp>
      <p:sp>
        <p:nvSpPr>
          <p:cNvPr id="3" name="Espace réservé du contenu 2">
            <a:extLst>
              <a:ext uri="{FF2B5EF4-FFF2-40B4-BE49-F238E27FC236}">
                <a16:creationId xmlns:a16="http://schemas.microsoft.com/office/drawing/2014/main" id="{C6603EE2-45A0-4745-B1E5-A34A82280328}"/>
              </a:ext>
            </a:extLst>
          </p:cNvPr>
          <p:cNvSpPr>
            <a:spLocks noGrp="1"/>
          </p:cNvSpPr>
          <p:nvPr>
            <p:ph idx="1"/>
          </p:nvPr>
        </p:nvSpPr>
        <p:spPr>
          <a:xfrm>
            <a:off x="374468" y="896645"/>
            <a:ext cx="10047916" cy="5872578"/>
          </a:xfrm>
        </p:spPr>
        <p:txBody>
          <a:bodyPr>
            <a:normAutofit fontScale="92500" lnSpcReduction="10000"/>
          </a:bodyPr>
          <a:lstStyle/>
          <a:p>
            <a:pPr>
              <a:lnSpc>
                <a:spcPct val="150000"/>
              </a:lnSpc>
              <a:spcAft>
                <a:spcPts val="600"/>
              </a:spcAft>
            </a:pPr>
            <a:r>
              <a:rPr lang="fr-BE" sz="2300" dirty="0"/>
              <a:t>Investissement rapidement rentable</a:t>
            </a:r>
          </a:p>
          <a:p>
            <a:pPr>
              <a:lnSpc>
                <a:spcPct val="150000"/>
              </a:lnSpc>
              <a:spcAft>
                <a:spcPts val="600"/>
              </a:spcAft>
            </a:pPr>
            <a:r>
              <a:rPr lang="fr-BE" sz="2300" dirty="0"/>
              <a:t>Autonomie : protégez-vous des fluctuations des prix de l'électricité</a:t>
            </a:r>
          </a:p>
          <a:p>
            <a:pPr>
              <a:lnSpc>
                <a:spcPct val="150000"/>
              </a:lnSpc>
              <a:spcAft>
                <a:spcPts val="600"/>
              </a:spcAft>
            </a:pPr>
            <a:r>
              <a:rPr lang="fr-BE" sz="2300" dirty="0"/>
              <a:t>Amortissement moyen d’une installation : 7 ans (taxe </a:t>
            </a:r>
            <a:r>
              <a:rPr lang="fr-BE" sz="2300" dirty="0" err="1"/>
              <a:t>prosumer</a:t>
            </a:r>
            <a:r>
              <a:rPr lang="fr-BE" sz="2300" dirty="0"/>
              <a:t> incluse)</a:t>
            </a:r>
          </a:p>
          <a:p>
            <a:pPr>
              <a:lnSpc>
                <a:spcPct val="150000"/>
              </a:lnSpc>
              <a:spcAft>
                <a:spcPts val="600"/>
              </a:spcAft>
            </a:pPr>
            <a:r>
              <a:rPr lang="fr-BE" sz="2300" dirty="0"/>
              <a:t>Garantie des panneaux et onduleurs jusqu’à 25 ans</a:t>
            </a:r>
          </a:p>
          <a:p>
            <a:pPr>
              <a:lnSpc>
                <a:spcPct val="150000"/>
              </a:lnSpc>
              <a:spcAft>
                <a:spcPts val="600"/>
              </a:spcAft>
            </a:pPr>
            <a:r>
              <a:rPr lang="fr-BE" sz="2300" dirty="0"/>
              <a:t>Production d’énergie verte et durable (Le soleil est une ressource inépuisable)</a:t>
            </a:r>
          </a:p>
          <a:p>
            <a:pPr>
              <a:lnSpc>
                <a:spcPct val="150000"/>
              </a:lnSpc>
              <a:spcAft>
                <a:spcPts val="600"/>
              </a:spcAft>
            </a:pPr>
            <a:r>
              <a:rPr lang="fr-BE" sz="2300" dirty="0"/>
              <a:t>Les panneaux photovoltaïques nécessitent peu (voire pas) de maintenance</a:t>
            </a:r>
          </a:p>
          <a:p>
            <a:pPr>
              <a:lnSpc>
                <a:spcPct val="150000"/>
              </a:lnSpc>
              <a:spcAft>
                <a:spcPts val="600"/>
              </a:spcAft>
            </a:pPr>
            <a:r>
              <a:rPr lang="fr-BE" sz="2300" dirty="0"/>
              <a:t>Chantier résidentiel rapide (1 ou 2 jours)</a:t>
            </a:r>
          </a:p>
          <a:p>
            <a:pPr>
              <a:lnSpc>
                <a:spcPct val="150000"/>
              </a:lnSpc>
              <a:spcAft>
                <a:spcPts val="600"/>
              </a:spcAft>
            </a:pPr>
            <a:r>
              <a:rPr lang="fr-BE" sz="2300" dirty="0"/>
              <a:t>Suivi de votre production sur votre smartphone en temps réel </a:t>
            </a:r>
          </a:p>
          <a:p>
            <a:pPr>
              <a:lnSpc>
                <a:spcPct val="150000"/>
              </a:lnSpc>
              <a:spcAft>
                <a:spcPts val="600"/>
              </a:spcAft>
            </a:pPr>
            <a:r>
              <a:rPr lang="fr-BE" sz="2300" dirty="0"/>
              <a:t>Durée de vie d’une installation : 30 ans</a:t>
            </a:r>
          </a:p>
          <a:p>
            <a:endParaRPr lang="fr-BE" b="1" dirty="0"/>
          </a:p>
          <a:p>
            <a:pPr marL="0" indent="0">
              <a:buNone/>
            </a:pPr>
            <a:endParaRPr lang="fr-BE" dirty="0"/>
          </a:p>
          <a:p>
            <a:endParaRPr lang="fr-BE" dirty="0"/>
          </a:p>
        </p:txBody>
      </p:sp>
    </p:spTree>
    <p:extLst>
      <p:ext uri="{BB962C8B-B14F-4D97-AF65-F5344CB8AC3E}">
        <p14:creationId xmlns:p14="http://schemas.microsoft.com/office/powerpoint/2010/main" val="3086568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clipart&#10;&#10;Description générée automatiquement">
            <a:extLst>
              <a:ext uri="{FF2B5EF4-FFF2-40B4-BE49-F238E27FC236}">
                <a16:creationId xmlns:a16="http://schemas.microsoft.com/office/drawing/2014/main" id="{CE03F986-9266-4F11-BC9B-DF16030BFBB7}"/>
              </a:ext>
            </a:extLst>
          </p:cNvPr>
          <p:cNvPicPr>
            <a:picLocks noChangeAspect="1"/>
          </p:cNvPicPr>
          <p:nvPr/>
        </p:nvPicPr>
        <p:blipFill>
          <a:blip r:embed="rId2"/>
          <a:stretch>
            <a:fillRect/>
          </a:stretch>
        </p:blipFill>
        <p:spPr>
          <a:xfrm>
            <a:off x="5351420" y="6078315"/>
            <a:ext cx="560832" cy="560832"/>
          </a:xfrm>
          <a:prstGeom prst="rect">
            <a:avLst/>
          </a:prstGeom>
        </p:spPr>
      </p:pic>
      <p:sp>
        <p:nvSpPr>
          <p:cNvPr id="12" name="Titre 4">
            <a:extLst>
              <a:ext uri="{FF2B5EF4-FFF2-40B4-BE49-F238E27FC236}">
                <a16:creationId xmlns:a16="http://schemas.microsoft.com/office/drawing/2014/main" id="{2A4F266E-0302-4060-96AC-4D55BE7BCB85}"/>
              </a:ext>
            </a:extLst>
          </p:cNvPr>
          <p:cNvSpPr txBox="1">
            <a:spLocks/>
          </p:cNvSpPr>
          <p:nvPr/>
        </p:nvSpPr>
        <p:spPr>
          <a:xfrm>
            <a:off x="1116173" y="478884"/>
            <a:ext cx="8418444" cy="1173774"/>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b="1" dirty="0"/>
              <a:t>Nous proposons le meilleur du photovoltaïque </a:t>
            </a:r>
          </a:p>
          <a:p>
            <a:endParaRPr lang="fr-BE" dirty="0"/>
          </a:p>
        </p:txBody>
      </p:sp>
      <p:pic>
        <p:nvPicPr>
          <p:cNvPr id="8" name="Image 7" descr="Une image contenant dessin, table&#10;&#10;Description générée automatiquement">
            <a:extLst>
              <a:ext uri="{FF2B5EF4-FFF2-40B4-BE49-F238E27FC236}">
                <a16:creationId xmlns:a16="http://schemas.microsoft.com/office/drawing/2014/main" id="{2717847F-1901-40AF-B2EF-24041BE4D35A}"/>
              </a:ext>
            </a:extLst>
          </p:cNvPr>
          <p:cNvPicPr>
            <a:picLocks noChangeAspect="1"/>
          </p:cNvPicPr>
          <p:nvPr/>
        </p:nvPicPr>
        <p:blipFill>
          <a:blip r:embed="rId3"/>
          <a:stretch>
            <a:fillRect/>
          </a:stretch>
        </p:blipFill>
        <p:spPr>
          <a:xfrm>
            <a:off x="672919" y="2597943"/>
            <a:ext cx="2920214" cy="1662112"/>
          </a:xfrm>
          <a:prstGeom prst="rect">
            <a:avLst/>
          </a:prstGeom>
        </p:spPr>
      </p:pic>
      <p:pic>
        <p:nvPicPr>
          <p:cNvPr id="9" name="Image 8">
            <a:extLst>
              <a:ext uri="{FF2B5EF4-FFF2-40B4-BE49-F238E27FC236}">
                <a16:creationId xmlns:a16="http://schemas.microsoft.com/office/drawing/2014/main" id="{3E3ED9EB-00AF-45A6-A457-A9CC433BB82C}"/>
              </a:ext>
            </a:extLst>
          </p:cNvPr>
          <p:cNvPicPr>
            <a:picLocks noChangeAspect="1"/>
          </p:cNvPicPr>
          <p:nvPr/>
        </p:nvPicPr>
        <p:blipFill rotWithShape="1">
          <a:blip r:embed="rId4"/>
          <a:srcRect t="29935" b="25838"/>
          <a:stretch/>
        </p:blipFill>
        <p:spPr>
          <a:xfrm>
            <a:off x="7007793" y="2813957"/>
            <a:ext cx="2781300" cy="1230085"/>
          </a:xfrm>
          <a:prstGeom prst="rect">
            <a:avLst/>
          </a:prstGeom>
        </p:spPr>
      </p:pic>
      <p:sp>
        <p:nvSpPr>
          <p:cNvPr id="10" name="ZoneTexte 9">
            <a:extLst>
              <a:ext uri="{FF2B5EF4-FFF2-40B4-BE49-F238E27FC236}">
                <a16:creationId xmlns:a16="http://schemas.microsoft.com/office/drawing/2014/main" id="{F7258921-7672-47EC-939A-F3C2580A2F3D}"/>
              </a:ext>
            </a:extLst>
          </p:cNvPr>
          <p:cNvSpPr txBox="1"/>
          <p:nvPr/>
        </p:nvSpPr>
        <p:spPr>
          <a:xfrm>
            <a:off x="2188738" y="1540240"/>
            <a:ext cx="6273313" cy="477054"/>
          </a:xfrm>
          <a:prstGeom prst="rect">
            <a:avLst/>
          </a:prstGeom>
          <a:noFill/>
        </p:spPr>
        <p:txBody>
          <a:bodyPr wrap="square" rtlCol="0">
            <a:spAutoFit/>
          </a:bodyPr>
          <a:lstStyle/>
          <a:p>
            <a:pPr algn="ctr"/>
            <a:r>
              <a:rPr lang="fr-BE" sz="2500" dirty="0"/>
              <a:t>La combinaison des technologies de pointe</a:t>
            </a:r>
          </a:p>
        </p:txBody>
      </p:sp>
      <p:pic>
        <p:nvPicPr>
          <p:cNvPr id="6" name="Image 5" descr="Une image contenant objet, eau, bleu, assis&#10;&#10;Description générée automatiquement">
            <a:extLst>
              <a:ext uri="{FF2B5EF4-FFF2-40B4-BE49-F238E27FC236}">
                <a16:creationId xmlns:a16="http://schemas.microsoft.com/office/drawing/2014/main" id="{5E0749B4-1B30-4D7F-8E2A-34717CA74A04}"/>
              </a:ext>
            </a:extLst>
          </p:cNvPr>
          <p:cNvPicPr>
            <a:picLocks noChangeAspect="1"/>
          </p:cNvPicPr>
          <p:nvPr/>
        </p:nvPicPr>
        <p:blipFill>
          <a:blip r:embed="rId5"/>
          <a:stretch>
            <a:fillRect/>
          </a:stretch>
        </p:blipFill>
        <p:spPr>
          <a:xfrm>
            <a:off x="3754355" y="2098122"/>
            <a:ext cx="3092216" cy="3092216"/>
          </a:xfrm>
          <a:prstGeom prst="rect">
            <a:avLst/>
          </a:prstGeom>
        </p:spPr>
      </p:pic>
    </p:spTree>
    <p:extLst>
      <p:ext uri="{BB962C8B-B14F-4D97-AF65-F5344CB8AC3E}">
        <p14:creationId xmlns:p14="http://schemas.microsoft.com/office/powerpoint/2010/main" val="1793302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41999D66-3BB0-4391-8BE5-820B72F47A78}"/>
              </a:ext>
            </a:extLst>
          </p:cNvPr>
          <p:cNvPicPr>
            <a:picLocks noChangeAspect="1"/>
          </p:cNvPicPr>
          <p:nvPr/>
        </p:nvPicPr>
        <p:blipFill>
          <a:blip r:embed="rId2"/>
          <a:stretch>
            <a:fillRect/>
          </a:stretch>
        </p:blipFill>
        <p:spPr>
          <a:xfrm>
            <a:off x="7645343" y="3646505"/>
            <a:ext cx="2016577" cy="1524157"/>
          </a:xfrm>
          <a:prstGeom prst="rect">
            <a:avLst/>
          </a:prstGeom>
        </p:spPr>
      </p:pic>
      <p:pic>
        <p:nvPicPr>
          <p:cNvPr id="24" name="Image 23">
            <a:extLst>
              <a:ext uri="{FF2B5EF4-FFF2-40B4-BE49-F238E27FC236}">
                <a16:creationId xmlns:a16="http://schemas.microsoft.com/office/drawing/2014/main" id="{C5DC9939-3338-4011-A70C-E777FBCEC1C0}"/>
              </a:ext>
            </a:extLst>
          </p:cNvPr>
          <p:cNvPicPr>
            <a:picLocks noChangeAspect="1"/>
          </p:cNvPicPr>
          <p:nvPr/>
        </p:nvPicPr>
        <p:blipFill rotWithShape="1">
          <a:blip r:embed="rId3"/>
          <a:srcRect l="30650" t="5981" r="27458"/>
          <a:stretch/>
        </p:blipFill>
        <p:spPr>
          <a:xfrm>
            <a:off x="337102" y="2375794"/>
            <a:ext cx="1519102" cy="2397756"/>
          </a:xfrm>
          <a:prstGeom prst="rect">
            <a:avLst/>
          </a:prstGeom>
        </p:spPr>
      </p:pic>
      <p:pic>
        <p:nvPicPr>
          <p:cNvPr id="4" name="Espace réservé du contenu 4" descr="Une image contenant clipart&#10;&#10;Description générée automatiquement">
            <a:extLst>
              <a:ext uri="{FF2B5EF4-FFF2-40B4-BE49-F238E27FC236}">
                <a16:creationId xmlns:a16="http://schemas.microsoft.com/office/drawing/2014/main" id="{CE03F986-9266-4F11-BC9B-DF16030BFBB7}"/>
              </a:ext>
            </a:extLst>
          </p:cNvPr>
          <p:cNvPicPr>
            <a:picLocks noChangeAspect="1"/>
          </p:cNvPicPr>
          <p:nvPr/>
        </p:nvPicPr>
        <p:blipFill>
          <a:blip r:embed="rId4"/>
          <a:stretch>
            <a:fillRect/>
          </a:stretch>
        </p:blipFill>
        <p:spPr>
          <a:xfrm>
            <a:off x="5351420" y="6078315"/>
            <a:ext cx="560832" cy="560832"/>
          </a:xfrm>
          <a:prstGeom prst="rect">
            <a:avLst/>
          </a:prstGeom>
        </p:spPr>
      </p:pic>
      <p:pic>
        <p:nvPicPr>
          <p:cNvPr id="8" name="Image 7" descr="Une image contenant dessin, table&#10;&#10;Description générée automatiquement">
            <a:extLst>
              <a:ext uri="{FF2B5EF4-FFF2-40B4-BE49-F238E27FC236}">
                <a16:creationId xmlns:a16="http://schemas.microsoft.com/office/drawing/2014/main" id="{2717847F-1901-40AF-B2EF-24041BE4D35A}"/>
              </a:ext>
            </a:extLst>
          </p:cNvPr>
          <p:cNvPicPr>
            <a:picLocks noChangeAspect="1"/>
          </p:cNvPicPr>
          <p:nvPr/>
        </p:nvPicPr>
        <p:blipFill>
          <a:blip r:embed="rId5"/>
          <a:stretch>
            <a:fillRect/>
          </a:stretch>
        </p:blipFill>
        <p:spPr>
          <a:xfrm>
            <a:off x="1840778" y="947115"/>
            <a:ext cx="2920214" cy="1662112"/>
          </a:xfrm>
          <a:prstGeom prst="rect">
            <a:avLst/>
          </a:prstGeom>
        </p:spPr>
      </p:pic>
      <p:pic>
        <p:nvPicPr>
          <p:cNvPr id="9" name="Image 8">
            <a:extLst>
              <a:ext uri="{FF2B5EF4-FFF2-40B4-BE49-F238E27FC236}">
                <a16:creationId xmlns:a16="http://schemas.microsoft.com/office/drawing/2014/main" id="{3E3ED9EB-00AF-45A6-A457-A9CC433BB82C}"/>
              </a:ext>
            </a:extLst>
          </p:cNvPr>
          <p:cNvPicPr>
            <a:picLocks noChangeAspect="1"/>
          </p:cNvPicPr>
          <p:nvPr/>
        </p:nvPicPr>
        <p:blipFill rotWithShape="1">
          <a:blip r:embed="rId6"/>
          <a:srcRect t="29935" b="25838"/>
          <a:stretch/>
        </p:blipFill>
        <p:spPr>
          <a:xfrm>
            <a:off x="5361872" y="1168839"/>
            <a:ext cx="2781300" cy="1230085"/>
          </a:xfrm>
          <a:prstGeom prst="rect">
            <a:avLst/>
          </a:prstGeom>
        </p:spPr>
      </p:pic>
      <p:sp>
        <p:nvSpPr>
          <p:cNvPr id="11" name="ZoneTexte 10">
            <a:extLst>
              <a:ext uri="{FF2B5EF4-FFF2-40B4-BE49-F238E27FC236}">
                <a16:creationId xmlns:a16="http://schemas.microsoft.com/office/drawing/2014/main" id="{155B6AA0-C219-41B5-B168-C655AADFBA73}"/>
              </a:ext>
            </a:extLst>
          </p:cNvPr>
          <p:cNvSpPr txBox="1"/>
          <p:nvPr/>
        </p:nvSpPr>
        <p:spPr>
          <a:xfrm>
            <a:off x="2005084" y="2313525"/>
            <a:ext cx="2824678" cy="1292662"/>
          </a:xfrm>
          <a:prstGeom prst="rect">
            <a:avLst/>
          </a:prstGeom>
          <a:noFill/>
        </p:spPr>
        <p:txBody>
          <a:bodyPr wrap="square" rtlCol="0">
            <a:spAutoFit/>
          </a:bodyPr>
          <a:lstStyle/>
          <a:p>
            <a:pPr marL="285750" indent="-285750">
              <a:buFont typeface="Arial" panose="020B0604020202020204" pitchFamily="34" charset="0"/>
              <a:buChar char="•"/>
            </a:pPr>
            <a:r>
              <a:rPr lang="fr-BE" sz="2000" dirty="0"/>
              <a:t>Garantie de 25 ans</a:t>
            </a:r>
          </a:p>
          <a:p>
            <a:pPr marL="285750" indent="-285750">
              <a:buFont typeface="Arial" panose="020B0604020202020204" pitchFamily="34" charset="0"/>
              <a:buChar char="•"/>
            </a:pPr>
            <a:r>
              <a:rPr lang="fr-BE" sz="2000" dirty="0"/>
              <a:t>Possibilité full black</a:t>
            </a:r>
          </a:p>
          <a:p>
            <a:pPr marL="285750" indent="-285750">
              <a:buFont typeface="Arial" panose="020B0604020202020204" pitchFamily="34" charset="0"/>
              <a:buChar char="•"/>
            </a:pPr>
            <a:r>
              <a:rPr lang="fr-BE" sz="2000" dirty="0"/>
              <a:t>Cellules entuilées </a:t>
            </a:r>
          </a:p>
          <a:p>
            <a:r>
              <a:rPr lang="fr-BE" dirty="0"/>
              <a:t> </a:t>
            </a:r>
          </a:p>
        </p:txBody>
      </p:sp>
      <p:sp>
        <p:nvSpPr>
          <p:cNvPr id="13" name="ZoneTexte 12">
            <a:extLst>
              <a:ext uri="{FF2B5EF4-FFF2-40B4-BE49-F238E27FC236}">
                <a16:creationId xmlns:a16="http://schemas.microsoft.com/office/drawing/2014/main" id="{52FEE4CC-96B0-4002-AB25-7548B024B512}"/>
              </a:ext>
            </a:extLst>
          </p:cNvPr>
          <p:cNvSpPr txBox="1"/>
          <p:nvPr/>
        </p:nvSpPr>
        <p:spPr>
          <a:xfrm>
            <a:off x="5378268" y="2158003"/>
            <a:ext cx="4105484" cy="1631216"/>
          </a:xfrm>
          <a:prstGeom prst="rect">
            <a:avLst/>
          </a:prstGeom>
          <a:noFill/>
        </p:spPr>
        <p:txBody>
          <a:bodyPr wrap="square" rtlCol="0">
            <a:spAutoFit/>
          </a:bodyPr>
          <a:lstStyle/>
          <a:p>
            <a:pPr marL="285750" indent="-285750">
              <a:buFont typeface="Arial" panose="020B0604020202020204" pitchFamily="34" charset="0"/>
              <a:buChar char="•"/>
            </a:pPr>
            <a:r>
              <a:rPr lang="fr-BE" sz="2000" dirty="0"/>
              <a:t>Garantie jusqu’a 20 ans</a:t>
            </a:r>
          </a:p>
          <a:p>
            <a:pPr marL="285750" indent="-285750">
              <a:buFont typeface="Arial" panose="020B0604020202020204" pitchFamily="34" charset="0"/>
              <a:buChar char="•"/>
            </a:pPr>
            <a:r>
              <a:rPr lang="fr-BE" sz="2000" dirty="0"/>
              <a:t>Gestion des ombrages</a:t>
            </a:r>
          </a:p>
          <a:p>
            <a:pPr marL="285750" indent="-285750">
              <a:buFont typeface="Arial" panose="020B0604020202020204" pitchFamily="34" charset="0"/>
              <a:buChar char="•"/>
            </a:pPr>
            <a:r>
              <a:rPr lang="fr-BE" sz="2000" dirty="0"/>
              <a:t>Possibilité chargeur voiture électrique intégré</a:t>
            </a:r>
          </a:p>
          <a:p>
            <a:pPr marL="285750" indent="-285750">
              <a:buFont typeface="Arial" panose="020B0604020202020204" pitchFamily="34" charset="0"/>
              <a:buChar char="•"/>
            </a:pPr>
            <a:r>
              <a:rPr lang="fr-BE" sz="2000" dirty="0"/>
              <a:t>Monitoring sur application</a:t>
            </a:r>
          </a:p>
        </p:txBody>
      </p:sp>
      <p:sp>
        <p:nvSpPr>
          <p:cNvPr id="14" name="ZoneTexte 13">
            <a:extLst>
              <a:ext uri="{FF2B5EF4-FFF2-40B4-BE49-F238E27FC236}">
                <a16:creationId xmlns:a16="http://schemas.microsoft.com/office/drawing/2014/main" id="{BBF572EE-E59C-431F-B07E-12485FDACBAC}"/>
              </a:ext>
            </a:extLst>
          </p:cNvPr>
          <p:cNvSpPr txBox="1"/>
          <p:nvPr/>
        </p:nvSpPr>
        <p:spPr>
          <a:xfrm>
            <a:off x="2566773" y="841239"/>
            <a:ext cx="2262989" cy="367309"/>
          </a:xfrm>
          <a:prstGeom prst="rect">
            <a:avLst/>
          </a:prstGeom>
          <a:noFill/>
        </p:spPr>
        <p:txBody>
          <a:bodyPr wrap="square" rtlCol="0">
            <a:spAutoFit/>
          </a:bodyPr>
          <a:lstStyle/>
          <a:p>
            <a:r>
              <a:rPr lang="fr-BE" dirty="0">
                <a:solidFill>
                  <a:schemeClr val="accent2"/>
                </a:solidFill>
              </a:rPr>
              <a:t>Panneaux</a:t>
            </a:r>
            <a:r>
              <a:rPr lang="fr-BE" dirty="0"/>
              <a:t> </a:t>
            </a:r>
          </a:p>
        </p:txBody>
      </p:sp>
      <p:sp>
        <p:nvSpPr>
          <p:cNvPr id="15" name="ZoneTexte 14">
            <a:extLst>
              <a:ext uri="{FF2B5EF4-FFF2-40B4-BE49-F238E27FC236}">
                <a16:creationId xmlns:a16="http://schemas.microsoft.com/office/drawing/2014/main" id="{D4A667CC-2442-48BF-AAFF-56309A8C3E82}"/>
              </a:ext>
            </a:extLst>
          </p:cNvPr>
          <p:cNvSpPr txBox="1"/>
          <p:nvPr/>
        </p:nvSpPr>
        <p:spPr>
          <a:xfrm>
            <a:off x="6114346" y="841770"/>
            <a:ext cx="2262989" cy="367309"/>
          </a:xfrm>
          <a:prstGeom prst="rect">
            <a:avLst/>
          </a:prstGeom>
          <a:noFill/>
        </p:spPr>
        <p:txBody>
          <a:bodyPr wrap="square" rtlCol="0">
            <a:spAutoFit/>
          </a:bodyPr>
          <a:lstStyle/>
          <a:p>
            <a:r>
              <a:rPr lang="fr-BE" dirty="0">
                <a:solidFill>
                  <a:schemeClr val="accent2"/>
                </a:solidFill>
              </a:rPr>
              <a:t>Onduleurs</a:t>
            </a:r>
          </a:p>
        </p:txBody>
      </p:sp>
      <p:cxnSp>
        <p:nvCxnSpPr>
          <p:cNvPr id="18" name="Connecteur droit avec flèche 17">
            <a:extLst>
              <a:ext uri="{FF2B5EF4-FFF2-40B4-BE49-F238E27FC236}">
                <a16:creationId xmlns:a16="http://schemas.microsoft.com/office/drawing/2014/main" id="{83C82252-9FB4-4902-9A9E-EF7FA46A6D29}"/>
              </a:ext>
            </a:extLst>
          </p:cNvPr>
          <p:cNvCxnSpPr>
            <a:cxnSpLocks/>
          </p:cNvCxnSpPr>
          <p:nvPr/>
        </p:nvCxnSpPr>
        <p:spPr>
          <a:xfrm>
            <a:off x="4206240" y="3796936"/>
            <a:ext cx="696686" cy="763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EAA6E2C0-E5EC-4D05-AB87-EFDE930BA4BD}"/>
              </a:ext>
            </a:extLst>
          </p:cNvPr>
          <p:cNvCxnSpPr>
            <a:cxnSpLocks/>
          </p:cNvCxnSpPr>
          <p:nvPr/>
        </p:nvCxnSpPr>
        <p:spPr>
          <a:xfrm flipH="1">
            <a:off x="6096001" y="3707817"/>
            <a:ext cx="656521" cy="852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26E66FBD-2C88-4FBA-A0CC-4458FFCF0E6D}"/>
              </a:ext>
            </a:extLst>
          </p:cNvPr>
          <p:cNvSpPr txBox="1"/>
          <p:nvPr/>
        </p:nvSpPr>
        <p:spPr>
          <a:xfrm>
            <a:off x="2840855" y="4773550"/>
            <a:ext cx="4995588" cy="861774"/>
          </a:xfrm>
          <a:prstGeom prst="rect">
            <a:avLst/>
          </a:prstGeom>
          <a:noFill/>
        </p:spPr>
        <p:txBody>
          <a:bodyPr wrap="square" rtlCol="0">
            <a:spAutoFit/>
          </a:bodyPr>
          <a:lstStyle/>
          <a:p>
            <a:pPr algn="ctr"/>
            <a:r>
              <a:rPr lang="fr-BE" sz="2500" dirty="0">
                <a:solidFill>
                  <a:schemeClr val="accent2"/>
                </a:solidFill>
              </a:rPr>
              <a:t>Optimisation maximum de l’installation</a:t>
            </a:r>
          </a:p>
        </p:txBody>
      </p:sp>
      <p:pic>
        <p:nvPicPr>
          <p:cNvPr id="31" name="Image 30">
            <a:extLst>
              <a:ext uri="{FF2B5EF4-FFF2-40B4-BE49-F238E27FC236}">
                <a16:creationId xmlns:a16="http://schemas.microsoft.com/office/drawing/2014/main" id="{D66A7D60-8EB6-470F-8759-7217B15792CD}"/>
              </a:ext>
            </a:extLst>
          </p:cNvPr>
          <p:cNvPicPr>
            <a:picLocks noChangeAspect="1"/>
          </p:cNvPicPr>
          <p:nvPr/>
        </p:nvPicPr>
        <p:blipFill>
          <a:blip r:embed="rId7"/>
          <a:stretch>
            <a:fillRect/>
          </a:stretch>
        </p:blipFill>
        <p:spPr>
          <a:xfrm>
            <a:off x="7754328" y="955171"/>
            <a:ext cx="1907592" cy="1249153"/>
          </a:xfrm>
          <a:prstGeom prst="rect">
            <a:avLst/>
          </a:prstGeom>
        </p:spPr>
      </p:pic>
    </p:spTree>
    <p:extLst>
      <p:ext uri="{BB962C8B-B14F-4D97-AF65-F5344CB8AC3E}">
        <p14:creationId xmlns:p14="http://schemas.microsoft.com/office/powerpoint/2010/main" val="108025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50278-9A9A-0F4E-BDCF-6351BE173254}"/>
              </a:ext>
            </a:extLst>
          </p:cNvPr>
          <p:cNvSpPr>
            <a:spLocks noGrp="1"/>
          </p:cNvSpPr>
          <p:nvPr>
            <p:ph type="ctrTitle"/>
          </p:nvPr>
        </p:nvSpPr>
        <p:spPr/>
        <p:txBody>
          <a:bodyPr rtlCol="0"/>
          <a:lstStyle/>
          <a:p>
            <a:pPr rtl="0"/>
            <a:r>
              <a:rPr lang="fr-FR" dirty="0"/>
              <a:t>Agence Immobilière Sociale Prologer</a:t>
            </a:r>
          </a:p>
        </p:txBody>
      </p:sp>
      <p:sp>
        <p:nvSpPr>
          <p:cNvPr id="3" name="Sous-titre 2">
            <a:extLst>
              <a:ext uri="{FF2B5EF4-FFF2-40B4-BE49-F238E27FC236}">
                <a16:creationId xmlns:a16="http://schemas.microsoft.com/office/drawing/2014/main" id="{117F481B-9C2C-084A-8DF1-0582D2DA4B02}"/>
              </a:ext>
            </a:extLst>
          </p:cNvPr>
          <p:cNvSpPr>
            <a:spLocks noGrp="1"/>
          </p:cNvSpPr>
          <p:nvPr>
            <p:ph type="subTitle" idx="1"/>
          </p:nvPr>
        </p:nvSpPr>
        <p:spPr/>
        <p:txBody>
          <a:bodyPr rtlCol="0"/>
          <a:lstStyle/>
          <a:p>
            <a:pPr rtl="0"/>
            <a:r>
              <a:rPr lang="fr-FR" dirty="0"/>
              <a:t>ASBL agréée par le gouvernement wallon</a:t>
            </a:r>
          </a:p>
        </p:txBody>
      </p:sp>
    </p:spTree>
    <p:extLst>
      <p:ext uri="{BB962C8B-B14F-4D97-AF65-F5344CB8AC3E}">
        <p14:creationId xmlns:p14="http://schemas.microsoft.com/office/powerpoint/2010/main" val="3827693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clipart&#10;&#10;Description générée automatiquement">
            <a:extLst>
              <a:ext uri="{FF2B5EF4-FFF2-40B4-BE49-F238E27FC236}">
                <a16:creationId xmlns:a16="http://schemas.microsoft.com/office/drawing/2014/main" id="{CE03F986-9266-4F11-BC9B-DF16030BFBB7}"/>
              </a:ext>
            </a:extLst>
          </p:cNvPr>
          <p:cNvPicPr>
            <a:picLocks noChangeAspect="1"/>
          </p:cNvPicPr>
          <p:nvPr/>
        </p:nvPicPr>
        <p:blipFill>
          <a:blip r:embed="rId2"/>
          <a:stretch>
            <a:fillRect/>
          </a:stretch>
        </p:blipFill>
        <p:spPr>
          <a:xfrm>
            <a:off x="5351420" y="6078315"/>
            <a:ext cx="560832" cy="560832"/>
          </a:xfrm>
          <a:prstGeom prst="rect">
            <a:avLst/>
          </a:prstGeom>
        </p:spPr>
      </p:pic>
      <p:sp>
        <p:nvSpPr>
          <p:cNvPr id="12" name="Titre 4">
            <a:extLst>
              <a:ext uri="{FF2B5EF4-FFF2-40B4-BE49-F238E27FC236}">
                <a16:creationId xmlns:a16="http://schemas.microsoft.com/office/drawing/2014/main" id="{2A4F266E-0302-4060-96AC-4D55BE7BCB85}"/>
              </a:ext>
            </a:extLst>
          </p:cNvPr>
          <p:cNvSpPr txBox="1">
            <a:spLocks/>
          </p:cNvSpPr>
          <p:nvPr/>
        </p:nvSpPr>
        <p:spPr>
          <a:xfrm>
            <a:off x="1333502" y="437312"/>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fr-BE" dirty="0"/>
          </a:p>
        </p:txBody>
      </p:sp>
      <p:sp>
        <p:nvSpPr>
          <p:cNvPr id="2" name="ZoneTexte 1">
            <a:extLst>
              <a:ext uri="{FF2B5EF4-FFF2-40B4-BE49-F238E27FC236}">
                <a16:creationId xmlns:a16="http://schemas.microsoft.com/office/drawing/2014/main" id="{4316F6E8-75AD-4F43-A22E-F469C6ED338C}"/>
              </a:ext>
            </a:extLst>
          </p:cNvPr>
          <p:cNvSpPr txBox="1"/>
          <p:nvPr/>
        </p:nvSpPr>
        <p:spPr>
          <a:xfrm>
            <a:off x="896645" y="2336163"/>
            <a:ext cx="9410329" cy="2785378"/>
          </a:xfrm>
          <a:prstGeom prst="rect">
            <a:avLst/>
          </a:prstGeom>
          <a:noFill/>
        </p:spPr>
        <p:txBody>
          <a:bodyPr wrap="square" rtlCol="0">
            <a:spAutoFit/>
          </a:bodyPr>
          <a:lstStyle/>
          <a:p>
            <a:pPr fontAlgn="base"/>
            <a:br>
              <a:rPr lang="fr-BE" sz="2500" dirty="0"/>
            </a:br>
            <a:r>
              <a:rPr lang="fr-BE" sz="2500" dirty="0"/>
              <a:t>-      5 installations photovoltaïques commandées :	     </a:t>
            </a:r>
            <a:r>
              <a:rPr lang="fr-BE" sz="2500" dirty="0">
                <a:solidFill>
                  <a:schemeClr val="accent1"/>
                </a:solidFill>
              </a:rPr>
              <a:t>-5%</a:t>
            </a:r>
          </a:p>
          <a:p>
            <a:pPr fontAlgn="base"/>
            <a:endParaRPr lang="fr-BE" sz="2500" dirty="0"/>
          </a:p>
          <a:p>
            <a:pPr fontAlgn="base"/>
            <a:r>
              <a:rPr lang="fr-BE" sz="2500" dirty="0"/>
              <a:t>-     10 installations photovoltaïques commandées : 	</a:t>
            </a:r>
            <a:r>
              <a:rPr lang="fr-BE" sz="2500" dirty="0">
                <a:solidFill>
                  <a:schemeClr val="accent1"/>
                </a:solidFill>
              </a:rPr>
              <a:t>-10%</a:t>
            </a:r>
          </a:p>
          <a:p>
            <a:pPr marL="285750" indent="-285750" fontAlgn="base">
              <a:buFontTx/>
              <a:buChar char="-"/>
            </a:pPr>
            <a:endParaRPr lang="fr-BE" sz="2500" dirty="0"/>
          </a:p>
          <a:p>
            <a:pPr marL="285750" indent="-285750" fontAlgn="base">
              <a:buFontTx/>
              <a:buChar char="-"/>
            </a:pPr>
            <a:r>
              <a:rPr lang="fr-BE" sz="2500" dirty="0"/>
              <a:t>  &gt;15 installations photovoltaïques commandées :  	</a:t>
            </a:r>
            <a:r>
              <a:rPr lang="fr-BE" sz="2500" dirty="0">
                <a:solidFill>
                  <a:schemeClr val="accent1"/>
                </a:solidFill>
              </a:rPr>
              <a:t>-15%!</a:t>
            </a:r>
          </a:p>
          <a:p>
            <a:endParaRPr lang="fr-BE" sz="2500" dirty="0"/>
          </a:p>
        </p:txBody>
      </p:sp>
      <p:sp>
        <p:nvSpPr>
          <p:cNvPr id="3" name="ZoneTexte 2">
            <a:extLst>
              <a:ext uri="{FF2B5EF4-FFF2-40B4-BE49-F238E27FC236}">
                <a16:creationId xmlns:a16="http://schemas.microsoft.com/office/drawing/2014/main" id="{A87F5163-EABB-4780-ADBD-8C1B9B0A90EC}"/>
              </a:ext>
            </a:extLst>
          </p:cNvPr>
          <p:cNvSpPr txBox="1"/>
          <p:nvPr/>
        </p:nvSpPr>
        <p:spPr>
          <a:xfrm>
            <a:off x="2542903" y="437312"/>
            <a:ext cx="4232366" cy="1077218"/>
          </a:xfrm>
          <a:prstGeom prst="rect">
            <a:avLst/>
          </a:prstGeom>
          <a:noFill/>
        </p:spPr>
        <p:txBody>
          <a:bodyPr wrap="square" rtlCol="0">
            <a:spAutoFit/>
          </a:bodyPr>
          <a:lstStyle/>
          <a:p>
            <a:r>
              <a:rPr lang="fr-BE" sz="3200" b="1" dirty="0">
                <a:solidFill>
                  <a:schemeClr val="accent1"/>
                </a:solidFill>
              </a:rPr>
              <a:t>Votre achat groupé :</a:t>
            </a:r>
            <a:endParaRPr lang="fr-BE" sz="3200" dirty="0">
              <a:solidFill>
                <a:schemeClr val="accent1"/>
              </a:solidFill>
            </a:endParaRPr>
          </a:p>
          <a:p>
            <a:endParaRPr lang="fr-BE" sz="3200" dirty="0">
              <a:solidFill>
                <a:schemeClr val="accent1"/>
              </a:solidFill>
            </a:endParaRPr>
          </a:p>
        </p:txBody>
      </p:sp>
    </p:spTree>
    <p:extLst>
      <p:ext uri="{BB962C8B-B14F-4D97-AF65-F5344CB8AC3E}">
        <p14:creationId xmlns:p14="http://schemas.microsoft.com/office/powerpoint/2010/main" val="2206536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lipart&#10;&#10;Description générée automatiquement">
            <a:extLst>
              <a:ext uri="{FF2B5EF4-FFF2-40B4-BE49-F238E27FC236}">
                <a16:creationId xmlns:a16="http://schemas.microsoft.com/office/drawing/2014/main" id="{E017C04E-E2E0-478D-B377-9CC8E698AF31}"/>
              </a:ext>
            </a:extLst>
          </p:cNvPr>
          <p:cNvPicPr>
            <a:picLocks noGrp="1" noChangeAspect="1"/>
          </p:cNvPicPr>
          <p:nvPr>
            <p:ph idx="1"/>
          </p:nvPr>
        </p:nvPicPr>
        <p:blipFill>
          <a:blip r:embed="rId2"/>
          <a:stretch>
            <a:fillRect/>
          </a:stretch>
        </p:blipFill>
        <p:spPr>
          <a:xfrm>
            <a:off x="5351420" y="6078315"/>
            <a:ext cx="560832" cy="560832"/>
          </a:xfrm>
        </p:spPr>
      </p:pic>
      <p:pic>
        <p:nvPicPr>
          <p:cNvPr id="7" name="Image 6" descr="Une image contenant dessin&#10;&#10;Description générée automatiquement">
            <a:extLst>
              <a:ext uri="{FF2B5EF4-FFF2-40B4-BE49-F238E27FC236}">
                <a16:creationId xmlns:a16="http://schemas.microsoft.com/office/drawing/2014/main" id="{1A46C6BB-5050-44AE-AC02-474C97A0FF7B}"/>
              </a:ext>
            </a:extLst>
          </p:cNvPr>
          <p:cNvPicPr>
            <a:picLocks noChangeAspect="1"/>
          </p:cNvPicPr>
          <p:nvPr/>
        </p:nvPicPr>
        <p:blipFill>
          <a:blip r:embed="rId3"/>
          <a:stretch>
            <a:fillRect/>
          </a:stretch>
        </p:blipFill>
        <p:spPr>
          <a:xfrm>
            <a:off x="3435180" y="2490539"/>
            <a:ext cx="4450377" cy="3514150"/>
          </a:xfrm>
          <a:prstGeom prst="rect">
            <a:avLst/>
          </a:prstGeom>
        </p:spPr>
      </p:pic>
      <p:sp>
        <p:nvSpPr>
          <p:cNvPr id="9" name="ZoneTexte 8">
            <a:extLst>
              <a:ext uri="{FF2B5EF4-FFF2-40B4-BE49-F238E27FC236}">
                <a16:creationId xmlns:a16="http://schemas.microsoft.com/office/drawing/2014/main" id="{F22C4545-6A9D-4188-B7D1-FD4F1036E1A0}"/>
              </a:ext>
            </a:extLst>
          </p:cNvPr>
          <p:cNvSpPr txBox="1"/>
          <p:nvPr/>
        </p:nvSpPr>
        <p:spPr>
          <a:xfrm>
            <a:off x="1794565" y="1346230"/>
            <a:ext cx="9426809" cy="861774"/>
          </a:xfrm>
          <a:prstGeom prst="rect">
            <a:avLst/>
          </a:prstGeom>
          <a:noFill/>
        </p:spPr>
        <p:txBody>
          <a:bodyPr wrap="square" rtlCol="0">
            <a:spAutoFit/>
          </a:bodyPr>
          <a:lstStyle/>
          <a:p>
            <a:pPr algn="ctr"/>
            <a:r>
              <a:rPr lang="fr-BE" sz="2500" dirty="0">
                <a:solidFill>
                  <a:schemeClr val="accent1"/>
                </a:solidFill>
              </a:rPr>
              <a:t>Une entreprise avec une vision 360° de la gestion énergétique des bâtiments </a:t>
            </a:r>
          </a:p>
        </p:txBody>
      </p:sp>
      <p:pic>
        <p:nvPicPr>
          <p:cNvPr id="15" name="Image 14">
            <a:extLst>
              <a:ext uri="{FF2B5EF4-FFF2-40B4-BE49-F238E27FC236}">
                <a16:creationId xmlns:a16="http://schemas.microsoft.com/office/drawing/2014/main" id="{4B175877-AD19-416B-9507-B5447561CEC4}"/>
              </a:ext>
            </a:extLst>
          </p:cNvPr>
          <p:cNvPicPr>
            <a:picLocks noChangeAspect="1"/>
          </p:cNvPicPr>
          <p:nvPr/>
        </p:nvPicPr>
        <p:blipFill rotWithShape="1">
          <a:blip r:embed="rId4"/>
          <a:srcRect t="65578" b="12829"/>
          <a:stretch/>
        </p:blipFill>
        <p:spPr>
          <a:xfrm>
            <a:off x="5187034" y="438963"/>
            <a:ext cx="2595381" cy="330641"/>
          </a:xfrm>
          <a:prstGeom prst="rect">
            <a:avLst/>
          </a:prstGeom>
        </p:spPr>
      </p:pic>
      <p:sp>
        <p:nvSpPr>
          <p:cNvPr id="11" name="ZoneTexte 10">
            <a:extLst>
              <a:ext uri="{FF2B5EF4-FFF2-40B4-BE49-F238E27FC236}">
                <a16:creationId xmlns:a16="http://schemas.microsoft.com/office/drawing/2014/main" id="{A3403305-06C8-44A0-9CF2-FC1B0211540D}"/>
              </a:ext>
            </a:extLst>
          </p:cNvPr>
          <p:cNvSpPr txBox="1"/>
          <p:nvPr/>
        </p:nvSpPr>
        <p:spPr>
          <a:xfrm>
            <a:off x="8786284" y="3773324"/>
            <a:ext cx="3181349" cy="646331"/>
          </a:xfrm>
          <a:prstGeom prst="rect">
            <a:avLst/>
          </a:prstGeom>
          <a:noFill/>
        </p:spPr>
        <p:txBody>
          <a:bodyPr wrap="square" rtlCol="0">
            <a:spAutoFit/>
          </a:bodyPr>
          <a:lstStyle/>
          <a:p>
            <a:r>
              <a:rPr lang="fr-BE" dirty="0">
                <a:solidFill>
                  <a:schemeClr val="accent2"/>
                </a:solidFill>
              </a:rPr>
              <a:t>6 départements pour une multitude d’applications  </a:t>
            </a:r>
          </a:p>
        </p:txBody>
      </p:sp>
      <p:sp>
        <p:nvSpPr>
          <p:cNvPr id="2" name="ZoneTexte 1">
            <a:extLst>
              <a:ext uri="{FF2B5EF4-FFF2-40B4-BE49-F238E27FC236}">
                <a16:creationId xmlns:a16="http://schemas.microsoft.com/office/drawing/2014/main" id="{2DEB3327-F107-4FBB-8A2B-C34E1B11C8A9}"/>
              </a:ext>
            </a:extLst>
          </p:cNvPr>
          <p:cNvSpPr txBox="1"/>
          <p:nvPr/>
        </p:nvSpPr>
        <p:spPr>
          <a:xfrm>
            <a:off x="2675497" y="369168"/>
            <a:ext cx="6647681" cy="523220"/>
          </a:xfrm>
          <a:prstGeom prst="rect">
            <a:avLst/>
          </a:prstGeom>
          <a:noFill/>
        </p:spPr>
        <p:txBody>
          <a:bodyPr wrap="square" rtlCol="0">
            <a:spAutoFit/>
          </a:bodyPr>
          <a:lstStyle/>
          <a:p>
            <a:pPr algn="ctr"/>
            <a:r>
              <a:rPr lang="fr-BE" sz="2800" dirty="0">
                <a:solidFill>
                  <a:schemeClr val="accent1"/>
                </a:solidFill>
              </a:rPr>
              <a:t>Qui est                           ?</a:t>
            </a:r>
          </a:p>
        </p:txBody>
      </p:sp>
    </p:spTree>
    <p:extLst>
      <p:ext uri="{BB962C8B-B14F-4D97-AF65-F5344CB8AC3E}">
        <p14:creationId xmlns:p14="http://schemas.microsoft.com/office/powerpoint/2010/main" val="2347029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clipart&#10;&#10;Description générée automatiquement">
            <a:extLst>
              <a:ext uri="{FF2B5EF4-FFF2-40B4-BE49-F238E27FC236}">
                <a16:creationId xmlns:a16="http://schemas.microsoft.com/office/drawing/2014/main" id="{CE03F986-9266-4F11-BC9B-DF16030BFBB7}"/>
              </a:ext>
            </a:extLst>
          </p:cNvPr>
          <p:cNvPicPr>
            <a:picLocks noChangeAspect="1"/>
          </p:cNvPicPr>
          <p:nvPr/>
        </p:nvPicPr>
        <p:blipFill>
          <a:blip r:embed="rId2"/>
          <a:stretch>
            <a:fillRect/>
          </a:stretch>
        </p:blipFill>
        <p:spPr>
          <a:xfrm>
            <a:off x="5102026" y="6209529"/>
            <a:ext cx="560832" cy="560832"/>
          </a:xfrm>
          <a:prstGeom prst="rect">
            <a:avLst/>
          </a:prstGeom>
        </p:spPr>
      </p:pic>
      <p:sp>
        <p:nvSpPr>
          <p:cNvPr id="12" name="Titre 4">
            <a:extLst>
              <a:ext uri="{FF2B5EF4-FFF2-40B4-BE49-F238E27FC236}">
                <a16:creationId xmlns:a16="http://schemas.microsoft.com/office/drawing/2014/main" id="{2A4F266E-0302-4060-96AC-4D55BE7BCB85}"/>
              </a:ext>
            </a:extLst>
          </p:cNvPr>
          <p:cNvSpPr txBox="1">
            <a:spLocks/>
          </p:cNvSpPr>
          <p:nvPr/>
        </p:nvSpPr>
        <p:spPr>
          <a:xfrm>
            <a:off x="1333502" y="437312"/>
            <a:ext cx="8097881" cy="1173774"/>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b="1" dirty="0"/>
              <a:t>Un acteur incontournable du photovoltaïque en Wallonie </a:t>
            </a:r>
            <a:endParaRPr lang="fr-BE" dirty="0"/>
          </a:p>
        </p:txBody>
      </p:sp>
      <p:sp>
        <p:nvSpPr>
          <p:cNvPr id="3" name="ZoneTexte 2">
            <a:extLst>
              <a:ext uri="{FF2B5EF4-FFF2-40B4-BE49-F238E27FC236}">
                <a16:creationId xmlns:a16="http://schemas.microsoft.com/office/drawing/2014/main" id="{17606143-084E-404F-B7B7-B016DF9B1D15}"/>
              </a:ext>
            </a:extLst>
          </p:cNvPr>
          <p:cNvSpPr txBox="1"/>
          <p:nvPr/>
        </p:nvSpPr>
        <p:spPr>
          <a:xfrm>
            <a:off x="1062442" y="1680750"/>
            <a:ext cx="3204754" cy="369332"/>
          </a:xfrm>
          <a:prstGeom prst="rect">
            <a:avLst/>
          </a:prstGeom>
          <a:noFill/>
        </p:spPr>
        <p:txBody>
          <a:bodyPr wrap="square" rtlCol="0">
            <a:spAutoFit/>
          </a:bodyPr>
          <a:lstStyle/>
          <a:p>
            <a:r>
              <a:rPr lang="fr-BE" dirty="0"/>
              <a:t>Particulier </a:t>
            </a:r>
          </a:p>
        </p:txBody>
      </p:sp>
      <p:sp>
        <p:nvSpPr>
          <p:cNvPr id="8" name="ZoneTexte 7">
            <a:extLst>
              <a:ext uri="{FF2B5EF4-FFF2-40B4-BE49-F238E27FC236}">
                <a16:creationId xmlns:a16="http://schemas.microsoft.com/office/drawing/2014/main" id="{74E19B36-709F-434B-8091-F0D8CFE7467F}"/>
              </a:ext>
            </a:extLst>
          </p:cNvPr>
          <p:cNvSpPr txBox="1"/>
          <p:nvPr/>
        </p:nvSpPr>
        <p:spPr>
          <a:xfrm>
            <a:off x="1037407" y="4355847"/>
            <a:ext cx="3204754" cy="369332"/>
          </a:xfrm>
          <a:prstGeom prst="rect">
            <a:avLst/>
          </a:prstGeom>
          <a:noFill/>
        </p:spPr>
        <p:txBody>
          <a:bodyPr wrap="square" rtlCol="0">
            <a:spAutoFit/>
          </a:bodyPr>
          <a:lstStyle/>
          <a:p>
            <a:r>
              <a:rPr lang="fr-BE" dirty="0"/>
              <a:t>Carport solaire </a:t>
            </a:r>
          </a:p>
        </p:txBody>
      </p:sp>
      <p:pic>
        <p:nvPicPr>
          <p:cNvPr id="6" name="Image 5" descr="Une image contenant objet, homme, toit, bateau&#10;&#10;Description générée automatiquement">
            <a:extLst>
              <a:ext uri="{FF2B5EF4-FFF2-40B4-BE49-F238E27FC236}">
                <a16:creationId xmlns:a16="http://schemas.microsoft.com/office/drawing/2014/main" id="{40EF52FD-3170-4FB4-86BF-704D8EFD9CD8}"/>
              </a:ext>
            </a:extLst>
          </p:cNvPr>
          <p:cNvPicPr>
            <a:picLocks noChangeAspect="1"/>
          </p:cNvPicPr>
          <p:nvPr/>
        </p:nvPicPr>
        <p:blipFill>
          <a:blip r:embed="rId3"/>
          <a:stretch>
            <a:fillRect/>
          </a:stretch>
        </p:blipFill>
        <p:spPr>
          <a:xfrm>
            <a:off x="1144087" y="2085765"/>
            <a:ext cx="3488267" cy="1962150"/>
          </a:xfrm>
          <a:prstGeom prst="rect">
            <a:avLst/>
          </a:prstGeom>
        </p:spPr>
      </p:pic>
      <p:pic>
        <p:nvPicPr>
          <p:cNvPr id="9" name="Image 8" descr="Une image contenant extérieur, bâtiment, maison, brique&#10;&#10;Description générée automatiquement">
            <a:extLst>
              <a:ext uri="{FF2B5EF4-FFF2-40B4-BE49-F238E27FC236}">
                <a16:creationId xmlns:a16="http://schemas.microsoft.com/office/drawing/2014/main" id="{A28D229A-4D44-46BE-AEDD-3B3C825D405E}"/>
              </a:ext>
            </a:extLst>
          </p:cNvPr>
          <p:cNvPicPr>
            <a:picLocks noChangeAspect="1"/>
          </p:cNvPicPr>
          <p:nvPr/>
        </p:nvPicPr>
        <p:blipFill rotWithShape="1">
          <a:blip r:embed="rId4"/>
          <a:srcRect t="25948" b="22084"/>
          <a:stretch/>
        </p:blipFill>
        <p:spPr>
          <a:xfrm>
            <a:off x="5851524" y="2050081"/>
            <a:ext cx="2905273" cy="2008472"/>
          </a:xfrm>
          <a:prstGeom prst="rect">
            <a:avLst/>
          </a:prstGeom>
        </p:spPr>
      </p:pic>
      <p:sp>
        <p:nvSpPr>
          <p:cNvPr id="10" name="Rectangle 9">
            <a:extLst>
              <a:ext uri="{FF2B5EF4-FFF2-40B4-BE49-F238E27FC236}">
                <a16:creationId xmlns:a16="http://schemas.microsoft.com/office/drawing/2014/main" id="{D33D2CD6-5B17-493A-B36E-98D879132C46}"/>
              </a:ext>
            </a:extLst>
          </p:cNvPr>
          <p:cNvSpPr/>
          <p:nvPr/>
        </p:nvSpPr>
        <p:spPr>
          <a:xfrm>
            <a:off x="1144087" y="2085765"/>
            <a:ext cx="3488267" cy="1972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a:extLst>
              <a:ext uri="{FF2B5EF4-FFF2-40B4-BE49-F238E27FC236}">
                <a16:creationId xmlns:a16="http://schemas.microsoft.com/office/drawing/2014/main" id="{E5F881BE-81B6-46AD-B153-BAE2EB34EE80}"/>
              </a:ext>
            </a:extLst>
          </p:cNvPr>
          <p:cNvSpPr/>
          <p:nvPr/>
        </p:nvSpPr>
        <p:spPr>
          <a:xfrm>
            <a:off x="5860866" y="2050082"/>
            <a:ext cx="2895932" cy="20084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12F01061-D849-49CC-9DC1-627AE2702B37}"/>
              </a:ext>
            </a:extLst>
          </p:cNvPr>
          <p:cNvSpPr/>
          <p:nvPr/>
        </p:nvSpPr>
        <p:spPr>
          <a:xfrm>
            <a:off x="4458785" y="2338263"/>
            <a:ext cx="1592696" cy="1528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F5686027-C905-40D5-8ACD-AE1935F583E6}"/>
              </a:ext>
            </a:extLst>
          </p:cNvPr>
          <p:cNvSpPr txBox="1"/>
          <p:nvPr/>
        </p:nvSpPr>
        <p:spPr>
          <a:xfrm>
            <a:off x="4195323" y="2713996"/>
            <a:ext cx="2055825" cy="738664"/>
          </a:xfrm>
          <a:prstGeom prst="rect">
            <a:avLst/>
          </a:prstGeom>
          <a:noFill/>
        </p:spPr>
        <p:txBody>
          <a:bodyPr wrap="square" rtlCol="0">
            <a:spAutoFit/>
          </a:bodyPr>
          <a:lstStyle/>
          <a:p>
            <a:pPr algn="ctr"/>
            <a:r>
              <a:rPr lang="fr-BE" sz="1400" dirty="0">
                <a:solidFill>
                  <a:schemeClr val="bg1"/>
                </a:solidFill>
              </a:rPr>
              <a:t>Plus de 6000 installations en fonctions</a:t>
            </a:r>
          </a:p>
        </p:txBody>
      </p:sp>
      <p:pic>
        <p:nvPicPr>
          <p:cNvPr id="16" name="Image 15" descr="Une image contenant voie, train, extérieur, herbe&#10;&#10;Description générée automatiquement">
            <a:extLst>
              <a:ext uri="{FF2B5EF4-FFF2-40B4-BE49-F238E27FC236}">
                <a16:creationId xmlns:a16="http://schemas.microsoft.com/office/drawing/2014/main" id="{942EEB3D-AEBF-44D6-97A4-957BDAA5EAA2}"/>
              </a:ext>
            </a:extLst>
          </p:cNvPr>
          <p:cNvPicPr>
            <a:picLocks noChangeAspect="1"/>
          </p:cNvPicPr>
          <p:nvPr/>
        </p:nvPicPr>
        <p:blipFill>
          <a:blip r:embed="rId5"/>
          <a:stretch>
            <a:fillRect/>
          </a:stretch>
        </p:blipFill>
        <p:spPr>
          <a:xfrm>
            <a:off x="1144087" y="4774775"/>
            <a:ext cx="3620915" cy="1715170"/>
          </a:xfrm>
          <a:prstGeom prst="rect">
            <a:avLst/>
          </a:prstGeom>
        </p:spPr>
      </p:pic>
      <p:sp>
        <p:nvSpPr>
          <p:cNvPr id="19" name="Rectangle 18">
            <a:extLst>
              <a:ext uri="{FF2B5EF4-FFF2-40B4-BE49-F238E27FC236}">
                <a16:creationId xmlns:a16="http://schemas.microsoft.com/office/drawing/2014/main" id="{31A37547-DCA6-4B9D-BA73-2A83A5D55BE0}"/>
              </a:ext>
            </a:extLst>
          </p:cNvPr>
          <p:cNvSpPr/>
          <p:nvPr/>
        </p:nvSpPr>
        <p:spPr>
          <a:xfrm>
            <a:off x="1144086" y="4789045"/>
            <a:ext cx="3620915" cy="1700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Image 17" descr="Une image contenant clôture, herbe, extérieur, bâtiment&#10;&#10;Description générée automatiquement">
            <a:extLst>
              <a:ext uri="{FF2B5EF4-FFF2-40B4-BE49-F238E27FC236}">
                <a16:creationId xmlns:a16="http://schemas.microsoft.com/office/drawing/2014/main" id="{310316DE-AA11-4912-8A87-58ACAC1F74DA}"/>
              </a:ext>
            </a:extLst>
          </p:cNvPr>
          <p:cNvPicPr>
            <a:picLocks noChangeAspect="1"/>
          </p:cNvPicPr>
          <p:nvPr/>
        </p:nvPicPr>
        <p:blipFill>
          <a:blip r:embed="rId6"/>
          <a:stretch>
            <a:fillRect/>
          </a:stretch>
        </p:blipFill>
        <p:spPr>
          <a:xfrm>
            <a:off x="5860866" y="4774773"/>
            <a:ext cx="3692437" cy="1715171"/>
          </a:xfrm>
          <a:prstGeom prst="rect">
            <a:avLst/>
          </a:prstGeom>
        </p:spPr>
      </p:pic>
      <p:sp>
        <p:nvSpPr>
          <p:cNvPr id="22" name="Rectangle 21">
            <a:extLst>
              <a:ext uri="{FF2B5EF4-FFF2-40B4-BE49-F238E27FC236}">
                <a16:creationId xmlns:a16="http://schemas.microsoft.com/office/drawing/2014/main" id="{0C663FE8-52C6-496D-89DC-F4551A02DC8C}"/>
              </a:ext>
            </a:extLst>
          </p:cNvPr>
          <p:cNvSpPr/>
          <p:nvPr/>
        </p:nvSpPr>
        <p:spPr>
          <a:xfrm>
            <a:off x="5860865" y="4785729"/>
            <a:ext cx="3692438" cy="17042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Ellipse 23">
            <a:extLst>
              <a:ext uri="{FF2B5EF4-FFF2-40B4-BE49-F238E27FC236}">
                <a16:creationId xmlns:a16="http://schemas.microsoft.com/office/drawing/2014/main" id="{780D33AB-B884-427F-BD9C-657AB7B0D068}"/>
              </a:ext>
            </a:extLst>
          </p:cNvPr>
          <p:cNvSpPr/>
          <p:nvPr/>
        </p:nvSpPr>
        <p:spPr>
          <a:xfrm>
            <a:off x="4541677" y="4593461"/>
            <a:ext cx="1592696" cy="1528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ZoneTexte 24">
            <a:extLst>
              <a:ext uri="{FF2B5EF4-FFF2-40B4-BE49-F238E27FC236}">
                <a16:creationId xmlns:a16="http://schemas.microsoft.com/office/drawing/2014/main" id="{FCCC9816-AA37-481B-83FD-3768359879BC}"/>
              </a:ext>
            </a:extLst>
          </p:cNvPr>
          <p:cNvSpPr txBox="1"/>
          <p:nvPr/>
        </p:nvSpPr>
        <p:spPr>
          <a:xfrm>
            <a:off x="4500230" y="4988298"/>
            <a:ext cx="1625405" cy="738664"/>
          </a:xfrm>
          <a:prstGeom prst="rect">
            <a:avLst/>
          </a:prstGeom>
          <a:noFill/>
        </p:spPr>
        <p:txBody>
          <a:bodyPr wrap="square" rtlCol="0">
            <a:spAutoFit/>
          </a:bodyPr>
          <a:lstStyle/>
          <a:p>
            <a:pPr algn="ctr"/>
            <a:r>
              <a:rPr lang="fr-BE" sz="1400" dirty="0">
                <a:solidFill>
                  <a:schemeClr val="bg1"/>
                </a:solidFill>
              </a:rPr>
              <a:t>Des solutions adaptées a chaque besoin</a:t>
            </a:r>
          </a:p>
        </p:txBody>
      </p:sp>
    </p:spTree>
    <p:extLst>
      <p:ext uri="{BB962C8B-B14F-4D97-AF65-F5344CB8AC3E}">
        <p14:creationId xmlns:p14="http://schemas.microsoft.com/office/powerpoint/2010/main" val="1577012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clipart&#10;&#10;Description générée automatiquement">
            <a:extLst>
              <a:ext uri="{FF2B5EF4-FFF2-40B4-BE49-F238E27FC236}">
                <a16:creationId xmlns:a16="http://schemas.microsoft.com/office/drawing/2014/main" id="{CE03F986-9266-4F11-BC9B-DF16030BFBB7}"/>
              </a:ext>
            </a:extLst>
          </p:cNvPr>
          <p:cNvPicPr>
            <a:picLocks noChangeAspect="1"/>
          </p:cNvPicPr>
          <p:nvPr/>
        </p:nvPicPr>
        <p:blipFill>
          <a:blip r:embed="rId2"/>
          <a:stretch>
            <a:fillRect/>
          </a:stretch>
        </p:blipFill>
        <p:spPr>
          <a:xfrm>
            <a:off x="5382442" y="6140272"/>
            <a:ext cx="560832" cy="560832"/>
          </a:xfrm>
          <a:prstGeom prst="rect">
            <a:avLst/>
          </a:prstGeom>
        </p:spPr>
      </p:pic>
      <p:sp>
        <p:nvSpPr>
          <p:cNvPr id="12" name="Titre 4">
            <a:extLst>
              <a:ext uri="{FF2B5EF4-FFF2-40B4-BE49-F238E27FC236}">
                <a16:creationId xmlns:a16="http://schemas.microsoft.com/office/drawing/2014/main" id="{2A4F266E-0302-4060-96AC-4D55BE7BCB85}"/>
              </a:ext>
            </a:extLst>
          </p:cNvPr>
          <p:cNvSpPr txBox="1">
            <a:spLocks/>
          </p:cNvSpPr>
          <p:nvPr/>
        </p:nvSpPr>
        <p:spPr>
          <a:xfrm>
            <a:off x="1333502" y="437312"/>
            <a:ext cx="8097881" cy="1173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b="1" dirty="0"/>
              <a:t>Des chantiers d’envergure</a:t>
            </a:r>
            <a:endParaRPr lang="fr-BE" dirty="0"/>
          </a:p>
        </p:txBody>
      </p:sp>
      <p:pic>
        <p:nvPicPr>
          <p:cNvPr id="2" name="Image 1">
            <a:extLst>
              <a:ext uri="{FF2B5EF4-FFF2-40B4-BE49-F238E27FC236}">
                <a16:creationId xmlns:a16="http://schemas.microsoft.com/office/drawing/2014/main" id="{37E66376-99D9-4A38-97FB-C0E89C872596}"/>
              </a:ext>
            </a:extLst>
          </p:cNvPr>
          <p:cNvPicPr>
            <a:picLocks noChangeAspect="1"/>
          </p:cNvPicPr>
          <p:nvPr/>
        </p:nvPicPr>
        <p:blipFill rotWithShape="1">
          <a:blip r:embed="rId3"/>
          <a:srcRect l="7423" t="12778" r="18203" b="9861"/>
          <a:stretch/>
        </p:blipFill>
        <p:spPr>
          <a:xfrm>
            <a:off x="436709" y="2962275"/>
            <a:ext cx="5356026" cy="3133725"/>
          </a:xfrm>
          <a:prstGeom prst="rect">
            <a:avLst/>
          </a:prstGeom>
        </p:spPr>
      </p:pic>
      <p:pic>
        <p:nvPicPr>
          <p:cNvPr id="3" name="Image 2">
            <a:extLst>
              <a:ext uri="{FF2B5EF4-FFF2-40B4-BE49-F238E27FC236}">
                <a16:creationId xmlns:a16="http://schemas.microsoft.com/office/drawing/2014/main" id="{8D5B3E23-D131-4BB2-AB5A-1788AC206050}"/>
              </a:ext>
            </a:extLst>
          </p:cNvPr>
          <p:cNvPicPr>
            <a:picLocks noChangeAspect="1"/>
          </p:cNvPicPr>
          <p:nvPr/>
        </p:nvPicPr>
        <p:blipFill rotWithShape="1">
          <a:blip r:embed="rId4"/>
          <a:srcRect l="6718" t="38750" r="18829" b="33194"/>
          <a:stretch/>
        </p:blipFill>
        <p:spPr>
          <a:xfrm>
            <a:off x="534245" y="1868347"/>
            <a:ext cx="5160953" cy="1093928"/>
          </a:xfrm>
          <a:prstGeom prst="rect">
            <a:avLst/>
          </a:prstGeom>
        </p:spPr>
      </p:pic>
      <p:sp>
        <p:nvSpPr>
          <p:cNvPr id="5" name="ZoneTexte 4">
            <a:extLst>
              <a:ext uri="{FF2B5EF4-FFF2-40B4-BE49-F238E27FC236}">
                <a16:creationId xmlns:a16="http://schemas.microsoft.com/office/drawing/2014/main" id="{3F57E4C9-1E77-4725-BAEF-F157D6260E71}"/>
              </a:ext>
            </a:extLst>
          </p:cNvPr>
          <p:cNvSpPr txBox="1"/>
          <p:nvPr/>
        </p:nvSpPr>
        <p:spPr>
          <a:xfrm>
            <a:off x="638221" y="1448556"/>
            <a:ext cx="2476500" cy="369332"/>
          </a:xfrm>
          <a:prstGeom prst="rect">
            <a:avLst/>
          </a:prstGeom>
          <a:noFill/>
        </p:spPr>
        <p:txBody>
          <a:bodyPr wrap="square" rtlCol="0">
            <a:spAutoFit/>
          </a:bodyPr>
          <a:lstStyle/>
          <a:p>
            <a:r>
              <a:rPr lang="fr-BE" dirty="0">
                <a:solidFill>
                  <a:schemeClr val="accent2"/>
                </a:solidFill>
              </a:rPr>
              <a:t>Knauf insulation, Visé</a:t>
            </a:r>
          </a:p>
        </p:txBody>
      </p:sp>
      <p:pic>
        <p:nvPicPr>
          <p:cNvPr id="6" name="Image 5">
            <a:extLst>
              <a:ext uri="{FF2B5EF4-FFF2-40B4-BE49-F238E27FC236}">
                <a16:creationId xmlns:a16="http://schemas.microsoft.com/office/drawing/2014/main" id="{81989D15-2AF5-427C-A766-3856D0346FA9}"/>
              </a:ext>
            </a:extLst>
          </p:cNvPr>
          <p:cNvPicPr>
            <a:picLocks noChangeAspect="1"/>
          </p:cNvPicPr>
          <p:nvPr/>
        </p:nvPicPr>
        <p:blipFill rotWithShape="1">
          <a:blip r:embed="rId5"/>
          <a:srcRect l="15234" t="12500" r="28360" b="9305"/>
          <a:stretch/>
        </p:blipFill>
        <p:spPr>
          <a:xfrm>
            <a:off x="6096000" y="1868347"/>
            <a:ext cx="5421609" cy="4227653"/>
          </a:xfrm>
          <a:prstGeom prst="rect">
            <a:avLst/>
          </a:prstGeom>
        </p:spPr>
      </p:pic>
      <p:sp>
        <p:nvSpPr>
          <p:cNvPr id="7" name="ZoneTexte 6">
            <a:extLst>
              <a:ext uri="{FF2B5EF4-FFF2-40B4-BE49-F238E27FC236}">
                <a16:creationId xmlns:a16="http://schemas.microsoft.com/office/drawing/2014/main" id="{45917816-C32F-464B-85C3-2C6BB1E060D3}"/>
              </a:ext>
            </a:extLst>
          </p:cNvPr>
          <p:cNvSpPr txBox="1"/>
          <p:nvPr/>
        </p:nvSpPr>
        <p:spPr>
          <a:xfrm>
            <a:off x="6400800" y="1448556"/>
            <a:ext cx="1487908" cy="369332"/>
          </a:xfrm>
          <a:prstGeom prst="rect">
            <a:avLst/>
          </a:prstGeom>
          <a:noFill/>
        </p:spPr>
        <p:txBody>
          <a:bodyPr wrap="none" rtlCol="0">
            <a:spAutoFit/>
          </a:bodyPr>
          <a:lstStyle/>
          <a:p>
            <a:r>
              <a:rPr lang="fr-BE" dirty="0" err="1">
                <a:solidFill>
                  <a:schemeClr val="accent2"/>
                </a:solidFill>
              </a:rPr>
              <a:t>Arista</a:t>
            </a:r>
            <a:r>
              <a:rPr lang="fr-BE" dirty="0">
                <a:solidFill>
                  <a:schemeClr val="accent2"/>
                </a:solidFill>
              </a:rPr>
              <a:t>, Liège</a:t>
            </a:r>
          </a:p>
        </p:txBody>
      </p:sp>
    </p:spTree>
    <p:extLst>
      <p:ext uri="{BB962C8B-B14F-4D97-AF65-F5344CB8AC3E}">
        <p14:creationId xmlns:p14="http://schemas.microsoft.com/office/powerpoint/2010/main" val="3950849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du contenu 4" descr="Une image contenant clipart&#10;&#10;Description générée automatiquement">
            <a:extLst>
              <a:ext uri="{FF2B5EF4-FFF2-40B4-BE49-F238E27FC236}">
                <a16:creationId xmlns:a16="http://schemas.microsoft.com/office/drawing/2014/main" id="{A7279048-6749-4937-8FA5-5E26D73E2A84}"/>
              </a:ext>
            </a:extLst>
          </p:cNvPr>
          <p:cNvPicPr>
            <a:picLocks noChangeAspect="1"/>
          </p:cNvPicPr>
          <p:nvPr/>
        </p:nvPicPr>
        <p:blipFill>
          <a:blip r:embed="rId2"/>
          <a:stretch>
            <a:fillRect/>
          </a:stretch>
        </p:blipFill>
        <p:spPr>
          <a:xfrm>
            <a:off x="5351420" y="6078315"/>
            <a:ext cx="560832" cy="560832"/>
          </a:xfrm>
          <a:prstGeom prst="rect">
            <a:avLst/>
          </a:prstGeom>
        </p:spPr>
      </p:pic>
      <p:sp>
        <p:nvSpPr>
          <p:cNvPr id="5" name="Titre 4">
            <a:extLst>
              <a:ext uri="{FF2B5EF4-FFF2-40B4-BE49-F238E27FC236}">
                <a16:creationId xmlns:a16="http://schemas.microsoft.com/office/drawing/2014/main" id="{4277EED2-39F5-4C44-BA51-D5C0EC865FFE}"/>
              </a:ext>
            </a:extLst>
          </p:cNvPr>
          <p:cNvSpPr>
            <a:spLocks noGrp="1"/>
          </p:cNvSpPr>
          <p:nvPr>
            <p:ph type="title"/>
          </p:nvPr>
        </p:nvSpPr>
        <p:spPr>
          <a:xfrm>
            <a:off x="2981323" y="357104"/>
            <a:ext cx="8596668" cy="1320800"/>
          </a:xfrm>
        </p:spPr>
        <p:txBody>
          <a:bodyPr/>
          <a:lstStyle/>
          <a:p>
            <a:r>
              <a:rPr lang="fr-BE" dirty="0"/>
              <a:t>Des partenariats nationaux</a:t>
            </a:r>
          </a:p>
        </p:txBody>
      </p:sp>
      <p:sp>
        <p:nvSpPr>
          <p:cNvPr id="2" name="Espace réservé du contenu 1">
            <a:extLst>
              <a:ext uri="{FF2B5EF4-FFF2-40B4-BE49-F238E27FC236}">
                <a16:creationId xmlns:a16="http://schemas.microsoft.com/office/drawing/2014/main" id="{D60E3DC7-2F77-4080-B54B-9100A2A1F441}"/>
              </a:ext>
            </a:extLst>
          </p:cNvPr>
          <p:cNvSpPr>
            <a:spLocks noGrp="1"/>
          </p:cNvSpPr>
          <p:nvPr>
            <p:ph idx="1"/>
          </p:nvPr>
        </p:nvSpPr>
        <p:spPr>
          <a:xfrm>
            <a:off x="1563140" y="2764551"/>
            <a:ext cx="2602460" cy="646331"/>
          </a:xfrm>
        </p:spPr>
        <p:txBody>
          <a:bodyPr/>
          <a:lstStyle/>
          <a:p>
            <a:endParaRPr lang="fr-BE" dirty="0"/>
          </a:p>
          <a:p>
            <a:endParaRPr lang="fr-BE" dirty="0"/>
          </a:p>
          <a:p>
            <a:endParaRPr lang="fr-BE" dirty="0"/>
          </a:p>
          <a:p>
            <a:pPr marL="0" indent="0">
              <a:buNone/>
            </a:pPr>
            <a:endParaRPr lang="fr-BE" dirty="0"/>
          </a:p>
        </p:txBody>
      </p:sp>
      <p:pic>
        <p:nvPicPr>
          <p:cNvPr id="3" name="Image 2">
            <a:extLst>
              <a:ext uri="{FF2B5EF4-FFF2-40B4-BE49-F238E27FC236}">
                <a16:creationId xmlns:a16="http://schemas.microsoft.com/office/drawing/2014/main" id="{C1E6D8FD-7983-4977-9F7E-0DE4AA426DE9}"/>
              </a:ext>
            </a:extLst>
          </p:cNvPr>
          <p:cNvPicPr>
            <a:picLocks noChangeAspect="1"/>
          </p:cNvPicPr>
          <p:nvPr/>
        </p:nvPicPr>
        <p:blipFill rotWithShape="1">
          <a:blip r:embed="rId3"/>
          <a:srcRect l="29489" t="32242" r="21875" b="33750"/>
          <a:stretch/>
        </p:blipFill>
        <p:spPr>
          <a:xfrm>
            <a:off x="1800225" y="2454795"/>
            <a:ext cx="8361506" cy="3288779"/>
          </a:xfrm>
          <a:prstGeom prst="rect">
            <a:avLst/>
          </a:prstGeom>
        </p:spPr>
      </p:pic>
      <p:pic>
        <p:nvPicPr>
          <p:cNvPr id="8" name="Image 7" descr="Une image contenant personne, intérieur, femme, dents&#10;&#10;Description générée automatiquement">
            <a:extLst>
              <a:ext uri="{FF2B5EF4-FFF2-40B4-BE49-F238E27FC236}">
                <a16:creationId xmlns:a16="http://schemas.microsoft.com/office/drawing/2014/main" id="{BA094446-E182-49C2-9019-4AA4CF4AE27B}"/>
              </a:ext>
            </a:extLst>
          </p:cNvPr>
          <p:cNvPicPr>
            <a:picLocks noChangeAspect="1"/>
          </p:cNvPicPr>
          <p:nvPr/>
        </p:nvPicPr>
        <p:blipFill rotWithShape="1">
          <a:blip r:embed="rId4"/>
          <a:srcRect b="11040"/>
          <a:stretch/>
        </p:blipFill>
        <p:spPr>
          <a:xfrm>
            <a:off x="4913476" y="1138784"/>
            <a:ext cx="2811299" cy="1406777"/>
          </a:xfrm>
          <a:prstGeom prst="rect">
            <a:avLst/>
          </a:prstGeom>
        </p:spPr>
      </p:pic>
    </p:spTree>
    <p:extLst>
      <p:ext uri="{BB962C8B-B14F-4D97-AF65-F5344CB8AC3E}">
        <p14:creationId xmlns:p14="http://schemas.microsoft.com/office/powerpoint/2010/main" val="2586355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clipart&#10;&#10;Description générée automatiquement">
            <a:extLst>
              <a:ext uri="{FF2B5EF4-FFF2-40B4-BE49-F238E27FC236}">
                <a16:creationId xmlns:a16="http://schemas.microsoft.com/office/drawing/2014/main" id="{CE03F986-9266-4F11-BC9B-DF16030BFBB7}"/>
              </a:ext>
            </a:extLst>
          </p:cNvPr>
          <p:cNvPicPr>
            <a:picLocks noChangeAspect="1"/>
          </p:cNvPicPr>
          <p:nvPr/>
        </p:nvPicPr>
        <p:blipFill>
          <a:blip r:embed="rId2"/>
          <a:stretch>
            <a:fillRect/>
          </a:stretch>
        </p:blipFill>
        <p:spPr>
          <a:xfrm>
            <a:off x="5351420" y="6078315"/>
            <a:ext cx="560832" cy="560832"/>
          </a:xfrm>
          <a:prstGeom prst="rect">
            <a:avLst/>
          </a:prstGeom>
        </p:spPr>
      </p:pic>
      <p:sp>
        <p:nvSpPr>
          <p:cNvPr id="12" name="Titre 4">
            <a:extLst>
              <a:ext uri="{FF2B5EF4-FFF2-40B4-BE49-F238E27FC236}">
                <a16:creationId xmlns:a16="http://schemas.microsoft.com/office/drawing/2014/main" id="{2A4F266E-0302-4060-96AC-4D55BE7BCB85}"/>
              </a:ext>
            </a:extLst>
          </p:cNvPr>
          <p:cNvSpPr txBox="1">
            <a:spLocks/>
          </p:cNvSpPr>
          <p:nvPr/>
        </p:nvSpPr>
        <p:spPr>
          <a:xfrm>
            <a:off x="1333502" y="437312"/>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fr-BE" dirty="0"/>
          </a:p>
        </p:txBody>
      </p:sp>
      <p:sp>
        <p:nvSpPr>
          <p:cNvPr id="2" name="ZoneTexte 1">
            <a:extLst>
              <a:ext uri="{FF2B5EF4-FFF2-40B4-BE49-F238E27FC236}">
                <a16:creationId xmlns:a16="http://schemas.microsoft.com/office/drawing/2014/main" id="{4316F6E8-75AD-4F43-A22E-F469C6ED338C}"/>
              </a:ext>
            </a:extLst>
          </p:cNvPr>
          <p:cNvSpPr txBox="1"/>
          <p:nvPr/>
        </p:nvSpPr>
        <p:spPr>
          <a:xfrm>
            <a:off x="1528696" y="1050253"/>
            <a:ext cx="7645448" cy="6093976"/>
          </a:xfrm>
          <a:prstGeom prst="rect">
            <a:avLst/>
          </a:prstGeom>
          <a:noFill/>
        </p:spPr>
        <p:txBody>
          <a:bodyPr wrap="square" rtlCol="0">
            <a:spAutoFit/>
          </a:bodyPr>
          <a:lstStyle/>
          <a:p>
            <a:r>
              <a:rPr lang="fr-BE" b="1" dirty="0">
                <a:solidFill>
                  <a:schemeClr val="accent2"/>
                </a:solidFill>
              </a:rPr>
              <a:t>Réno-Solutions c’est :</a:t>
            </a:r>
            <a:endParaRPr lang="fr-BE" dirty="0">
              <a:solidFill>
                <a:schemeClr val="accent2"/>
              </a:solidFill>
            </a:endParaRPr>
          </a:p>
          <a:p>
            <a:pPr fontAlgn="base"/>
            <a:br>
              <a:rPr lang="fr-BE" dirty="0"/>
            </a:br>
            <a:r>
              <a:rPr lang="fr-BE" sz="2500" dirty="0"/>
              <a:t>- Une société fiable et solide avec plus de </a:t>
            </a:r>
            <a:r>
              <a:rPr lang="fr-BE" sz="2500" b="1" dirty="0"/>
              <a:t>10 ans d’expérience.</a:t>
            </a:r>
          </a:p>
          <a:p>
            <a:pPr fontAlgn="base"/>
            <a:endParaRPr lang="fr-BE" sz="2500" dirty="0"/>
          </a:p>
          <a:p>
            <a:pPr fontAlgn="base"/>
            <a:r>
              <a:rPr lang="fr-BE" sz="2500" dirty="0"/>
              <a:t>- Une </a:t>
            </a:r>
            <a:r>
              <a:rPr lang="fr-BE" sz="2500" b="1" dirty="0"/>
              <a:t>connaissance</a:t>
            </a:r>
            <a:r>
              <a:rPr lang="fr-BE" sz="2500" dirty="0"/>
              <a:t> technique et des technologie de dernière génération</a:t>
            </a:r>
          </a:p>
          <a:p>
            <a:pPr fontAlgn="base"/>
            <a:endParaRPr lang="fr-BE" sz="2500" dirty="0"/>
          </a:p>
          <a:p>
            <a:pPr fontAlgn="base"/>
            <a:r>
              <a:rPr lang="fr-BE" sz="2500" dirty="0"/>
              <a:t>- Une </a:t>
            </a:r>
            <a:r>
              <a:rPr lang="fr-BE" sz="2500" b="1" dirty="0"/>
              <a:t>équipe administrative et de supervision opérationnelle </a:t>
            </a:r>
            <a:r>
              <a:rPr lang="fr-BE" sz="2500" dirty="0"/>
              <a:t>forte pour encadrer le client et son chantier.</a:t>
            </a:r>
          </a:p>
          <a:p>
            <a:pPr fontAlgn="base"/>
            <a:endParaRPr lang="fr-BE" sz="2500" dirty="0"/>
          </a:p>
          <a:p>
            <a:pPr fontAlgn="base"/>
            <a:r>
              <a:rPr lang="fr-BE" sz="2500" dirty="0"/>
              <a:t>- Des </a:t>
            </a:r>
            <a:r>
              <a:rPr lang="fr-BE" sz="2500" b="1" dirty="0"/>
              <a:t>ouvriers</a:t>
            </a:r>
            <a:r>
              <a:rPr lang="fr-BE" sz="2500" dirty="0"/>
              <a:t> qualifiés et certifiés, impliqués dans la réalisation du chantier.</a:t>
            </a:r>
          </a:p>
          <a:p>
            <a:pPr marL="285750" indent="-285750" fontAlgn="base">
              <a:buFontTx/>
              <a:buChar char="-"/>
            </a:pPr>
            <a:endParaRPr lang="fr-BE" dirty="0"/>
          </a:p>
          <a:p>
            <a:pPr fontAlgn="base"/>
            <a:endParaRPr lang="fr-BE" dirty="0"/>
          </a:p>
          <a:p>
            <a:endParaRPr lang="fr-BE" dirty="0"/>
          </a:p>
        </p:txBody>
      </p:sp>
    </p:spTree>
    <p:extLst>
      <p:ext uri="{BB962C8B-B14F-4D97-AF65-F5344CB8AC3E}">
        <p14:creationId xmlns:p14="http://schemas.microsoft.com/office/powerpoint/2010/main" val="270641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27B8B-6494-47F8-8A83-1AED543D7735}"/>
              </a:ext>
            </a:extLst>
          </p:cNvPr>
          <p:cNvSpPr>
            <a:spLocks noGrp="1"/>
          </p:cNvSpPr>
          <p:nvPr>
            <p:ph type="title"/>
          </p:nvPr>
        </p:nvSpPr>
        <p:spPr/>
        <p:txBody>
          <a:bodyPr/>
          <a:lstStyle/>
          <a:p>
            <a:r>
              <a:rPr lang="fr-BE" dirty="0"/>
              <a:t>Intéressé par un devis gratuit et sans engagement?</a:t>
            </a:r>
          </a:p>
        </p:txBody>
      </p:sp>
      <p:sp>
        <p:nvSpPr>
          <p:cNvPr id="3" name="Espace réservé du contenu 2">
            <a:extLst>
              <a:ext uri="{FF2B5EF4-FFF2-40B4-BE49-F238E27FC236}">
                <a16:creationId xmlns:a16="http://schemas.microsoft.com/office/drawing/2014/main" id="{0222B6CA-B6B3-467D-B742-1DB58E3BBC36}"/>
              </a:ext>
            </a:extLst>
          </p:cNvPr>
          <p:cNvSpPr>
            <a:spLocks noGrp="1"/>
          </p:cNvSpPr>
          <p:nvPr>
            <p:ph idx="1"/>
          </p:nvPr>
        </p:nvSpPr>
        <p:spPr>
          <a:xfrm>
            <a:off x="677334" y="2160589"/>
            <a:ext cx="8761306" cy="3880773"/>
          </a:xfrm>
        </p:spPr>
        <p:txBody>
          <a:bodyPr>
            <a:normAutofit fontScale="77500" lnSpcReduction="20000"/>
          </a:bodyPr>
          <a:lstStyle/>
          <a:p>
            <a:r>
              <a:rPr lang="fr-BE" dirty="0"/>
              <a:t>Contactez nous via le formulaire de notre site:</a:t>
            </a:r>
          </a:p>
          <a:p>
            <a:pPr marL="0" indent="0">
              <a:buNone/>
            </a:pPr>
            <a:r>
              <a:rPr lang="fr-BE" dirty="0"/>
              <a:t>      </a:t>
            </a:r>
            <a:r>
              <a:rPr lang="fr-BE" dirty="0">
                <a:hlinkClick r:id="rId2"/>
              </a:rPr>
              <a:t>www.reno-solutions.be/contact</a:t>
            </a:r>
            <a:endParaRPr lang="fr-BE" dirty="0"/>
          </a:p>
          <a:p>
            <a:pPr marL="0" indent="0">
              <a:buNone/>
            </a:pPr>
            <a:r>
              <a:rPr lang="fr-BE" dirty="0"/>
              <a:t>	</a:t>
            </a:r>
          </a:p>
          <a:p>
            <a:pPr marL="0" indent="0">
              <a:buNone/>
            </a:pPr>
            <a:r>
              <a:rPr lang="fr-BE" dirty="0"/>
              <a:t>	ou</a:t>
            </a:r>
          </a:p>
          <a:p>
            <a:r>
              <a:rPr lang="fr-BE" dirty="0"/>
              <a:t>	Remplissez le formulaire de contact de l’achat groupé </a:t>
            </a:r>
          </a:p>
          <a:p>
            <a:pPr marL="0" indent="0">
              <a:buNone/>
            </a:pPr>
            <a:endParaRPr lang="fr-BE" dirty="0"/>
          </a:p>
          <a:p>
            <a:pPr marL="0" indent="0">
              <a:buNone/>
            </a:pPr>
            <a:r>
              <a:rPr lang="fr-BE" dirty="0"/>
              <a:t>	ou </a:t>
            </a:r>
          </a:p>
          <a:p>
            <a:r>
              <a:rPr lang="fr-BE" dirty="0"/>
              <a:t>	Contactez nous par téléphone au 078/15 2000</a:t>
            </a:r>
          </a:p>
          <a:p>
            <a:pPr marL="0" indent="0">
              <a:buNone/>
            </a:pPr>
            <a:endParaRPr lang="fr-BE" dirty="0"/>
          </a:p>
          <a:p>
            <a:pPr marL="0" indent="0">
              <a:buNone/>
            </a:pPr>
            <a:r>
              <a:rPr lang="fr-BE" dirty="0"/>
              <a:t>N’oubliez pas de mentionner l’achat groupé Les Bons Villers ainsi que votre code postal.</a:t>
            </a:r>
          </a:p>
        </p:txBody>
      </p:sp>
    </p:spTree>
    <p:extLst>
      <p:ext uri="{BB962C8B-B14F-4D97-AF65-F5344CB8AC3E}">
        <p14:creationId xmlns:p14="http://schemas.microsoft.com/office/powerpoint/2010/main" val="1486147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B10C91B-64E4-4EA6-B4B7-6B0FCB62A8EB}"/>
              </a:ext>
            </a:extLst>
          </p:cNvPr>
          <p:cNvPicPr>
            <a:picLocks noChangeAspect="1"/>
          </p:cNvPicPr>
          <p:nvPr/>
        </p:nvPicPr>
        <p:blipFill rotWithShape="1">
          <a:blip r:embed="rId2"/>
          <a:srcRect l="-467" r="467" b="35681"/>
          <a:stretch/>
        </p:blipFill>
        <p:spPr>
          <a:xfrm>
            <a:off x="2463833" y="2367917"/>
            <a:ext cx="5592288" cy="2122165"/>
          </a:xfrm>
          <a:prstGeom prst="rect">
            <a:avLst/>
          </a:prstGeom>
        </p:spPr>
      </p:pic>
      <p:sp>
        <p:nvSpPr>
          <p:cNvPr id="2" name="ZoneTexte 1">
            <a:extLst>
              <a:ext uri="{FF2B5EF4-FFF2-40B4-BE49-F238E27FC236}">
                <a16:creationId xmlns:a16="http://schemas.microsoft.com/office/drawing/2014/main" id="{AC8F335D-FF94-48E9-8811-F50B2085BBDF}"/>
              </a:ext>
            </a:extLst>
          </p:cNvPr>
          <p:cNvSpPr txBox="1"/>
          <p:nvPr/>
        </p:nvSpPr>
        <p:spPr>
          <a:xfrm>
            <a:off x="4450080" y="1320800"/>
            <a:ext cx="4572000" cy="707886"/>
          </a:xfrm>
          <a:prstGeom prst="rect">
            <a:avLst/>
          </a:prstGeom>
          <a:noFill/>
        </p:spPr>
        <p:txBody>
          <a:bodyPr wrap="square" rtlCol="0">
            <a:spAutoFit/>
          </a:bodyPr>
          <a:lstStyle/>
          <a:p>
            <a:r>
              <a:rPr lang="fr-BE" sz="4000" dirty="0"/>
              <a:t>Merci</a:t>
            </a:r>
          </a:p>
        </p:txBody>
      </p:sp>
    </p:spTree>
    <p:extLst>
      <p:ext uri="{BB962C8B-B14F-4D97-AF65-F5344CB8AC3E}">
        <p14:creationId xmlns:p14="http://schemas.microsoft.com/office/powerpoint/2010/main" val="3552874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8F24C0-DD02-4114-AC46-DF3718602F75}"/>
              </a:ext>
            </a:extLst>
          </p:cNvPr>
          <p:cNvSpPr>
            <a:spLocks noGrp="1"/>
          </p:cNvSpPr>
          <p:nvPr>
            <p:ph type="title"/>
          </p:nvPr>
        </p:nvSpPr>
        <p:spPr>
          <a:xfrm>
            <a:off x="1981200" y="274638"/>
            <a:ext cx="8229600" cy="5890666"/>
          </a:xfrm>
        </p:spPr>
        <p:txBody>
          <a:bodyPr>
            <a:normAutofit/>
          </a:bodyPr>
          <a:lstStyle/>
          <a:p>
            <a:r>
              <a:rPr lang="fr-BE" dirty="0"/>
              <a:t>Merci pour votre attention</a:t>
            </a:r>
            <a:br>
              <a:rPr lang="fr-BE" dirty="0"/>
            </a:br>
            <a:br>
              <a:rPr lang="fr-BE" dirty="0"/>
            </a:br>
            <a:r>
              <a:rPr lang="fr-BE" dirty="0"/>
              <a:t>Des questions ?</a:t>
            </a:r>
          </a:p>
        </p:txBody>
      </p:sp>
    </p:spTree>
    <p:extLst>
      <p:ext uri="{BB962C8B-B14F-4D97-AF65-F5344CB8AC3E}">
        <p14:creationId xmlns:p14="http://schemas.microsoft.com/office/powerpoint/2010/main" val="329662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222540-DCED-42A7-8EA8-9907692331F4}"/>
              </a:ext>
            </a:extLst>
          </p:cNvPr>
          <p:cNvSpPr>
            <a:spLocks noGrp="1"/>
          </p:cNvSpPr>
          <p:nvPr>
            <p:ph type="title"/>
          </p:nvPr>
        </p:nvSpPr>
        <p:spPr>
          <a:xfrm>
            <a:off x="838200" y="2211681"/>
            <a:ext cx="10515600" cy="1325563"/>
          </a:xfrm>
        </p:spPr>
        <p:txBody>
          <a:bodyPr/>
          <a:lstStyle/>
          <a:p>
            <a:pPr algn="ctr"/>
            <a:r>
              <a:rPr lang="fr-BE" dirty="0"/>
              <a:t>Les comparateurs de fournisseurs d’énergie</a:t>
            </a:r>
          </a:p>
        </p:txBody>
      </p:sp>
    </p:spTree>
    <p:extLst>
      <p:ext uri="{BB962C8B-B14F-4D97-AF65-F5344CB8AC3E}">
        <p14:creationId xmlns:p14="http://schemas.microsoft.com/office/powerpoint/2010/main" val="211773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3700BF6-0404-46AA-8349-4BA87526987B}"/>
              </a:ext>
            </a:extLst>
          </p:cNvPr>
          <p:cNvSpPr txBox="1"/>
          <p:nvPr/>
        </p:nvSpPr>
        <p:spPr>
          <a:xfrm>
            <a:off x="1850066" y="74429"/>
            <a:ext cx="8559208" cy="8802410"/>
          </a:xfrm>
          <a:prstGeom prst="rect">
            <a:avLst/>
          </a:prstGeom>
          <a:noFill/>
        </p:spPr>
        <p:txBody>
          <a:bodyPr wrap="square" rtlCol="0">
            <a:spAutoFit/>
          </a:bodyPr>
          <a:lstStyle/>
          <a:p>
            <a:pPr marL="342900" indent="-342900">
              <a:buFont typeface="Arial" panose="020B0604020202020204" pitchFamily="34" charset="0"/>
              <a:buChar char="•"/>
            </a:pPr>
            <a:r>
              <a:rPr lang="fr-FR" sz="2400" dirty="0">
                <a:effectLst/>
                <a:latin typeface="Arial" panose="020B0604020202020204" pitchFamily="34" charset="0"/>
                <a:ea typeface="Times New Roman" panose="02020603050405020304" pitchFamily="18" charset="0"/>
                <a:cs typeface="Arial" panose="020B0604020202020204" pitchFamily="34" charset="0"/>
              </a:rPr>
              <a:t>L'A.I.S. a pour mission de </a:t>
            </a:r>
            <a:r>
              <a:rPr lang="fr-FR" sz="2400" b="1" dirty="0">
                <a:effectLst/>
                <a:latin typeface="Arial" panose="020B0604020202020204" pitchFamily="34" charset="0"/>
                <a:ea typeface="Times New Roman" panose="02020603050405020304" pitchFamily="18" charset="0"/>
                <a:cs typeface="Arial" panose="020B0604020202020204" pitchFamily="34" charset="0"/>
              </a:rPr>
              <a:t>promouvoir le logement au titre d'outil de citoyenneté</a:t>
            </a:r>
            <a:r>
              <a:rPr lang="fr-FR" sz="2400" dirty="0">
                <a:effectLst/>
                <a:latin typeface="Arial" panose="020B0604020202020204" pitchFamily="34" charset="0"/>
                <a:ea typeface="Times New Roman" panose="02020603050405020304" pitchFamily="18" charset="0"/>
                <a:cs typeface="Arial" panose="020B0604020202020204" pitchFamily="34" charset="0"/>
              </a:rPr>
              <a:t> et de </a:t>
            </a:r>
            <a:r>
              <a:rPr lang="fr-FR" sz="2400" b="1" dirty="0">
                <a:effectLst/>
                <a:latin typeface="Arial" panose="020B0604020202020204" pitchFamily="34" charset="0"/>
                <a:ea typeface="Times New Roman" panose="02020603050405020304" pitchFamily="18" charset="0"/>
                <a:cs typeface="Arial" panose="020B0604020202020204" pitchFamily="34" charset="0"/>
              </a:rPr>
              <a:t>développer une véritable pédagogie de l'habiter </a:t>
            </a:r>
            <a:r>
              <a:rPr lang="fr-FR" sz="2400" dirty="0">
                <a:effectLst/>
                <a:latin typeface="Arial" panose="020B0604020202020204" pitchFamily="34" charset="0"/>
                <a:ea typeface="Times New Roman" panose="02020603050405020304" pitchFamily="18" charset="0"/>
                <a:cs typeface="Arial" panose="020B0604020202020204" pitchFamily="34" charset="0"/>
              </a:rPr>
              <a:t>(l'Arrêté du Gouvernement wallon du 12 décembre 2013). Pour réaliser cet objectif, elle agit comme médiatrice entre locataires et propriétaires.</a:t>
            </a:r>
          </a:p>
          <a:p>
            <a:endParaRPr lang="fr-FR" sz="700" dirty="0">
              <a:effectLst/>
              <a:latin typeface="Arial" panose="020B0604020202020204" pitchFamily="34" charset="0"/>
              <a:ea typeface="Times New Roman" panose="02020603050405020304" pitchFamily="18" charset="0"/>
              <a:cs typeface="Arial" panose="020B0604020202020204" pitchFamily="34" charset="0"/>
            </a:endParaRPr>
          </a:p>
          <a:p>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fr-FR" sz="2400" dirty="0">
                <a:latin typeface="Arial" panose="020B0604020202020204" pitchFamily="34" charset="0"/>
                <a:cs typeface="Arial" panose="020B0604020202020204" pitchFamily="34" charset="0"/>
              </a:rPr>
              <a:t>Il existe différentes AIS réparties sur le territoire de la Belgique, chacune étant indépendante l’une de l’autre (13 AIS en province de Hainaut).</a:t>
            </a:r>
          </a:p>
          <a:p>
            <a:endParaRPr lang="fr-FR" sz="7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400" dirty="0">
                <a:latin typeface="Arial" panose="020B0604020202020204" pitchFamily="34" charset="0"/>
                <a:cs typeface="Arial" panose="020B0604020202020204" pitchFamily="34" charset="0"/>
              </a:rPr>
              <a:t>Les AIS sont sous la tutelle du Fonds du logement de familles nombreuses de Wallonie.</a:t>
            </a:r>
          </a:p>
          <a:p>
            <a:endParaRPr lang="fr-FR" sz="24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400" dirty="0">
                <a:latin typeface="Arial" panose="020B0604020202020204" pitchFamily="34" charset="0"/>
                <a:cs typeface="Arial" panose="020B0604020202020204" pitchFamily="34" charset="0"/>
              </a:rPr>
              <a:t>Les loyers des logements mis en gestion sont fixés en accord avec le propriétaire, non calculés sur le revenu du candidat et indexés une fois par an.</a:t>
            </a:r>
          </a:p>
          <a:p>
            <a:pPr marL="342900" indent="-342900">
              <a:buFont typeface="Arial" panose="020B0604020202020204" pitchFamily="34" charset="0"/>
              <a:buChar char="•"/>
            </a:pPr>
            <a:endParaRPr lang="fr-FR" sz="2400" dirty="0">
              <a:latin typeface="Arial" panose="020B0604020202020204" pitchFamily="34" charset="0"/>
              <a:cs typeface="Arial" panose="020B0604020202020204" pitchFamily="34" charset="0"/>
            </a:endParaRPr>
          </a:p>
          <a:p>
            <a:endParaRPr lang="fr-FR" sz="2400" dirty="0"/>
          </a:p>
          <a:p>
            <a:endParaRPr lang="fr-FR" sz="2400" dirty="0"/>
          </a:p>
          <a:p>
            <a:endParaRPr lang="fr-FR" sz="2400" dirty="0"/>
          </a:p>
          <a:p>
            <a:endParaRPr lang="fr-BE" sz="2400" dirty="0"/>
          </a:p>
        </p:txBody>
      </p:sp>
    </p:spTree>
    <p:extLst>
      <p:ext uri="{BB962C8B-B14F-4D97-AF65-F5344CB8AC3E}">
        <p14:creationId xmlns:p14="http://schemas.microsoft.com/office/powerpoint/2010/main" val="1639088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104EB-8EE5-472D-BE48-ED3EE6A08630}"/>
              </a:ext>
            </a:extLst>
          </p:cNvPr>
          <p:cNvSpPr>
            <a:spLocks noGrp="1"/>
          </p:cNvSpPr>
          <p:nvPr>
            <p:ph type="title"/>
          </p:nvPr>
        </p:nvSpPr>
        <p:spPr/>
        <p:txBody>
          <a:bodyPr/>
          <a:lstStyle/>
          <a:p>
            <a:r>
              <a:rPr lang="fr-BE" dirty="0"/>
              <a:t>Exemples</a:t>
            </a:r>
          </a:p>
        </p:txBody>
      </p:sp>
      <p:sp>
        <p:nvSpPr>
          <p:cNvPr id="3" name="Espace réservé du contenu 2">
            <a:extLst>
              <a:ext uri="{FF2B5EF4-FFF2-40B4-BE49-F238E27FC236}">
                <a16:creationId xmlns:a16="http://schemas.microsoft.com/office/drawing/2014/main" id="{13F1005B-8688-46A2-96F5-39D3E7ECAB96}"/>
              </a:ext>
            </a:extLst>
          </p:cNvPr>
          <p:cNvSpPr>
            <a:spLocks noGrp="1"/>
          </p:cNvSpPr>
          <p:nvPr>
            <p:ph idx="1"/>
          </p:nvPr>
        </p:nvSpPr>
        <p:spPr/>
        <p:txBody>
          <a:bodyPr/>
          <a:lstStyle/>
          <a:p>
            <a:r>
              <a:rPr lang="fr-BE" dirty="0"/>
              <a:t>CREG scan : </a:t>
            </a:r>
            <a:r>
              <a:rPr lang="fr-BE" dirty="0">
                <a:hlinkClick r:id="rId2"/>
              </a:rPr>
              <a:t>https://www.comparateur-energie.be/</a:t>
            </a:r>
            <a:endParaRPr lang="fr-BE" dirty="0"/>
          </a:p>
          <a:p>
            <a:r>
              <a:rPr lang="fr-BE" dirty="0">
                <a:hlinkClick r:id="rId3"/>
              </a:rPr>
              <a:t>https://www.monenergie.be/</a:t>
            </a:r>
            <a:endParaRPr lang="fr-BE" dirty="0"/>
          </a:p>
          <a:p>
            <a:r>
              <a:rPr lang="fr-BE" dirty="0"/>
              <a:t>Test achat : </a:t>
            </a:r>
            <a:r>
              <a:rPr lang="fr-BE" dirty="0">
                <a:hlinkClick r:id="rId4"/>
              </a:rPr>
              <a:t>https://www.test-achats.be/maison-energie/gaz-electricite-mazout-pellets/calculateur/energie-qui-deviendra-votre-fournisseur?landingpage</a:t>
            </a:r>
            <a:endParaRPr lang="fr-BE" dirty="0"/>
          </a:p>
          <a:p>
            <a:r>
              <a:rPr lang="fr-BE" dirty="0">
                <a:hlinkClick r:id="rId5"/>
              </a:rPr>
              <a:t>https://www.mesfournisseurs.be/energie/</a:t>
            </a:r>
            <a:endParaRPr lang="fr-BE" dirty="0"/>
          </a:p>
          <a:p>
            <a:r>
              <a:rPr lang="fr-BE" dirty="0"/>
              <a:t>…</a:t>
            </a:r>
          </a:p>
        </p:txBody>
      </p:sp>
    </p:spTree>
    <p:extLst>
      <p:ext uri="{BB962C8B-B14F-4D97-AF65-F5344CB8AC3E}">
        <p14:creationId xmlns:p14="http://schemas.microsoft.com/office/powerpoint/2010/main" val="2353217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1622A-F4DC-4741-B11F-E7F46C8EA6D7}"/>
              </a:ext>
            </a:extLst>
          </p:cNvPr>
          <p:cNvSpPr>
            <a:spLocks noGrp="1"/>
          </p:cNvSpPr>
          <p:nvPr>
            <p:ph type="title"/>
          </p:nvPr>
        </p:nvSpPr>
        <p:spPr/>
        <p:txBody>
          <a:bodyPr>
            <a:normAutofit/>
          </a:bodyPr>
          <a:lstStyle/>
          <a:p>
            <a:br>
              <a:rPr lang="fr-FR" dirty="0"/>
            </a:br>
            <a:endParaRPr lang="fr-BE" dirty="0"/>
          </a:p>
        </p:txBody>
      </p:sp>
      <p:sp>
        <p:nvSpPr>
          <p:cNvPr id="6" name="ZoneTexte 5">
            <a:extLst>
              <a:ext uri="{FF2B5EF4-FFF2-40B4-BE49-F238E27FC236}">
                <a16:creationId xmlns:a16="http://schemas.microsoft.com/office/drawing/2014/main" id="{CCD28EBF-C8C9-48AB-8510-0E9EF93A272C}"/>
              </a:ext>
            </a:extLst>
          </p:cNvPr>
          <p:cNvSpPr txBox="1"/>
          <p:nvPr/>
        </p:nvSpPr>
        <p:spPr>
          <a:xfrm>
            <a:off x="1900850" y="89359"/>
            <a:ext cx="8093755" cy="1938992"/>
          </a:xfrm>
          <a:prstGeom prst="rect">
            <a:avLst/>
          </a:prstGeom>
          <a:noFill/>
          <a:ln w="28575">
            <a:solidFill>
              <a:schemeClr val="tx1"/>
            </a:solidFill>
          </a:ln>
        </p:spPr>
        <p:txBody>
          <a:bodyPr wrap="square" rtlCol="0">
            <a:spAutoFit/>
          </a:bodyPr>
          <a:lstStyle/>
          <a:p>
            <a:r>
              <a:rPr lang="fr-FR" sz="2200" dirty="0"/>
              <a:t>Avantages pour le </a:t>
            </a:r>
            <a:r>
              <a:rPr lang="fr-FR" sz="2200" b="1" dirty="0"/>
              <a:t>locataire </a:t>
            </a:r>
            <a:r>
              <a:rPr lang="fr-FR" sz="2200" dirty="0"/>
              <a:t>:</a:t>
            </a:r>
          </a:p>
          <a:p>
            <a:endParaRPr lang="fr-FR" sz="1000" dirty="0"/>
          </a:p>
          <a:p>
            <a:pPr marL="285750" indent="-285750">
              <a:buFont typeface="Arial" panose="020B0604020202020204" pitchFamily="34" charset="0"/>
              <a:buChar char="•"/>
            </a:pPr>
            <a:r>
              <a:rPr lang="fr-FR" sz="2200" dirty="0"/>
              <a:t>Location d’un logement conforme aux critères de salubrité à loyer modéré ;</a:t>
            </a:r>
          </a:p>
          <a:p>
            <a:pPr marL="285750" indent="-285750">
              <a:buFont typeface="Arial" panose="020B0604020202020204" pitchFamily="34" charset="0"/>
              <a:buChar char="•"/>
            </a:pPr>
            <a:r>
              <a:rPr lang="fr-FR" sz="2200" dirty="0"/>
              <a:t>Acceptation des garanties locatives du CPAS ;</a:t>
            </a:r>
          </a:p>
          <a:p>
            <a:pPr marL="285750" indent="-285750">
              <a:buFont typeface="Arial" panose="020B0604020202020204" pitchFamily="34" charset="0"/>
              <a:buChar char="•"/>
            </a:pPr>
            <a:r>
              <a:rPr lang="fr-FR" sz="2200" dirty="0"/>
              <a:t>Aide à la gestion de son logement.</a:t>
            </a:r>
            <a:endParaRPr lang="fr-BE" sz="2200" dirty="0"/>
          </a:p>
        </p:txBody>
      </p:sp>
      <p:sp>
        <p:nvSpPr>
          <p:cNvPr id="7" name="ZoneTexte 6">
            <a:extLst>
              <a:ext uri="{FF2B5EF4-FFF2-40B4-BE49-F238E27FC236}">
                <a16:creationId xmlns:a16="http://schemas.microsoft.com/office/drawing/2014/main" id="{7B38D65D-CA5A-43B7-9EE5-73D94367AEB5}"/>
              </a:ext>
            </a:extLst>
          </p:cNvPr>
          <p:cNvSpPr txBox="1"/>
          <p:nvPr/>
        </p:nvSpPr>
        <p:spPr>
          <a:xfrm>
            <a:off x="4542307" y="2453097"/>
            <a:ext cx="6846208" cy="2215991"/>
          </a:xfrm>
          <a:prstGeom prst="rect">
            <a:avLst/>
          </a:prstGeom>
          <a:noFill/>
          <a:ln w="19050">
            <a:solidFill>
              <a:schemeClr val="tx1"/>
            </a:solidFill>
          </a:ln>
        </p:spPr>
        <p:txBody>
          <a:bodyPr wrap="square" rtlCol="0">
            <a:spAutoFit/>
          </a:bodyPr>
          <a:lstStyle/>
          <a:p>
            <a:r>
              <a:rPr lang="fr-FR" sz="2200" dirty="0"/>
              <a:t>Avantages pour le </a:t>
            </a:r>
            <a:r>
              <a:rPr lang="fr-FR" sz="2200" b="1" dirty="0"/>
              <a:t>propriétaire</a:t>
            </a:r>
            <a:r>
              <a:rPr lang="fr-FR" sz="2200" dirty="0"/>
              <a:t> :</a:t>
            </a:r>
          </a:p>
          <a:p>
            <a:endParaRPr lang="fr-FR" sz="1000" dirty="0"/>
          </a:p>
          <a:p>
            <a:pPr marL="285750" indent="-285750">
              <a:buFont typeface="Arial" panose="020B0604020202020204" pitchFamily="34" charset="0"/>
              <a:buChar char="•"/>
            </a:pPr>
            <a:r>
              <a:rPr lang="fr-FR" sz="2200" dirty="0"/>
              <a:t>Gestion locative du logement ;</a:t>
            </a:r>
          </a:p>
          <a:p>
            <a:pPr marL="285750" indent="-285750">
              <a:buFont typeface="Arial" panose="020B0604020202020204" pitchFamily="34" charset="0"/>
              <a:buChar char="•"/>
            </a:pPr>
            <a:r>
              <a:rPr lang="fr-FR" sz="2200" dirty="0"/>
              <a:t>Couverture des dégâts locatifs ;</a:t>
            </a:r>
          </a:p>
          <a:p>
            <a:pPr marL="285750" indent="-285750">
              <a:buFont typeface="Arial" panose="020B0604020202020204" pitchFamily="34" charset="0"/>
              <a:buChar char="•"/>
            </a:pPr>
            <a:r>
              <a:rPr lang="fr-FR" sz="2200" dirty="0"/>
              <a:t>Garantie de recevoir  son loyer même si le locataire ne paie pas.</a:t>
            </a:r>
          </a:p>
          <a:p>
            <a:endParaRPr lang="fr-BE" dirty="0"/>
          </a:p>
        </p:txBody>
      </p:sp>
      <p:pic>
        <p:nvPicPr>
          <p:cNvPr id="9" name="Image 8">
            <a:extLst>
              <a:ext uri="{FF2B5EF4-FFF2-40B4-BE49-F238E27FC236}">
                <a16:creationId xmlns:a16="http://schemas.microsoft.com/office/drawing/2014/main" id="{4DB8A77D-3FF4-41C4-AAEF-AE5DAFFB1E6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837473B0-CC2E-450A-ABE3-18F120FF3D39}">
                <a1611:picAttrSrcUrl xmlns:a1611="http://schemas.microsoft.com/office/drawing/2016/11/main" r:id="rId4"/>
              </a:ext>
            </a:extLst>
          </a:blip>
          <a:stretch>
            <a:fillRect/>
          </a:stretch>
        </p:blipFill>
        <p:spPr>
          <a:xfrm>
            <a:off x="1530486" y="2671388"/>
            <a:ext cx="2975711" cy="1983807"/>
          </a:xfrm>
          <a:prstGeom prst="rect">
            <a:avLst/>
          </a:prstGeom>
        </p:spPr>
      </p:pic>
      <p:sp>
        <p:nvSpPr>
          <p:cNvPr id="11" name="ZoneTexte 10">
            <a:extLst>
              <a:ext uri="{FF2B5EF4-FFF2-40B4-BE49-F238E27FC236}">
                <a16:creationId xmlns:a16="http://schemas.microsoft.com/office/drawing/2014/main" id="{05F6C3CB-CA24-40E3-9A15-44F0E7339507}"/>
              </a:ext>
            </a:extLst>
          </p:cNvPr>
          <p:cNvSpPr txBox="1"/>
          <p:nvPr/>
        </p:nvSpPr>
        <p:spPr>
          <a:xfrm>
            <a:off x="1900850" y="5135525"/>
            <a:ext cx="8348936" cy="1631216"/>
          </a:xfrm>
          <a:prstGeom prst="rect">
            <a:avLst/>
          </a:prstGeom>
          <a:noFill/>
        </p:spPr>
        <p:txBody>
          <a:bodyPr wrap="square" rtlCol="0">
            <a:spAutoFit/>
          </a:bodyPr>
          <a:lstStyle/>
          <a:p>
            <a:r>
              <a:rPr lang="fr-BE" sz="2500" dirty="0"/>
              <a:t>L’AIS gère le suivi technique et administratif (rédaction contrats de bail et enregistrement, rédaction des état des lieux d’entrée et de sortie, demandes pour les entretiens et dépannage de chauffage, gestion des suivis en justice, etc.</a:t>
            </a:r>
          </a:p>
        </p:txBody>
      </p:sp>
    </p:spTree>
    <p:extLst>
      <p:ext uri="{BB962C8B-B14F-4D97-AF65-F5344CB8AC3E}">
        <p14:creationId xmlns:p14="http://schemas.microsoft.com/office/powerpoint/2010/main" val="2961221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image 23">
            <a:extLst>
              <a:ext uri="{FF2B5EF4-FFF2-40B4-BE49-F238E27FC236}">
                <a16:creationId xmlns:a16="http://schemas.microsoft.com/office/drawing/2014/main" id="{14641C01-C347-EE4E-A9B1-95BFFAA1ADA5}"/>
              </a:ext>
            </a:extLst>
          </p:cNvPr>
          <p:cNvPicPr>
            <a:picLocks noGrp="1" noChangeAspect="1"/>
          </p:cNvPicPr>
          <p:nvPr>
            <p:ph type="pic" sz="quarter" idx="13"/>
          </p:nvPr>
        </p:nvPicPr>
        <p:blipFill>
          <a:blip r:embed="rId3">
            <a:duotone>
              <a:schemeClr val="accent4">
                <a:shade val="45000"/>
                <a:satMod val="135000"/>
              </a:schemeClr>
              <a:prstClr val="white"/>
            </a:duotone>
          </a:blip>
          <a:srcRect/>
          <a:stretch/>
        </p:blipFill>
        <p:spPr>
          <a:xfrm>
            <a:off x="6596054" y="1106354"/>
            <a:ext cx="3738560" cy="3339186"/>
          </a:xfrm>
        </p:spPr>
      </p:pic>
      <p:sp>
        <p:nvSpPr>
          <p:cNvPr id="12" name="Espace réservé du contenu 11">
            <a:extLst>
              <a:ext uri="{FF2B5EF4-FFF2-40B4-BE49-F238E27FC236}">
                <a16:creationId xmlns:a16="http://schemas.microsoft.com/office/drawing/2014/main" id="{2F06A708-C428-8443-AB48-F60A95FF71FE}"/>
              </a:ext>
            </a:extLst>
          </p:cNvPr>
          <p:cNvSpPr>
            <a:spLocks noGrp="1"/>
          </p:cNvSpPr>
          <p:nvPr>
            <p:ph sz="half" idx="1"/>
          </p:nvPr>
        </p:nvSpPr>
        <p:spPr>
          <a:xfrm>
            <a:off x="1097279" y="2118447"/>
            <a:ext cx="6207288" cy="4101599"/>
          </a:xfrm>
        </p:spPr>
        <p:txBody>
          <a:bodyPr rtlCol="0">
            <a:normAutofit/>
          </a:bodyPr>
          <a:lstStyle/>
          <a:p>
            <a:pPr marL="0" indent="0" rtl="0">
              <a:buNone/>
            </a:pPr>
            <a:r>
              <a:rPr lang="fr-FR" dirty="0"/>
              <a:t>Notre AIS gère 225 logements répartis sur 5 communes :</a:t>
            </a:r>
          </a:p>
          <a:p>
            <a:pPr marL="0" indent="0" rtl="0">
              <a:buNone/>
            </a:pPr>
            <a:endParaRPr lang="fr-FR" sz="1000" dirty="0"/>
          </a:p>
          <a:p>
            <a:pPr marL="342900" indent="-342900">
              <a:buFont typeface="+mj-lt"/>
              <a:buAutoNum type="arabicPeriod"/>
            </a:pPr>
            <a:r>
              <a:rPr lang="fr-FR" dirty="0"/>
              <a:t>Chapelle-lez-Herlaimont (siège social de l’AIS) : 28 logements</a:t>
            </a:r>
          </a:p>
          <a:p>
            <a:pPr marL="342900" indent="-342900">
              <a:buFont typeface="+mj-lt"/>
              <a:buAutoNum type="arabicPeriod"/>
            </a:pPr>
            <a:r>
              <a:rPr lang="fr-FR" dirty="0"/>
              <a:t>Courcelles : 80 logements</a:t>
            </a:r>
          </a:p>
          <a:p>
            <a:pPr marL="342900" indent="-342900">
              <a:buFont typeface="+mj-lt"/>
              <a:buAutoNum type="arabicPeriod"/>
            </a:pPr>
            <a:r>
              <a:rPr lang="fr-FR" dirty="0"/>
              <a:t>Fontaine-l’Evêque : 65 logements</a:t>
            </a:r>
          </a:p>
          <a:p>
            <a:pPr marL="342900" indent="-342900">
              <a:buFont typeface="+mj-lt"/>
              <a:buAutoNum type="arabicPeriod"/>
            </a:pPr>
            <a:r>
              <a:rPr lang="fr-FR" dirty="0"/>
              <a:t>Pont-à-Celles : 41 logements</a:t>
            </a:r>
          </a:p>
          <a:p>
            <a:pPr marL="342900" indent="-342900">
              <a:buFont typeface="+mj-lt"/>
              <a:buAutoNum type="arabicPeriod"/>
            </a:pPr>
            <a:r>
              <a:rPr lang="fr-FR" b="1" u="sng" dirty="0"/>
              <a:t>Les Bons Villers : 11 logements</a:t>
            </a:r>
          </a:p>
          <a:p>
            <a:pPr marL="342900" indent="-342900">
              <a:buFont typeface="+mj-lt"/>
              <a:buAutoNum type="arabicPeriod"/>
            </a:pPr>
            <a:r>
              <a:rPr lang="fr-FR" dirty="0"/>
              <a:t>Une nouvelle commune est sur le point de s’affilier à notre AIS : Montigny-le-Tilleul</a:t>
            </a:r>
          </a:p>
        </p:txBody>
      </p:sp>
      <p:sp>
        <p:nvSpPr>
          <p:cNvPr id="11" name="Titre 10">
            <a:extLst>
              <a:ext uri="{FF2B5EF4-FFF2-40B4-BE49-F238E27FC236}">
                <a16:creationId xmlns:a16="http://schemas.microsoft.com/office/drawing/2014/main" id="{09B206E8-59BD-1B4C-8912-9A0443F96A4F}"/>
              </a:ext>
            </a:extLst>
          </p:cNvPr>
          <p:cNvSpPr>
            <a:spLocks noGrp="1"/>
          </p:cNvSpPr>
          <p:nvPr>
            <p:ph type="title"/>
          </p:nvPr>
        </p:nvSpPr>
        <p:spPr/>
        <p:txBody>
          <a:bodyPr rtlCol="0">
            <a:normAutofit fontScale="90000"/>
          </a:bodyPr>
          <a:lstStyle/>
          <a:p>
            <a:pPr rtl="0"/>
            <a:r>
              <a:rPr lang="fr-FR" dirty="0">
                <a:sym typeface="Bodoni SvtyTwo ITC TT-Book"/>
              </a:rPr>
              <a:t>PARC LOCATIF de l’AIS Prologer et notre équipe</a:t>
            </a:r>
          </a:p>
        </p:txBody>
      </p:sp>
    </p:spTree>
    <p:extLst>
      <p:ext uri="{BB962C8B-B14F-4D97-AF65-F5344CB8AC3E}">
        <p14:creationId xmlns:p14="http://schemas.microsoft.com/office/powerpoint/2010/main" val="39801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DF18F3DA-A307-49F1-B929-BC8721F8FB06}"/>
              </a:ext>
            </a:extLst>
          </p:cNvPr>
          <p:cNvPicPr>
            <a:picLocks noGrp="1" noChangeAspect="1"/>
          </p:cNvPicPr>
          <p:nvPr>
            <p:ph type="pic" sz="quarter" idx="13"/>
          </p:nvPr>
        </p:nvPicPr>
        <p:blipFill>
          <a:blip r:embed="rId2">
            <a:duotone>
              <a:schemeClr val="accent5">
                <a:shade val="45000"/>
                <a:satMod val="135000"/>
              </a:schemeClr>
              <a:prstClr val="white"/>
            </a:duotone>
          </a:blip>
          <a:srcRect/>
          <a:stretch>
            <a:fillRect/>
          </a:stretch>
        </p:blipFill>
        <p:spPr>
          <a:xfrm>
            <a:off x="7125692" y="984961"/>
            <a:ext cx="3402214" cy="3402214"/>
          </a:xfrm>
        </p:spPr>
      </p:pic>
      <p:sp>
        <p:nvSpPr>
          <p:cNvPr id="3" name="Espace réservé du contenu 2">
            <a:extLst>
              <a:ext uri="{FF2B5EF4-FFF2-40B4-BE49-F238E27FC236}">
                <a16:creationId xmlns:a16="http://schemas.microsoft.com/office/drawing/2014/main" id="{EE616B31-BEC4-4DEE-8B66-AD2E6CD5A9F3}"/>
              </a:ext>
            </a:extLst>
          </p:cNvPr>
          <p:cNvSpPr>
            <a:spLocks noGrp="1"/>
          </p:cNvSpPr>
          <p:nvPr>
            <p:ph sz="half" idx="1"/>
          </p:nvPr>
        </p:nvSpPr>
        <p:spPr>
          <a:xfrm>
            <a:off x="701749" y="2488019"/>
            <a:ext cx="6423943" cy="3710762"/>
          </a:xfrm>
        </p:spPr>
        <p:txBody>
          <a:bodyPr>
            <a:normAutofit/>
          </a:bodyPr>
          <a:lstStyle/>
          <a:p>
            <a:r>
              <a:rPr lang="fr-FR" sz="1800" dirty="0"/>
              <a:t>Notre AIS est constituée d’une équipe de 5 travailleurs : une agent technique, deux médiatrices sociales, une employée administrative et récemment, un ouvrier.</a:t>
            </a:r>
          </a:p>
          <a:p>
            <a:r>
              <a:rPr lang="fr-FR" sz="1800" dirty="0"/>
              <a:t>Notre ASBL est dirigée par :</a:t>
            </a:r>
          </a:p>
          <a:p>
            <a:pPr lvl="1"/>
            <a:r>
              <a:rPr lang="fr-FR" sz="1800" b="1" dirty="0"/>
              <a:t>Madame Sophie Mengoni</a:t>
            </a:r>
            <a:r>
              <a:rPr lang="fr-FR" sz="1800" dirty="0"/>
              <a:t>, présidente ;</a:t>
            </a:r>
          </a:p>
          <a:p>
            <a:pPr lvl="1"/>
            <a:r>
              <a:rPr lang="fr-FR" sz="1800" b="1" dirty="0"/>
              <a:t>Madame Nathalie Gillet</a:t>
            </a:r>
            <a:r>
              <a:rPr lang="fr-FR" sz="1800" dirty="0"/>
              <a:t>, secrétaire ;</a:t>
            </a:r>
          </a:p>
          <a:p>
            <a:pPr lvl="1"/>
            <a:r>
              <a:rPr lang="fr-FR" sz="1800" b="1" dirty="0"/>
              <a:t>Monsieur Jean-Jacques Allart, </a:t>
            </a:r>
            <a:r>
              <a:rPr lang="fr-FR" sz="1800" dirty="0"/>
              <a:t>vice-président ;</a:t>
            </a:r>
          </a:p>
          <a:p>
            <a:pPr lvl="1"/>
            <a:r>
              <a:rPr lang="fr-FR" sz="1800" b="1" dirty="0"/>
              <a:t>Madame </a:t>
            </a:r>
            <a:r>
              <a:rPr lang="fr-FR" sz="1800" b="1" dirty="0" err="1"/>
              <a:t>Hansenne</a:t>
            </a:r>
            <a:r>
              <a:rPr lang="fr-FR" sz="1800" b="1" dirty="0"/>
              <a:t>, </a:t>
            </a:r>
            <a:r>
              <a:rPr lang="fr-FR" sz="1800" dirty="0"/>
              <a:t>vice-présidente ;</a:t>
            </a:r>
          </a:p>
          <a:p>
            <a:pPr lvl="1"/>
            <a:r>
              <a:rPr lang="fr-FR" sz="1800" b="1" dirty="0"/>
              <a:t>Monsieur Buckens</a:t>
            </a:r>
            <a:r>
              <a:rPr lang="fr-FR" sz="1800" dirty="0"/>
              <a:t>, trésorier. </a:t>
            </a:r>
          </a:p>
          <a:p>
            <a:pPr marL="0" indent="0">
              <a:buNone/>
            </a:pPr>
            <a:r>
              <a:rPr lang="fr-FR" sz="1800" dirty="0"/>
              <a:t>Nos responsables se réunissent une fois par mois, date à laquelle sont prises les décisions importantes.</a:t>
            </a:r>
          </a:p>
          <a:p>
            <a:endParaRPr lang="fr-BE" dirty="0"/>
          </a:p>
        </p:txBody>
      </p:sp>
      <p:sp>
        <p:nvSpPr>
          <p:cNvPr id="4" name="Titre 3">
            <a:extLst>
              <a:ext uri="{FF2B5EF4-FFF2-40B4-BE49-F238E27FC236}">
                <a16:creationId xmlns:a16="http://schemas.microsoft.com/office/drawing/2014/main" id="{425E1828-E0D8-4D3E-8119-D565F4FE8BCB}"/>
              </a:ext>
            </a:extLst>
          </p:cNvPr>
          <p:cNvSpPr>
            <a:spLocks noGrp="1"/>
          </p:cNvSpPr>
          <p:nvPr>
            <p:ph type="title"/>
          </p:nvPr>
        </p:nvSpPr>
        <p:spPr/>
        <p:txBody>
          <a:bodyPr>
            <a:normAutofit fontScale="90000"/>
          </a:bodyPr>
          <a:lstStyle/>
          <a:p>
            <a:r>
              <a:rPr lang="fr-FR" dirty="0">
                <a:sym typeface="Bodoni SvtyTwo ITC TT-Book"/>
              </a:rPr>
              <a:t>PARC LOCATIF de l’AIS Prologer et notre équipe</a:t>
            </a:r>
            <a:endParaRPr lang="fr-BE" dirty="0"/>
          </a:p>
        </p:txBody>
      </p:sp>
    </p:spTree>
    <p:extLst>
      <p:ext uri="{BB962C8B-B14F-4D97-AF65-F5344CB8AC3E}">
        <p14:creationId xmlns:p14="http://schemas.microsoft.com/office/powerpoint/2010/main" val="216849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48" r="12548"/>
          <a:stretch>
            <a:fillRect/>
          </a:stretch>
        </p:blipFill>
        <p:spPr>
          <a:xfrm>
            <a:off x="5568149" y="0"/>
            <a:ext cx="6089650" cy="6089650"/>
          </a:xfrm>
        </p:spPr>
      </p:pic>
      <p:sp>
        <p:nvSpPr>
          <p:cNvPr id="3" name="Espace réservé du contenu 2"/>
          <p:cNvSpPr>
            <a:spLocks noGrp="1"/>
          </p:cNvSpPr>
          <p:nvPr>
            <p:ph sz="half" idx="1"/>
          </p:nvPr>
        </p:nvSpPr>
        <p:spPr>
          <a:xfrm>
            <a:off x="914400" y="1903228"/>
            <a:ext cx="4326975" cy="4451725"/>
          </a:xfrm>
        </p:spPr>
        <p:txBody>
          <a:bodyPr>
            <a:normAutofit/>
          </a:bodyPr>
          <a:lstStyle/>
          <a:p>
            <a:r>
              <a:rPr lang="fr-BE" sz="2000" b="1" dirty="0"/>
              <a:t>Conditions:</a:t>
            </a:r>
          </a:p>
          <a:p>
            <a:endParaRPr lang="fr-BE" sz="2000" dirty="0"/>
          </a:p>
          <a:p>
            <a:pPr lvl="1"/>
            <a:r>
              <a:rPr lang="fr-BE" sz="2000" dirty="0"/>
              <a:t>Montant de revenus à ne pas dépasser : 27 400 € de revenus imposables pour une personne seule, 34 200 € pour un couple + 2 700 € par enfant à charge ;</a:t>
            </a:r>
          </a:p>
          <a:p>
            <a:pPr marL="457200" lvl="1" indent="0">
              <a:buNone/>
            </a:pPr>
            <a:endParaRPr lang="fr-BE" sz="2000" dirty="0"/>
          </a:p>
          <a:p>
            <a:pPr lvl="1"/>
            <a:r>
              <a:rPr lang="fr-BE" sz="2000" dirty="0"/>
              <a:t>Ne pas être plein propriétaire ;</a:t>
            </a:r>
          </a:p>
          <a:p>
            <a:pPr marL="457200" lvl="1" indent="0">
              <a:buNone/>
            </a:pPr>
            <a:endParaRPr lang="fr-BE" sz="2000" dirty="0"/>
          </a:p>
          <a:p>
            <a:pPr lvl="1"/>
            <a:r>
              <a:rPr lang="fr-BE" sz="2000" dirty="0"/>
              <a:t>Inscription à réaliser &gt; documents à fournir et formulaire d’inscription à compléter.</a:t>
            </a:r>
          </a:p>
        </p:txBody>
      </p:sp>
      <p:sp>
        <p:nvSpPr>
          <p:cNvPr id="4" name="Titre 3"/>
          <p:cNvSpPr>
            <a:spLocks noGrp="1"/>
          </p:cNvSpPr>
          <p:nvPr>
            <p:ph type="title"/>
          </p:nvPr>
        </p:nvSpPr>
        <p:spPr/>
        <p:txBody>
          <a:bodyPr/>
          <a:lstStyle/>
          <a:p>
            <a:r>
              <a:rPr lang="fr-BE" dirty="0"/>
              <a:t>CANDIDATS LOCATAIRES</a:t>
            </a:r>
          </a:p>
        </p:txBody>
      </p:sp>
    </p:spTree>
    <p:extLst>
      <p:ext uri="{BB962C8B-B14F-4D97-AF65-F5344CB8AC3E}">
        <p14:creationId xmlns:p14="http://schemas.microsoft.com/office/powerpoint/2010/main" val="14837758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7131</TotalTime>
  <Words>1700</Words>
  <Application>Microsoft Office PowerPoint</Application>
  <PresentationFormat>Grand écran</PresentationFormat>
  <Paragraphs>280</Paragraphs>
  <Slides>50</Slides>
  <Notes>10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50</vt:i4>
      </vt:variant>
    </vt:vector>
  </HeadingPairs>
  <TitlesOfParts>
    <vt:vector size="55" baseType="lpstr">
      <vt:lpstr>Arial</vt:lpstr>
      <vt:lpstr>Calibri</vt:lpstr>
      <vt:lpstr>Calibri Light</vt:lpstr>
      <vt:lpstr>Wingdings</vt:lpstr>
      <vt:lpstr>Thème Office</vt:lpstr>
      <vt:lpstr>                          Réunion citoyenne en ligne sur l’énergie et le logement </vt:lpstr>
      <vt:lpstr>Introduction</vt:lpstr>
      <vt:lpstr>Déroulement de la réunion</vt:lpstr>
      <vt:lpstr>Agence Immobilière Sociale Prologer</vt:lpstr>
      <vt:lpstr>Présentation PowerPoint</vt:lpstr>
      <vt:lpstr> </vt:lpstr>
      <vt:lpstr>PARC LOCATIF de l’AIS Prologer et notre équipe</vt:lpstr>
      <vt:lpstr>PARC LOCATIF de l’AIS Prologer et notre équipe</vt:lpstr>
      <vt:lpstr>CANDIDATS LOCATAIRES</vt:lpstr>
      <vt:lpstr>Nous contacter</vt:lpstr>
      <vt:lpstr>QUESTIONS ?</vt:lpstr>
      <vt:lpstr>Les primes aux économies d’énergie et à la rénovation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prêts à taux zéro pour rénover votre logement</vt:lpstr>
      <vt:lpstr>Contexte</vt:lpstr>
      <vt:lpstr>Contexte</vt:lpstr>
      <vt:lpstr>Les prêts à taux zéro</vt:lpstr>
      <vt:lpstr>Les prêts à taux zéro</vt:lpstr>
      <vt:lpstr>Les prêts à taux zéro </vt:lpstr>
      <vt:lpstr>Les prêts à taux zéro  </vt:lpstr>
      <vt:lpstr>Les prêts à taux zéro  </vt:lpstr>
      <vt:lpstr>Les prêts à taux zéro</vt:lpstr>
      <vt:lpstr>Les prêts à taux zéro</vt:lpstr>
      <vt:lpstr>Merci pour votre attention</vt:lpstr>
      <vt:lpstr>Achat groupé photovoltaïque  Les Bons Villers </vt:lpstr>
      <vt:lpstr>Avantages du photovoltaïque</vt:lpstr>
      <vt:lpstr>Présentation PowerPoint</vt:lpstr>
      <vt:lpstr>Présentation PowerPoint</vt:lpstr>
      <vt:lpstr>Présentation PowerPoint</vt:lpstr>
      <vt:lpstr>Présentation PowerPoint</vt:lpstr>
      <vt:lpstr>Présentation PowerPoint</vt:lpstr>
      <vt:lpstr>Présentation PowerPoint</vt:lpstr>
      <vt:lpstr>Des partenariats nationaux</vt:lpstr>
      <vt:lpstr>Présentation PowerPoint</vt:lpstr>
      <vt:lpstr>Intéressé par un devis gratuit et sans engagement?</vt:lpstr>
      <vt:lpstr>Présentation PowerPoint</vt:lpstr>
      <vt:lpstr>Merci pour votre attention  Des questions ?</vt:lpstr>
      <vt:lpstr>Les comparateurs de fournisseurs d’énergie</vt:lpstr>
      <vt:lpstr>Exemples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citoyenne en ligne 14 septembre 2020</dc:title>
  <dc:creator>Justin Art</dc:creator>
  <cp:lastModifiedBy>Justin Art</cp:lastModifiedBy>
  <cp:revision>63</cp:revision>
  <dcterms:created xsi:type="dcterms:W3CDTF">2020-10-14T09:50:19Z</dcterms:created>
  <dcterms:modified xsi:type="dcterms:W3CDTF">2021-03-23T15:57:35Z</dcterms:modified>
</cp:coreProperties>
</file>