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2" r:id="rId4"/>
    <p:sldId id="258" r:id="rId5"/>
    <p:sldId id="259" r:id="rId6"/>
    <p:sldId id="260" r:id="rId7"/>
    <p:sldId id="261" r:id="rId8"/>
    <p:sldId id="264" r:id="rId9"/>
    <p:sldId id="265" r:id="rId10"/>
    <p:sldId id="266" r:id="rId11"/>
    <p:sldId id="267" r:id="rId12"/>
    <p:sldId id="268" r:id="rId13"/>
    <p:sldId id="269" r:id="rId14"/>
    <p:sldId id="270" r:id="rId15"/>
    <p:sldId id="26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0" d="100"/>
          <a:sy n="110"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1714068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152158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351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128082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7117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823607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236900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128988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403564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274551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5476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75798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60419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1644339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F8695D69-2CAE-436F-ADE5-F60DB304181B}" type="datetimeFigureOut">
              <a:rPr lang="fr-BE" smtClean="0"/>
              <a:t>05-05-22</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2479EE5D-BABC-4ECF-816F-F78BC2DBBDA9}" type="slidenum">
              <a:rPr lang="fr-BE" smtClean="0"/>
              <a:t>‹N°›</a:t>
            </a:fld>
            <a:endParaRPr lang="fr-BE" dirty="0"/>
          </a:p>
        </p:txBody>
      </p:sp>
    </p:spTree>
    <p:extLst>
      <p:ext uri="{BB962C8B-B14F-4D97-AF65-F5344CB8AC3E}">
        <p14:creationId xmlns:p14="http://schemas.microsoft.com/office/powerpoint/2010/main" val="312112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2479EE5D-BABC-4ECF-816F-F78BC2DBBDA9}" type="slidenum">
              <a:rPr lang="fr-BE" smtClean="0"/>
              <a:t>‹N°›</a:t>
            </a:fld>
            <a:endParaRPr lang="fr-BE" dirty="0"/>
          </a:p>
        </p:txBody>
      </p:sp>
      <p:sp>
        <p:nvSpPr>
          <p:cNvPr id="5" name="Date Placeholder 4"/>
          <p:cNvSpPr>
            <a:spLocks noGrp="1"/>
          </p:cNvSpPr>
          <p:nvPr>
            <p:ph type="dt" sz="half" idx="10"/>
          </p:nvPr>
        </p:nvSpPr>
        <p:spPr/>
        <p:txBody>
          <a:bodyPr/>
          <a:lstStyle/>
          <a:p>
            <a:fld id="{F8695D69-2CAE-436F-ADE5-F60DB304181B}" type="datetimeFigureOut">
              <a:rPr lang="fr-BE" smtClean="0"/>
              <a:t>05-05-22</a:t>
            </a:fld>
            <a:endParaRPr lang="fr-BE" dirty="0"/>
          </a:p>
        </p:txBody>
      </p:sp>
    </p:spTree>
    <p:extLst>
      <p:ext uri="{BB962C8B-B14F-4D97-AF65-F5344CB8AC3E}">
        <p14:creationId xmlns:p14="http://schemas.microsoft.com/office/powerpoint/2010/main" val="2356210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695D69-2CAE-436F-ADE5-F60DB304181B}" type="datetimeFigureOut">
              <a:rPr lang="fr-BE" smtClean="0"/>
              <a:t>05-05-22</a:t>
            </a:fld>
            <a:endParaRPr lang="fr-BE"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BE"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79EE5D-BABC-4ECF-816F-F78BC2DBBDA9}" type="slidenum">
              <a:rPr lang="fr-BE" smtClean="0"/>
              <a:t>‹N°›</a:t>
            </a:fld>
            <a:endParaRPr lang="fr-BE" dirty="0"/>
          </a:p>
        </p:txBody>
      </p:sp>
    </p:spTree>
    <p:extLst>
      <p:ext uri="{BB962C8B-B14F-4D97-AF65-F5344CB8AC3E}">
        <p14:creationId xmlns:p14="http://schemas.microsoft.com/office/powerpoint/2010/main" val="201244233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secretariat@lesbonsvillers.be" TargetMode="External"/><Relationship Id="rId2" Type="http://schemas.openxmlformats.org/officeDocument/2006/relationships/hyperlink" Target="http://www.les-bons-villers.be/"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ecretariat@lesbonsvillers.b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6494" y="3220080"/>
            <a:ext cx="7766936" cy="1646302"/>
          </a:xfrm>
        </p:spPr>
        <p:txBody>
          <a:bodyPr/>
          <a:lstStyle/>
          <a:p>
            <a:r>
              <a:rPr lang="fr-BE" dirty="0"/>
              <a:t>Réunion des Associations  Les Bons Villers</a:t>
            </a:r>
            <a:br>
              <a:rPr lang="fr-BE" dirty="0"/>
            </a:br>
            <a:r>
              <a:rPr lang="fr-BE" dirty="0"/>
              <a:t>Le 12 mai 2022</a:t>
            </a:r>
          </a:p>
        </p:txBody>
      </p:sp>
      <p:pic>
        <p:nvPicPr>
          <p:cNvPr id="1026"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8390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6165" y="466165"/>
            <a:ext cx="11196917" cy="5632311"/>
          </a:xfrm>
          <a:prstGeom prst="rect">
            <a:avLst/>
          </a:prstGeom>
          <a:noFill/>
        </p:spPr>
        <p:txBody>
          <a:bodyPr wrap="square" rtlCol="0">
            <a:spAutoFit/>
          </a:bodyPr>
          <a:lstStyle/>
          <a:p>
            <a:pPr marL="285750" indent="-285750">
              <a:buFont typeface="Arial" panose="020B0604020202020204" pitchFamily="34" charset="0"/>
              <a:buChar char="•"/>
            </a:pPr>
            <a:r>
              <a:rPr lang="fr-BE" u="sng" dirty="0"/>
              <a:t>Pour les locations :</a:t>
            </a:r>
          </a:p>
          <a:p>
            <a:endParaRPr lang="fr-BE" u="sng" dirty="0"/>
          </a:p>
          <a:p>
            <a:r>
              <a:rPr lang="fr-BE" dirty="0"/>
              <a:t>Que ce soit pour la location d’une salle ou de matériel, le formulaire type doit </a:t>
            </a:r>
            <a:r>
              <a:rPr lang="fr-BE" u="sng" dirty="0"/>
              <a:t>obligatoirement</a:t>
            </a:r>
            <a:r>
              <a:rPr lang="fr-BE" dirty="0"/>
              <a:t> être complété et envoyé au service travaux (Madame WAUTHIER).</a:t>
            </a:r>
          </a:p>
          <a:p>
            <a:endParaRPr lang="fr-BE" dirty="0"/>
          </a:p>
          <a:p>
            <a:r>
              <a:rPr lang="fr-BE" dirty="0"/>
              <a:t>Très prochainement, ce formulaire sera d’office joint au dossier de sécurité, pour plus de facilité </a:t>
            </a:r>
            <a:r>
              <a:rPr lang="fr-BE" dirty="0">
                <a:sym typeface="Wingdings" panose="05000000000000000000" pitchFamily="2" charset="2"/>
              </a:rPr>
              <a:t></a:t>
            </a:r>
          </a:p>
          <a:p>
            <a:endParaRPr lang="fr-BE" dirty="0">
              <a:sym typeface="Wingdings" panose="05000000000000000000" pitchFamily="2" charset="2"/>
            </a:endParaRPr>
          </a:p>
          <a:p>
            <a:r>
              <a:rPr lang="fr-BE" dirty="0">
                <a:sym typeface="Wingdings" panose="05000000000000000000" pitchFamily="2" charset="2"/>
              </a:rPr>
              <a:t>Le fait de rentrer le formulaire ne veut pas dire acceptation de la location.</a:t>
            </a:r>
          </a:p>
          <a:p>
            <a:endParaRPr lang="fr-BE" dirty="0">
              <a:sym typeface="Wingdings" panose="05000000000000000000" pitchFamily="2" charset="2"/>
            </a:endParaRPr>
          </a:p>
          <a:p>
            <a:r>
              <a:rPr lang="fr-BE" dirty="0">
                <a:sym typeface="Wingdings" panose="05000000000000000000" pitchFamily="2" charset="2"/>
              </a:rPr>
              <a:t>Une vérification est faite, si la salle demandée est disponible et/ou le matériel également.</a:t>
            </a:r>
          </a:p>
          <a:p>
            <a:endParaRPr lang="fr-BE" dirty="0">
              <a:sym typeface="Wingdings" panose="05000000000000000000" pitchFamily="2" charset="2"/>
            </a:endParaRPr>
          </a:p>
          <a:p>
            <a:r>
              <a:rPr lang="fr-BE" dirty="0">
                <a:sym typeface="Wingdings" panose="05000000000000000000" pitchFamily="2" charset="2"/>
              </a:rPr>
              <a:t>En fonction de ce qui est disponible, Madame WAUTHIER reviendra vers vous.</a:t>
            </a:r>
          </a:p>
          <a:p>
            <a:endParaRPr lang="fr-BE" dirty="0">
              <a:sym typeface="Wingdings" panose="05000000000000000000" pitchFamily="2" charset="2"/>
            </a:endParaRPr>
          </a:p>
          <a:p>
            <a:r>
              <a:rPr lang="fr-BE" dirty="0">
                <a:sym typeface="Wingdings" panose="05000000000000000000" pitchFamily="2" charset="2"/>
              </a:rPr>
              <a:t>Pour l’instant, un prêt de matériel ou une mise à disposition de salle doit encore être autorisée par le Collège.</a:t>
            </a:r>
          </a:p>
          <a:p>
            <a:endParaRPr lang="fr-BE" dirty="0">
              <a:sym typeface="Wingdings" panose="05000000000000000000" pitchFamily="2" charset="2"/>
            </a:endParaRPr>
          </a:p>
          <a:p>
            <a:r>
              <a:rPr lang="fr-BE" dirty="0">
                <a:sym typeface="Wingdings" panose="05000000000000000000" pitchFamily="2" charset="2"/>
              </a:rPr>
              <a:t>Avec le nouveau règlement location salle et matériel qui sera présenté au Conseil communal lors de la séance du 23 mai 2022, les locations ne devront plus être présentées en Collège, sauf exception.</a:t>
            </a:r>
            <a:endParaRPr lang="fr-BE" dirty="0"/>
          </a:p>
          <a:p>
            <a:endParaRPr lang="fr-BE" u="sng" dirty="0"/>
          </a:p>
          <a:p>
            <a:endParaRPr lang="fr-BE" dirty="0"/>
          </a:p>
        </p:txBody>
      </p:sp>
      <p:pic>
        <p:nvPicPr>
          <p:cNvPr id="3"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236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wipe(down)">
                                      <p:cBhvr>
                                        <p:cTn id="11" dur="500"/>
                                        <p:tgtEl>
                                          <p:spTgt spid="2">
                                            <p:txEl>
                                              <p:pRg st="2" end="2"/>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wipe(down)">
                                      <p:cBhvr>
                                        <p:cTn id="14" dur="500"/>
                                        <p:tgtEl>
                                          <p:spTgt spid="2">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500"/>
                                        <p:tgtEl>
                                          <p:spTgt spid="2">
                                            <p:txEl>
                                              <p:pRg st="8" end="8"/>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xEl>
                                              <p:pRg st="12" end="12"/>
                                            </p:txEl>
                                          </p:spTgt>
                                        </p:tgtEl>
                                        <p:attrNameLst>
                                          <p:attrName>style.visibility</p:attrName>
                                        </p:attrNameLst>
                                      </p:cBhvr>
                                      <p:to>
                                        <p:strVal val="visible"/>
                                      </p:to>
                                    </p:set>
                                    <p:anim calcmode="lin" valueType="num">
                                      <p:cBhvr>
                                        <p:cTn id="30" dur="500" fill="hold"/>
                                        <p:tgtEl>
                                          <p:spTgt spid="2">
                                            <p:txEl>
                                              <p:pRg st="12" end="12"/>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12" end="12"/>
                                            </p:txEl>
                                          </p:spTgt>
                                        </p:tgtEl>
                                        <p:attrNameLst>
                                          <p:attrName>ppt_h</p:attrName>
                                        </p:attrNameLst>
                                      </p:cBhvr>
                                      <p:tavLst>
                                        <p:tav tm="0">
                                          <p:val>
                                            <p:fltVal val="0"/>
                                          </p:val>
                                        </p:tav>
                                        <p:tav tm="100000">
                                          <p:val>
                                            <p:strVal val="#ppt_h"/>
                                          </p:val>
                                        </p:tav>
                                      </p:tavLst>
                                    </p:anim>
                                    <p:animEffect transition="in" filter="fade">
                                      <p:cBhvr>
                                        <p:cTn id="32" dur="500"/>
                                        <p:tgtEl>
                                          <p:spTgt spid="2">
                                            <p:txEl>
                                              <p:pRg st="12" end="12"/>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2">
                                            <p:txEl>
                                              <p:pRg st="14" end="14"/>
                                            </p:txEl>
                                          </p:spTgt>
                                        </p:tgtEl>
                                        <p:attrNameLst>
                                          <p:attrName>style.visibility</p:attrName>
                                        </p:attrNameLst>
                                      </p:cBhvr>
                                      <p:to>
                                        <p:strVal val="visible"/>
                                      </p:to>
                                    </p:set>
                                    <p:anim calcmode="lin" valueType="num">
                                      <p:cBhvr>
                                        <p:cTn id="35" dur="500" fill="hold"/>
                                        <p:tgtEl>
                                          <p:spTgt spid="2">
                                            <p:txEl>
                                              <p:pRg st="14" end="1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14" end="14"/>
                                            </p:txEl>
                                          </p:spTgt>
                                        </p:tgtEl>
                                        <p:attrNameLst>
                                          <p:attrName>ppt_h</p:attrName>
                                        </p:attrNameLst>
                                      </p:cBhvr>
                                      <p:tavLst>
                                        <p:tav tm="0">
                                          <p:val>
                                            <p:fltVal val="0"/>
                                          </p:val>
                                        </p:tav>
                                        <p:tav tm="100000">
                                          <p:val>
                                            <p:strVal val="#ppt_h"/>
                                          </p:val>
                                        </p:tav>
                                      </p:tavLst>
                                    </p:anim>
                                    <p:animEffect transition="in" filter="fade">
                                      <p:cBhvr>
                                        <p:cTn id="37"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466165" y="1013012"/>
            <a:ext cx="11196917" cy="3970318"/>
          </a:xfrm>
          <a:prstGeom prst="rect">
            <a:avLst/>
          </a:prstGeom>
          <a:noFill/>
        </p:spPr>
        <p:txBody>
          <a:bodyPr wrap="square" rtlCol="0">
            <a:spAutoFit/>
          </a:bodyPr>
          <a:lstStyle/>
          <a:p>
            <a:r>
              <a:rPr lang="fr-BE" dirty="0"/>
              <a:t>Une caution est automatiquement demandée, pour chaque location de salle et/ou de matériel.</a:t>
            </a:r>
          </a:p>
          <a:p>
            <a:endParaRPr lang="fr-BE" dirty="0"/>
          </a:p>
          <a:p>
            <a:r>
              <a:rPr lang="fr-BE" dirty="0" smtClean="0"/>
              <a:t>En cas de location de salle et de matériel, les 2 cautions respectives s’additionnent. </a:t>
            </a:r>
            <a:endParaRPr lang="fr-BE" dirty="0">
              <a:highlight>
                <a:srgbClr val="FFFF00"/>
              </a:highlight>
            </a:endParaRPr>
          </a:p>
          <a:p>
            <a:endParaRPr lang="fr-BE" dirty="0"/>
          </a:p>
          <a:p>
            <a:r>
              <a:rPr lang="fr-BE" dirty="0"/>
              <a:t>Si une nouvelle demande de location est faite et si une facture n’a pas été réglée précédemment, la nouvelle location ne sera pas accordée.</a:t>
            </a:r>
          </a:p>
          <a:p>
            <a:endParaRPr lang="fr-BE" dirty="0"/>
          </a:p>
          <a:p>
            <a:r>
              <a:rPr lang="fr-BE" dirty="0"/>
              <a:t>Il est demandé, en cas d’annulation, de la signaler au minimum 7 jours à l’avance (sauf cas de force majeure).</a:t>
            </a:r>
          </a:p>
          <a:p>
            <a:endParaRPr lang="fr-BE" dirty="0"/>
          </a:p>
          <a:p>
            <a:r>
              <a:rPr lang="fr-BE" dirty="0"/>
              <a:t>Aussi, si l’annulation n’a pas lieu dans ce délai; la facture sera due. </a:t>
            </a:r>
          </a:p>
          <a:p>
            <a:endParaRPr lang="fr-BE" dirty="0"/>
          </a:p>
          <a:p>
            <a:endParaRPr lang="fr-BE" dirty="0"/>
          </a:p>
          <a:p>
            <a:endParaRPr lang="fr-BE" dirty="0"/>
          </a:p>
        </p:txBody>
      </p:sp>
    </p:spTree>
    <p:extLst>
      <p:ext uri="{BB962C8B-B14F-4D97-AF65-F5344CB8AC3E}">
        <p14:creationId xmlns:p14="http://schemas.microsoft.com/office/powerpoint/2010/main" val="349884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80">
                                          <p:stCondLst>
                                            <p:cond delay="0"/>
                                          </p:stCondLst>
                                        </p:cTn>
                                        <p:tgtEl>
                                          <p:spTgt spid="3">
                                            <p:txEl>
                                              <p:pRg st="4" end="4"/>
                                            </p:txEl>
                                          </p:spTgt>
                                        </p:tgtEl>
                                      </p:cBhvr>
                                    </p:animEffect>
                                    <p:anim calcmode="lin" valueType="num">
                                      <p:cBhvr>
                                        <p:cTn id="1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4" end="4"/>
                                            </p:txEl>
                                          </p:spTgt>
                                        </p:tgtEl>
                                      </p:cBhvr>
                                      <p:to x="100000" y="60000"/>
                                    </p:animScale>
                                    <p:animScale>
                                      <p:cBhvr>
                                        <p:cTn id="22" dur="166" decel="50000">
                                          <p:stCondLst>
                                            <p:cond delay="676"/>
                                          </p:stCondLst>
                                        </p:cTn>
                                        <p:tgtEl>
                                          <p:spTgt spid="3">
                                            <p:txEl>
                                              <p:pRg st="4" end="4"/>
                                            </p:txEl>
                                          </p:spTgt>
                                        </p:tgtEl>
                                      </p:cBhvr>
                                      <p:to x="100000" y="100000"/>
                                    </p:animScale>
                                    <p:animScale>
                                      <p:cBhvr>
                                        <p:cTn id="23" dur="26">
                                          <p:stCondLst>
                                            <p:cond delay="1312"/>
                                          </p:stCondLst>
                                        </p:cTn>
                                        <p:tgtEl>
                                          <p:spTgt spid="3">
                                            <p:txEl>
                                              <p:pRg st="4" end="4"/>
                                            </p:txEl>
                                          </p:spTgt>
                                        </p:tgtEl>
                                      </p:cBhvr>
                                      <p:to x="100000" y="80000"/>
                                    </p:animScale>
                                    <p:animScale>
                                      <p:cBhvr>
                                        <p:cTn id="24" dur="166" decel="50000">
                                          <p:stCondLst>
                                            <p:cond delay="1338"/>
                                          </p:stCondLst>
                                        </p:cTn>
                                        <p:tgtEl>
                                          <p:spTgt spid="3">
                                            <p:txEl>
                                              <p:pRg st="4" end="4"/>
                                            </p:txEl>
                                          </p:spTgt>
                                        </p:tgtEl>
                                      </p:cBhvr>
                                      <p:to x="100000" y="100000"/>
                                    </p:animScale>
                                    <p:animScale>
                                      <p:cBhvr>
                                        <p:cTn id="25" dur="26">
                                          <p:stCondLst>
                                            <p:cond delay="1642"/>
                                          </p:stCondLst>
                                        </p:cTn>
                                        <p:tgtEl>
                                          <p:spTgt spid="3">
                                            <p:txEl>
                                              <p:pRg st="4" end="4"/>
                                            </p:txEl>
                                          </p:spTgt>
                                        </p:tgtEl>
                                      </p:cBhvr>
                                      <p:to x="100000" y="90000"/>
                                    </p:animScale>
                                    <p:animScale>
                                      <p:cBhvr>
                                        <p:cTn id="26" dur="166" decel="50000">
                                          <p:stCondLst>
                                            <p:cond delay="1668"/>
                                          </p:stCondLst>
                                        </p:cTn>
                                        <p:tgtEl>
                                          <p:spTgt spid="3">
                                            <p:txEl>
                                              <p:pRg st="4" end="4"/>
                                            </p:txEl>
                                          </p:spTgt>
                                        </p:tgtEl>
                                      </p:cBhvr>
                                      <p:to x="100000" y="100000"/>
                                    </p:animScale>
                                    <p:animScale>
                                      <p:cBhvr>
                                        <p:cTn id="27" dur="26">
                                          <p:stCondLst>
                                            <p:cond delay="1808"/>
                                          </p:stCondLst>
                                        </p:cTn>
                                        <p:tgtEl>
                                          <p:spTgt spid="3">
                                            <p:txEl>
                                              <p:pRg st="4" end="4"/>
                                            </p:txEl>
                                          </p:spTgt>
                                        </p:tgtEl>
                                      </p:cBhvr>
                                      <p:to x="100000" y="95000"/>
                                    </p:animScale>
                                    <p:animScale>
                                      <p:cBhvr>
                                        <p:cTn id="28" dur="166" decel="50000">
                                          <p:stCondLst>
                                            <p:cond delay="1834"/>
                                          </p:stCondLst>
                                        </p:cTn>
                                        <p:tgtEl>
                                          <p:spTgt spid="3">
                                            <p:txEl>
                                              <p:pRg st="4" end="4"/>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p:cTn id="33"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6" end="6"/>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p:cTn id="38"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9"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4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403411" y="421341"/>
            <a:ext cx="10954871" cy="5632311"/>
          </a:xfrm>
          <a:prstGeom prst="rect">
            <a:avLst/>
          </a:prstGeom>
          <a:noFill/>
        </p:spPr>
        <p:txBody>
          <a:bodyPr wrap="square" rtlCol="0">
            <a:spAutoFit/>
          </a:bodyPr>
          <a:lstStyle/>
          <a:p>
            <a:r>
              <a:rPr lang="fr-BE" u="sng" dirty="0">
                <a:latin typeface="+mj-lt"/>
              </a:rPr>
              <a:t>* Le Secrétariat Général:</a:t>
            </a:r>
          </a:p>
          <a:p>
            <a:endParaRPr lang="fr-BE" dirty="0">
              <a:latin typeface="+mj-lt"/>
            </a:endParaRPr>
          </a:p>
          <a:p>
            <a:pPr algn="just"/>
            <a:r>
              <a:rPr lang="fr-BE" dirty="0">
                <a:latin typeface="+mj-lt"/>
              </a:rPr>
              <a:t>Après examen du dossier de sécurité, réunion de coordination éventuelle avec les organes concernés, avis de la Zone de Police BRUNAU et recommandations, avis de la Police de Mobilité pour les mesures de circulation, avis de la Zone de Secours si d’application, avis de notre Service Travaux, un point d’autorisation est alors présenté au Collège, pour autorisation.</a:t>
            </a:r>
          </a:p>
          <a:p>
            <a:pPr algn="just"/>
            <a:endParaRPr lang="fr-BE" dirty="0">
              <a:latin typeface="+mj-lt"/>
            </a:endParaRPr>
          </a:p>
          <a:p>
            <a:pPr algn="just"/>
            <a:r>
              <a:rPr lang="fr-BE" dirty="0">
                <a:latin typeface="+mj-lt"/>
              </a:rPr>
              <a:t>Le Collège peut toujours décider de ne pas autoriser une manifestation ou d’y imposer des règles strictes.</a:t>
            </a:r>
          </a:p>
          <a:p>
            <a:pPr algn="just"/>
            <a:endParaRPr lang="fr-BE" dirty="0">
              <a:latin typeface="+mj-lt"/>
            </a:endParaRPr>
          </a:p>
          <a:p>
            <a:pPr algn="just"/>
            <a:r>
              <a:rPr lang="fr-BE" dirty="0">
                <a:latin typeface="+mj-lt"/>
              </a:rPr>
              <a:t>Lorsque le Collège s’est prononcé sur ce point, un courrier d’autorisation (ou de refus) est alors envoyé à l’organisateur. </a:t>
            </a:r>
          </a:p>
          <a:p>
            <a:pPr algn="just"/>
            <a:endParaRPr lang="fr-BE" dirty="0">
              <a:latin typeface="+mj-lt"/>
            </a:endParaRPr>
          </a:p>
          <a:p>
            <a:pPr algn="just"/>
            <a:r>
              <a:rPr lang="fr-BE" dirty="0">
                <a:latin typeface="+mj-lt"/>
              </a:rPr>
              <a:t>La copie de la délibération est transmise au service Travaux, Zone de Police BRUNAU et Zone de Secours si d’application.</a:t>
            </a:r>
          </a:p>
          <a:p>
            <a:pPr algn="just"/>
            <a:endParaRPr lang="fr-BE" dirty="0">
              <a:latin typeface="+mj-lt"/>
            </a:endParaRPr>
          </a:p>
          <a:p>
            <a:pPr algn="just"/>
            <a:r>
              <a:rPr lang="fr-BE" dirty="0">
                <a:latin typeface="+mj-lt"/>
              </a:rPr>
              <a:t>Il est à noter également que les prescriptions émises par la Zone de Secours Hainaut-Est dans leur rapport sont toujours envoyées à l’organisateur.</a:t>
            </a:r>
          </a:p>
          <a:p>
            <a:pPr algn="just"/>
            <a:endParaRPr lang="fr-BE" dirty="0">
              <a:latin typeface="+mj-lt"/>
            </a:endParaRPr>
          </a:p>
          <a:p>
            <a:endParaRPr lang="fr-BE" dirty="0">
              <a:latin typeface="+mj-lt"/>
            </a:endParaRPr>
          </a:p>
        </p:txBody>
      </p:sp>
    </p:spTree>
    <p:extLst>
      <p:ext uri="{BB962C8B-B14F-4D97-AF65-F5344CB8AC3E}">
        <p14:creationId xmlns:p14="http://schemas.microsoft.com/office/powerpoint/2010/main" val="66003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additive="base">
                                        <p:cTn id="1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546847" y="645459"/>
            <a:ext cx="11340353" cy="4524315"/>
          </a:xfrm>
          <a:prstGeom prst="rect">
            <a:avLst/>
          </a:prstGeom>
          <a:noFill/>
        </p:spPr>
        <p:txBody>
          <a:bodyPr wrap="square" rtlCol="0">
            <a:spAutoFit/>
          </a:bodyPr>
          <a:lstStyle/>
          <a:p>
            <a:r>
              <a:rPr lang="fr-BE" dirty="0"/>
              <a:t>Lors de certaines manifestations, un contrôle doit être effectué par la Zone de Secours, directement sur le lieu de ma manifestation.</a:t>
            </a:r>
          </a:p>
          <a:p>
            <a:endParaRPr lang="fr-BE" dirty="0"/>
          </a:p>
          <a:p>
            <a:r>
              <a:rPr lang="fr-BE" dirty="0"/>
              <a:t>Un contrôle par la Zone de Secours doit être effectué si, par exemple, un chapiteau de 50 m² est installé (l’organisateur doit remettre à la Zone de secours l’agréation/certificat de conformité du chapiteau ainsi que les attestations de l’organisme de contrôle agréé ex. chauffage, électricité).</a:t>
            </a:r>
          </a:p>
          <a:p>
            <a:endParaRPr lang="fr-BE" dirty="0"/>
          </a:p>
          <a:p>
            <a:r>
              <a:rPr lang="fr-BE" dirty="0"/>
              <a:t>Un contrôle doit également être effectué en cas de présence de Food-truck.  </a:t>
            </a:r>
          </a:p>
          <a:p>
            <a:endParaRPr lang="fr-BE" dirty="0"/>
          </a:p>
          <a:p>
            <a:r>
              <a:rPr lang="fr-BE" dirty="0"/>
              <a:t>La facture suite à ce contrôle est directement envoyée par la Zone de Secours, à l’organisateur.</a:t>
            </a:r>
          </a:p>
          <a:p>
            <a:endParaRPr lang="fr-BE" dirty="0"/>
          </a:p>
          <a:p>
            <a:r>
              <a:rPr lang="fr-BE" dirty="0"/>
              <a:t>Les recommandations émises par la Zone de Secours doivent impérativement être respectées! </a:t>
            </a:r>
          </a:p>
          <a:p>
            <a:endParaRPr lang="fr-BE" dirty="0"/>
          </a:p>
          <a:p>
            <a:r>
              <a:rPr lang="fr-BE" dirty="0"/>
              <a:t> </a:t>
            </a:r>
          </a:p>
          <a:p>
            <a:endParaRPr lang="fr-BE" dirty="0"/>
          </a:p>
          <a:p>
            <a:endParaRPr lang="fr-BE" dirty="0"/>
          </a:p>
        </p:txBody>
      </p:sp>
    </p:spTree>
    <p:extLst>
      <p:ext uri="{BB962C8B-B14F-4D97-AF65-F5344CB8AC3E}">
        <p14:creationId xmlns:p14="http://schemas.microsoft.com/office/powerpoint/2010/main" val="312270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 calcmode="lin" valueType="num">
                                      <p:cBhvr>
                                        <p:cTn id="16"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4">
                                            <p:txEl>
                                              <p:pRg st="4" end="4"/>
                                            </p:txEl>
                                          </p:spTgt>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 calcmode="lin" valueType="num">
                                      <p:cBhvr>
                                        <p:cTn id="20"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1" dur="500" fill="hold"/>
                                        <p:tgtEl>
                                          <p:spTgt spid="4">
                                            <p:txEl>
                                              <p:pRg st="6" end="6"/>
                                            </p:txEl>
                                          </p:spTgt>
                                        </p:tgtEl>
                                        <p:attrNameLst>
                                          <p:attrName>ppt_h</p:attrName>
                                        </p:attrNameLst>
                                      </p:cBhvr>
                                      <p:tavLst>
                                        <p:tav tm="0">
                                          <p:val>
                                            <p:fltVal val="0"/>
                                          </p:val>
                                        </p:tav>
                                        <p:tav tm="100000">
                                          <p:val>
                                            <p:strVal val="#ppt_h"/>
                                          </p:val>
                                        </p:tav>
                                      </p:tavLst>
                                    </p:anim>
                                  </p:childTnLst>
                                </p:cTn>
                              </p:par>
                              <p:par>
                                <p:cTn id="22" presetID="23" presetClass="entr" presetSubtype="16" fill="hold"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 calcmode="lin" valueType="num">
                                      <p:cBhvr>
                                        <p:cTn id="24"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430306" y="448235"/>
            <a:ext cx="11358282" cy="5909310"/>
          </a:xfrm>
          <a:prstGeom prst="rect">
            <a:avLst/>
          </a:prstGeom>
          <a:noFill/>
        </p:spPr>
        <p:txBody>
          <a:bodyPr wrap="square" rtlCol="0">
            <a:spAutoFit/>
          </a:bodyPr>
          <a:lstStyle/>
          <a:p>
            <a:r>
              <a:rPr lang="fr-BE" dirty="0"/>
              <a:t>Lors de certaines activités, un arrêté de Police est pris par Monsieur le Bourgmestre.</a:t>
            </a:r>
          </a:p>
          <a:p>
            <a:endParaRPr lang="fr-BE" dirty="0"/>
          </a:p>
          <a:p>
            <a:r>
              <a:rPr lang="fr-BE" dirty="0"/>
              <a:t>Celui-ci peut concerner:</a:t>
            </a:r>
          </a:p>
          <a:p>
            <a:endParaRPr lang="fr-BE" dirty="0"/>
          </a:p>
          <a:p>
            <a:pPr marL="285750" indent="-285750">
              <a:buFontTx/>
              <a:buChar char="-"/>
            </a:pPr>
            <a:r>
              <a:rPr lang="fr-BE" dirty="0"/>
              <a:t>L’interdiction de la vente d’alcools forts;</a:t>
            </a:r>
          </a:p>
          <a:p>
            <a:pPr marL="285750" indent="-285750">
              <a:buFontTx/>
              <a:buChar char="-"/>
            </a:pPr>
            <a:r>
              <a:rPr lang="fr-BE" dirty="0"/>
              <a:t>L’utilisation des récipients/contenants en verre;</a:t>
            </a:r>
          </a:p>
          <a:p>
            <a:pPr marL="285750" indent="-285750" algn="just">
              <a:buFontTx/>
              <a:buChar char="-"/>
            </a:pPr>
            <a:r>
              <a:rPr lang="fr-BE" dirty="0"/>
              <a:t>Une société de gardiennage;</a:t>
            </a:r>
          </a:p>
          <a:p>
            <a:pPr marL="285750" indent="-285750" algn="just">
              <a:buFontTx/>
              <a:buChar char="-"/>
            </a:pPr>
            <a:r>
              <a:rPr lang="fr-BE" dirty="0"/>
              <a:t>…</a:t>
            </a:r>
          </a:p>
          <a:p>
            <a:pPr marL="285750" indent="-285750" algn="just">
              <a:buFontTx/>
              <a:buChar char="-"/>
            </a:pPr>
            <a:endParaRPr lang="fr-BE" dirty="0"/>
          </a:p>
          <a:p>
            <a:pPr algn="just"/>
            <a:r>
              <a:rPr lang="fr-BE" dirty="0"/>
              <a:t>Cet arrêté </a:t>
            </a:r>
            <a:r>
              <a:rPr lang="fr-BE" u="sng" dirty="0"/>
              <a:t>doit toujours</a:t>
            </a:r>
            <a:r>
              <a:rPr lang="fr-BE" dirty="0"/>
              <a:t> être en possession de l’organisateur, sur le site de la manifestation et durant toute la durée de l’événement. </a:t>
            </a:r>
          </a:p>
          <a:p>
            <a:pPr algn="just"/>
            <a:endParaRPr lang="fr-BE" dirty="0"/>
          </a:p>
          <a:p>
            <a:pPr algn="just"/>
            <a:r>
              <a:rPr lang="fr-BE" dirty="0"/>
              <a:t>Nous attirons votre attention sur le fait que si ce n’est pas une société de gardiennage qui s’occupe de la surveillance et des fouilles mais des bénévoles, une autorisation doit alors être délivrée par Monsieur le Bourgmestre. </a:t>
            </a:r>
          </a:p>
          <a:p>
            <a:pPr algn="just"/>
            <a:endParaRPr lang="fr-BE" dirty="0"/>
          </a:p>
          <a:p>
            <a:pPr algn="just"/>
            <a:r>
              <a:rPr lang="fr-BE" dirty="0"/>
              <a:t>En effet, en vertu de la loi du 10 avril 1990 règlementant la sécurité privée et particulière et celle du 2 octobre 2017, le gardiennage peut être assuré par des personnes bénévoles, mais ceux-ci doivent être autorisés expressément par Monsieur le Bourgmestre et une vérification de leur identité doit être faite en amont, par la Zone de Police. </a:t>
            </a:r>
          </a:p>
          <a:p>
            <a:endParaRPr lang="fr-BE" u="sng" dirty="0"/>
          </a:p>
        </p:txBody>
      </p:sp>
    </p:spTree>
    <p:extLst>
      <p:ext uri="{BB962C8B-B14F-4D97-AF65-F5344CB8AC3E}">
        <p14:creationId xmlns:p14="http://schemas.microsoft.com/office/powerpoint/2010/main" val="17642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31520" y="430306"/>
            <a:ext cx="10660828" cy="369332"/>
          </a:xfrm>
          <a:prstGeom prst="rect">
            <a:avLst/>
          </a:prstGeom>
          <a:noFill/>
        </p:spPr>
        <p:txBody>
          <a:bodyPr wrap="square" rtlCol="0">
            <a:spAutoFit/>
          </a:bodyPr>
          <a:lstStyle/>
          <a:p>
            <a:r>
              <a:rPr lang="fr-BE" i="1" dirty="0"/>
              <a:t>Contacts utiles</a:t>
            </a:r>
          </a:p>
        </p:txBody>
      </p:sp>
      <p:sp>
        <p:nvSpPr>
          <p:cNvPr id="4" name="ZoneTexte 3"/>
          <p:cNvSpPr txBox="1"/>
          <p:nvPr/>
        </p:nvSpPr>
        <p:spPr>
          <a:xfrm>
            <a:off x="666973" y="1129946"/>
            <a:ext cx="10617798" cy="5355312"/>
          </a:xfrm>
          <a:prstGeom prst="rect">
            <a:avLst/>
          </a:prstGeom>
          <a:noFill/>
        </p:spPr>
        <p:txBody>
          <a:bodyPr wrap="square" rtlCol="0">
            <a:spAutoFit/>
          </a:bodyPr>
          <a:lstStyle/>
          <a:p>
            <a:r>
              <a:rPr lang="fr-BE" u="sng" dirty="0"/>
              <a:t>Pour les locations de salle et matériel ainsi que les mesures de circulation:</a:t>
            </a:r>
          </a:p>
          <a:p>
            <a:endParaRPr lang="fr-BE" dirty="0"/>
          </a:p>
          <a:p>
            <a:r>
              <a:rPr lang="fr-BE" dirty="0"/>
              <a:t>Madame Véronique WAUTHIER – 071/858.117</a:t>
            </a:r>
          </a:p>
          <a:p>
            <a:r>
              <a:rPr lang="fr-BE" dirty="0"/>
              <a:t>Madame Mireille BRAUN-</a:t>
            </a:r>
            <a:r>
              <a:rPr lang="fr-BE" dirty="0" err="1"/>
              <a:t>SANO</a:t>
            </a:r>
            <a:r>
              <a:rPr lang="fr-BE" dirty="0"/>
              <a:t> – 071/858.106</a:t>
            </a:r>
          </a:p>
          <a:p>
            <a:endParaRPr lang="fr-BE" dirty="0"/>
          </a:p>
          <a:p>
            <a:r>
              <a:rPr lang="fr-BE" u="sng" dirty="0"/>
              <a:t>Pour le dossier de sécurité:</a:t>
            </a:r>
          </a:p>
          <a:p>
            <a:endParaRPr lang="fr-BE" u="sng" dirty="0"/>
          </a:p>
          <a:p>
            <a:r>
              <a:rPr lang="fr-BE" dirty="0"/>
              <a:t>Madame Laurence CHAVALLE – 071/858.102</a:t>
            </a:r>
          </a:p>
          <a:p>
            <a:r>
              <a:rPr lang="fr-BE" dirty="0"/>
              <a:t>Madame Elodie TOURNAY – 071/858.105</a:t>
            </a:r>
          </a:p>
          <a:p>
            <a:endParaRPr lang="fr-BE" dirty="0"/>
          </a:p>
          <a:p>
            <a:pPr algn="just"/>
            <a:endParaRPr lang="fr-BE" dirty="0"/>
          </a:p>
          <a:p>
            <a:pPr algn="just"/>
            <a:r>
              <a:rPr lang="fr-BE" dirty="0"/>
              <a:t>Il n’est pas possible, en un temps si court, d’expliquer toutes les facettes d’un dossier de sécurité et ce qui en découle…</a:t>
            </a:r>
          </a:p>
          <a:p>
            <a:pPr algn="just"/>
            <a:endParaRPr lang="fr-BE" dirty="0"/>
          </a:p>
          <a:p>
            <a:pPr algn="just"/>
            <a:r>
              <a:rPr lang="fr-BE" dirty="0"/>
              <a:t>Néanmoins, nous sommes bien évidemment à votre disposition et il ne faut pas </a:t>
            </a:r>
            <a:r>
              <a:rPr lang="fr-BE" dirty="0" smtClean="0"/>
              <a:t>hésiter </a:t>
            </a:r>
            <a:r>
              <a:rPr lang="fr-BE" dirty="0"/>
              <a:t>à nous contacter, en cas de difficultés rencontrées, pour compléter vos dossiers ou toute autre demande </a:t>
            </a:r>
            <a:r>
              <a:rPr lang="fr-BE" dirty="0">
                <a:sym typeface="Wingdings" panose="05000000000000000000" pitchFamily="2" charset="2"/>
              </a:rPr>
              <a:t></a:t>
            </a:r>
          </a:p>
          <a:p>
            <a:endParaRPr lang="fr-BE" dirty="0">
              <a:sym typeface="Wingdings" panose="05000000000000000000" pitchFamily="2" charset="2"/>
            </a:endParaRPr>
          </a:p>
          <a:p>
            <a:r>
              <a:rPr lang="fr-BE" dirty="0">
                <a:sym typeface="Wingdings" panose="05000000000000000000" pitchFamily="2" charset="2"/>
              </a:rPr>
              <a:t>Merci pour votre écoute  </a:t>
            </a:r>
          </a:p>
          <a:p>
            <a:endParaRPr lang="fr-BE" dirty="0"/>
          </a:p>
        </p:txBody>
      </p:sp>
      <p:sp>
        <p:nvSpPr>
          <p:cNvPr id="5" name="Accolade fermante 4"/>
          <p:cNvSpPr/>
          <p:nvPr/>
        </p:nvSpPr>
        <p:spPr>
          <a:xfrm>
            <a:off x="5626248" y="1766214"/>
            <a:ext cx="505610" cy="514540"/>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6" name="ZoneTexte 5"/>
          <p:cNvSpPr txBox="1"/>
          <p:nvPr/>
        </p:nvSpPr>
        <p:spPr>
          <a:xfrm>
            <a:off x="6131858" y="1838818"/>
            <a:ext cx="3184263" cy="369332"/>
          </a:xfrm>
          <a:prstGeom prst="rect">
            <a:avLst/>
          </a:prstGeom>
          <a:noFill/>
        </p:spPr>
        <p:txBody>
          <a:bodyPr wrap="square" rtlCol="0">
            <a:spAutoFit/>
          </a:bodyPr>
          <a:lstStyle/>
          <a:p>
            <a:r>
              <a:rPr lang="fr-BE" dirty="0" err="1"/>
              <a:t>travaux@lesbonsvillers.be</a:t>
            </a:r>
            <a:endParaRPr lang="fr-BE" dirty="0"/>
          </a:p>
        </p:txBody>
      </p:sp>
      <p:sp>
        <p:nvSpPr>
          <p:cNvPr id="7" name="Accolade fermante 6"/>
          <p:cNvSpPr/>
          <p:nvPr/>
        </p:nvSpPr>
        <p:spPr>
          <a:xfrm>
            <a:off x="5470262" y="3174292"/>
            <a:ext cx="505610" cy="514540"/>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8" name="ZoneTexte 7"/>
          <p:cNvSpPr txBox="1"/>
          <p:nvPr/>
        </p:nvSpPr>
        <p:spPr>
          <a:xfrm>
            <a:off x="6131858" y="3246896"/>
            <a:ext cx="4172176" cy="369332"/>
          </a:xfrm>
          <a:prstGeom prst="rect">
            <a:avLst/>
          </a:prstGeom>
          <a:noFill/>
        </p:spPr>
        <p:txBody>
          <a:bodyPr wrap="square" rtlCol="0">
            <a:spAutoFit/>
          </a:bodyPr>
          <a:lstStyle/>
          <a:p>
            <a:r>
              <a:rPr lang="fr-BE" dirty="0" err="1"/>
              <a:t>secretariat@lesbonsvillers.be</a:t>
            </a:r>
            <a:endParaRPr lang="fr-BE" dirty="0"/>
          </a:p>
        </p:txBody>
      </p:sp>
      <p:pic>
        <p:nvPicPr>
          <p:cNvPr id="9"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417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36605" y="345990"/>
            <a:ext cx="10923373" cy="553998"/>
          </a:xfrm>
          <a:prstGeom prst="rect">
            <a:avLst/>
          </a:prstGeom>
          <a:noFill/>
        </p:spPr>
        <p:txBody>
          <a:bodyPr wrap="square" rtlCol="0">
            <a:spAutoFit/>
          </a:bodyPr>
          <a:lstStyle/>
          <a:p>
            <a:r>
              <a:rPr lang="fr-BE" sz="3000" dirty="0">
                <a:effectLst>
                  <a:outerShdw blurRad="38100" dist="38100" dir="2700000" algn="tl">
                    <a:srgbClr val="000000">
                      <a:alpha val="43137"/>
                    </a:srgbClr>
                  </a:outerShdw>
                </a:effectLst>
              </a:rPr>
              <a:t>Présentation du dossier de sécurité</a:t>
            </a:r>
          </a:p>
        </p:txBody>
      </p:sp>
      <p:sp>
        <p:nvSpPr>
          <p:cNvPr id="4" name="ZoneTexte 3"/>
          <p:cNvSpPr txBox="1"/>
          <p:nvPr/>
        </p:nvSpPr>
        <p:spPr>
          <a:xfrm>
            <a:off x="370703" y="1367645"/>
            <a:ext cx="10692714" cy="3693319"/>
          </a:xfrm>
          <a:prstGeom prst="rect">
            <a:avLst/>
          </a:prstGeom>
          <a:noFill/>
        </p:spPr>
        <p:txBody>
          <a:bodyPr wrap="square" rtlCol="0">
            <a:spAutoFit/>
          </a:bodyPr>
          <a:lstStyle/>
          <a:p>
            <a:r>
              <a:rPr lang="fr-BE" i="1" dirty="0"/>
              <a:t>J’organise un événement. Dois-je compléter un dossier de sécurité?</a:t>
            </a:r>
          </a:p>
          <a:p>
            <a:endParaRPr lang="fr-BE" dirty="0"/>
          </a:p>
          <a:p>
            <a:r>
              <a:rPr lang="fr-BE" u="sng" dirty="0"/>
              <a:t>Un dossier de sécurité doit être complété pour chaque événement public.</a:t>
            </a:r>
          </a:p>
          <a:p>
            <a:pPr algn="just"/>
            <a:r>
              <a:rPr lang="fr-BE" dirty="0"/>
              <a:t>Un événement public est </a:t>
            </a:r>
            <a:r>
              <a:rPr lang="fr-BE" dirty="0" smtClean="0"/>
              <a:t>donc un </a:t>
            </a:r>
            <a:r>
              <a:rPr lang="fr-BE" dirty="0"/>
              <a:t>événement qui n’est pas privé (privé = les participants reçoivent une invitation personnelle).</a:t>
            </a:r>
          </a:p>
          <a:p>
            <a:pPr algn="just"/>
            <a:endParaRPr lang="fr-BE" dirty="0"/>
          </a:p>
          <a:p>
            <a:pPr algn="just"/>
            <a:r>
              <a:rPr lang="fr-BE" dirty="0"/>
              <a:t>Le modèle du dossier de sécurité est téléchargeable sur notre site internet </a:t>
            </a:r>
          </a:p>
          <a:p>
            <a:pPr algn="just"/>
            <a:r>
              <a:rPr lang="fr-BE" dirty="0"/>
              <a:t>(</a:t>
            </a:r>
            <a:r>
              <a:rPr lang="fr-BE" dirty="0">
                <a:hlinkClick r:id="rId2"/>
              </a:rPr>
              <a:t>www.les-bons-villers.be</a:t>
            </a:r>
            <a:r>
              <a:rPr lang="fr-BE" dirty="0"/>
              <a:t>) ou celui-ci peut être envoyé sur simple demande à l’adresse </a:t>
            </a:r>
            <a:r>
              <a:rPr lang="fr-BE" dirty="0">
                <a:hlinkClick r:id="rId3"/>
              </a:rPr>
              <a:t>secretariat@lesbonsvillers.be</a:t>
            </a:r>
            <a:endParaRPr lang="fr-BE" dirty="0"/>
          </a:p>
          <a:p>
            <a:pPr algn="just"/>
            <a:endParaRPr lang="fr-BE" dirty="0"/>
          </a:p>
          <a:p>
            <a:pPr algn="just"/>
            <a:r>
              <a:rPr lang="fr-BE" dirty="0"/>
              <a:t>Le </a:t>
            </a:r>
            <a:r>
              <a:rPr lang="fr-BE" dirty="0"/>
              <a:t>modèle actuel du </a:t>
            </a:r>
            <a:r>
              <a:rPr lang="fr-BE" dirty="0"/>
              <a:t>dossier de sécurité a été rédigé par la Province du Hainaut et transmis à toutes les communes. </a:t>
            </a:r>
          </a:p>
          <a:p>
            <a:pPr algn="just"/>
            <a:endParaRPr lang="fr-BE" dirty="0"/>
          </a:p>
        </p:txBody>
      </p:sp>
      <p:pic>
        <p:nvPicPr>
          <p:cNvPr id="5" name="A5B27AC9-1139-44C0-85BC-EB6C8884C4EC" descr="B1DD70EA-B819-41B5-B277-8E6030C363B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71804" y="447869"/>
            <a:ext cx="10720874" cy="369332"/>
          </a:xfrm>
          <a:prstGeom prst="rect">
            <a:avLst/>
          </a:prstGeom>
          <a:noFill/>
        </p:spPr>
        <p:txBody>
          <a:bodyPr wrap="square" rtlCol="0">
            <a:spAutoFit/>
          </a:bodyPr>
          <a:lstStyle/>
          <a:p>
            <a:r>
              <a:rPr lang="fr-BE" i="1" dirty="0"/>
              <a:t>Pourquoi compléter un dossier de sécurité? </a:t>
            </a:r>
          </a:p>
        </p:txBody>
      </p:sp>
      <p:sp>
        <p:nvSpPr>
          <p:cNvPr id="4" name="ZoneTexte 3"/>
          <p:cNvSpPr txBox="1"/>
          <p:nvPr/>
        </p:nvSpPr>
        <p:spPr>
          <a:xfrm>
            <a:off x="671804" y="1034017"/>
            <a:ext cx="11056775" cy="5355312"/>
          </a:xfrm>
          <a:prstGeom prst="rect">
            <a:avLst/>
          </a:prstGeom>
          <a:noFill/>
        </p:spPr>
        <p:txBody>
          <a:bodyPr wrap="square" rtlCol="0">
            <a:spAutoFit/>
          </a:bodyPr>
          <a:lstStyle/>
          <a:p>
            <a:pPr algn="just"/>
            <a:r>
              <a:rPr lang="fr-BE" dirty="0"/>
              <a:t>L’actualité récente nous a malheureusement montré que des rassemblements de personnes, lors d’événements, peuvent parfois avoir des conséquences dramatiques.</a:t>
            </a:r>
          </a:p>
          <a:p>
            <a:pPr algn="just"/>
            <a:endParaRPr lang="fr-BE" dirty="0"/>
          </a:p>
          <a:p>
            <a:pPr algn="just"/>
            <a:r>
              <a:rPr lang="fr-BE" dirty="0"/>
              <a:t>Il est impératif que le Bourgmestre soit informé des événements publics sur le territoire de sa Commune, afin de prendre toutes les mesures nécessaires, pour assurer la sécurité de tous. </a:t>
            </a:r>
          </a:p>
          <a:p>
            <a:pPr algn="just"/>
            <a:endParaRPr lang="fr-BE" dirty="0"/>
          </a:p>
          <a:p>
            <a:pPr algn="just"/>
            <a:r>
              <a:rPr lang="fr-BE" dirty="0"/>
              <a:t>Rendre un dossier de sécurité permet de mettre en place différentes mesures de prévention, en concertation avec les organes concernés (police, zone de secours).</a:t>
            </a:r>
          </a:p>
          <a:p>
            <a:pPr algn="just"/>
            <a:endParaRPr lang="fr-BE" dirty="0"/>
          </a:p>
          <a:p>
            <a:pPr algn="just"/>
            <a:r>
              <a:rPr lang="fr-BE" dirty="0"/>
              <a:t>Aussi,</a:t>
            </a:r>
            <a:r>
              <a:rPr lang="fr-BE" dirty="0">
                <a:highlight>
                  <a:srgbClr val="FFFF00"/>
                </a:highlight>
              </a:rPr>
              <a:t> </a:t>
            </a:r>
            <a:r>
              <a:rPr lang="fr-BE" dirty="0" smtClean="0"/>
              <a:t>un </a:t>
            </a:r>
            <a:r>
              <a:rPr lang="fr-BE" dirty="0" err="1"/>
              <a:t>scoring</a:t>
            </a:r>
            <a:r>
              <a:rPr lang="fr-BE" dirty="0"/>
              <a:t> est réalisé par l’agent </a:t>
            </a:r>
            <a:r>
              <a:rPr lang="fr-BE" dirty="0" err="1"/>
              <a:t>PlanU</a:t>
            </a:r>
            <a:r>
              <a:rPr lang="fr-BE" dirty="0"/>
              <a:t>. </a:t>
            </a:r>
          </a:p>
          <a:p>
            <a:pPr algn="just"/>
            <a:r>
              <a:rPr lang="fr-BE" dirty="0"/>
              <a:t>Celui-ci permet d’évaluer les risques liés à la manifestation et permet aussi d’imposer, lors de certains événements, en fonction des activités organisées, un poste de secours, directement sur le lieu de l’événement.</a:t>
            </a:r>
          </a:p>
          <a:p>
            <a:pPr algn="just"/>
            <a:endParaRPr lang="fr-BE" dirty="0"/>
          </a:p>
          <a:p>
            <a:pPr algn="just"/>
            <a:r>
              <a:rPr lang="fr-BE" dirty="0"/>
              <a:t>En cas d’incident lors de la manifestation, une cellule est alors directement mise en place et ensuite un poste de commandement opérationnel. </a:t>
            </a:r>
          </a:p>
          <a:p>
            <a:pPr algn="just"/>
            <a:r>
              <a:rPr lang="fr-BE" dirty="0" smtClean="0"/>
              <a:t>La </a:t>
            </a:r>
            <a:r>
              <a:rPr lang="fr-BE" dirty="0"/>
              <a:t>Zone de Secours Hainaut Est a aussi rédigé un « vade </a:t>
            </a:r>
            <a:r>
              <a:rPr lang="fr-BE" dirty="0" err="1"/>
              <a:t>mecum</a:t>
            </a:r>
            <a:r>
              <a:rPr lang="fr-BE" dirty="0"/>
              <a:t> » des événements; une source d’informations utiles, pour les organisateurs (informations sur les chapiteaux, châteaux gonflables,…).</a:t>
            </a:r>
          </a:p>
          <a:p>
            <a:pPr algn="just"/>
            <a:endParaRPr lang="fr-BE" dirty="0"/>
          </a:p>
        </p:txBody>
      </p:sp>
      <p:pic>
        <p:nvPicPr>
          <p:cNvPr id="5"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7441" y="5593922"/>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92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wipe(down)">
                                      <p:cBhvr>
                                        <p:cTn id="39" dur="500"/>
                                        <p:tgtEl>
                                          <p:spTgt spid="4">
                                            <p:txEl>
                                              <p:pRg st="6" end="6"/>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barn(inVertical)">
                                      <p:cBhvr>
                                        <p:cTn id="5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221" y="283220"/>
            <a:ext cx="10618573" cy="5847755"/>
          </a:xfrm>
          <a:prstGeom prst="rect">
            <a:avLst/>
          </a:prstGeom>
        </p:spPr>
        <p:txBody>
          <a:bodyPr wrap="square">
            <a:spAutoFit/>
          </a:bodyPr>
          <a:lstStyle/>
          <a:p>
            <a:pPr algn="just"/>
            <a:r>
              <a:rPr lang="fr-BE" i="1" dirty="0"/>
              <a:t>A qui envoyer le dossier de sécurité complété et dans </a:t>
            </a:r>
            <a:r>
              <a:rPr lang="fr-BE" i="1" dirty="0"/>
              <a:t>quels délais ?</a:t>
            </a:r>
          </a:p>
          <a:p>
            <a:pPr algn="just"/>
            <a:endParaRPr lang="fr-BE" i="1" dirty="0"/>
          </a:p>
          <a:p>
            <a:pPr algn="just"/>
            <a:r>
              <a:rPr lang="fr-BE" dirty="0"/>
              <a:t>Le dossier complété doit être transmis au Secrétariat Général (déposé dans la boite aux lettres, ou par e-mail </a:t>
            </a:r>
            <a:r>
              <a:rPr lang="fr-BE" dirty="0">
                <a:hlinkClick r:id="rId2"/>
              </a:rPr>
              <a:t>secretariat@lesbonsvillers.be</a:t>
            </a:r>
            <a:r>
              <a:rPr lang="fr-BE" dirty="0"/>
              <a:t>).</a:t>
            </a:r>
          </a:p>
          <a:p>
            <a:pPr algn="just"/>
            <a:r>
              <a:rPr lang="fr-BE" dirty="0"/>
              <a:t>Il sera traité par la personne en charge de la planification d’urgence de la Commune (</a:t>
            </a:r>
            <a:r>
              <a:rPr lang="fr-BE" dirty="0" err="1"/>
              <a:t>PLANU</a:t>
            </a:r>
            <a:r>
              <a:rPr lang="fr-BE" dirty="0"/>
              <a:t>). </a:t>
            </a:r>
          </a:p>
          <a:p>
            <a:pPr algn="just"/>
            <a:endParaRPr lang="fr-BE" dirty="0"/>
          </a:p>
          <a:p>
            <a:pPr algn="just"/>
            <a:r>
              <a:rPr lang="fr-BE" dirty="0"/>
              <a:t>Le Règlement communal de Police de la Commune des Bons Villers prévoit en son article 35 que celui-ci doit être transmis </a:t>
            </a:r>
            <a:r>
              <a:rPr lang="fr-BE" b="1" u="sng" dirty="0"/>
              <a:t>au moins un mois avant la date prévue de l’événement</a:t>
            </a:r>
            <a:r>
              <a:rPr lang="fr-BE" dirty="0"/>
              <a:t>. </a:t>
            </a:r>
          </a:p>
          <a:p>
            <a:pPr algn="just"/>
            <a:endParaRPr lang="fr-BE" dirty="0"/>
          </a:p>
          <a:p>
            <a:pPr algn="just"/>
            <a:r>
              <a:rPr lang="fr-BE" dirty="0"/>
              <a:t>Dans la pratique, au plus tôt le dossier est reçu et complet, au plus tôt celui-ci peut être traité et présenté au Collège.</a:t>
            </a:r>
          </a:p>
          <a:p>
            <a:pPr algn="just"/>
            <a:endParaRPr lang="fr-BE" dirty="0"/>
          </a:p>
          <a:p>
            <a:pPr algn="just"/>
            <a:r>
              <a:rPr lang="fr-BE" dirty="0"/>
              <a:t>Il est également important d’attirer votre attention sur le fait que pour certains </a:t>
            </a:r>
            <a:r>
              <a:rPr lang="fr-BE" dirty="0" smtClean="0"/>
              <a:t>événements, </a:t>
            </a:r>
            <a:r>
              <a:rPr lang="fr-BE" dirty="0"/>
              <a:t>de</a:t>
            </a:r>
            <a:r>
              <a:rPr lang="fr-BE" dirty="0" smtClean="0">
                <a:highlight>
                  <a:srgbClr val="FFFF00"/>
                </a:highlight>
              </a:rPr>
              <a:t> </a:t>
            </a:r>
            <a:r>
              <a:rPr lang="fr-BE" dirty="0"/>
              <a:t>plus </a:t>
            </a:r>
            <a:r>
              <a:rPr lang="fr-BE" dirty="0"/>
              <a:t>grande ampleur?) </a:t>
            </a:r>
            <a:r>
              <a:rPr lang="fr-BE" dirty="0"/>
              <a:t>(ducasse, festival,…), une réunion de coordination doit être organisée par le Bourgmestre, les organisateurs ainsi que la Zone de Police et la Zone de Secours Hainaut-Est.</a:t>
            </a:r>
          </a:p>
          <a:p>
            <a:pPr algn="just"/>
            <a:endParaRPr lang="fr-BE" dirty="0"/>
          </a:p>
          <a:p>
            <a:pPr algn="just"/>
            <a:r>
              <a:rPr lang="fr-BE" dirty="0"/>
              <a:t>Cette réunion de coordination se fait sur base du dossier de sécurité reçu; il est do</a:t>
            </a:r>
            <a:r>
              <a:rPr lang="fr-BE" dirty="0"/>
              <a:t>nc </a:t>
            </a:r>
            <a:r>
              <a:rPr lang="fr-BE" dirty="0"/>
              <a:t>préférable </a:t>
            </a:r>
            <a:r>
              <a:rPr lang="fr-BE" dirty="0" smtClean="0"/>
              <a:t>de nous </a:t>
            </a:r>
            <a:r>
              <a:rPr lang="fr-BE" dirty="0"/>
              <a:t>le transmettre au moins 2 mois avant l’événement </a:t>
            </a:r>
            <a:r>
              <a:rPr lang="fr-BE" dirty="0">
                <a:sym typeface="Wingdings" panose="05000000000000000000" pitchFamily="2" charset="2"/>
              </a:rPr>
              <a:t></a:t>
            </a:r>
            <a:endParaRPr lang="fr-BE" dirty="0"/>
          </a:p>
          <a:p>
            <a:pPr algn="just"/>
            <a:endParaRPr lang="fr-BE" dirty="0"/>
          </a:p>
          <a:p>
            <a:pPr algn="just"/>
            <a:r>
              <a:rPr lang="fr-BE" sz="1600" dirty="0"/>
              <a:t>N.B. Le Collège communal se réunit, normalement, chaque mardi matin. </a:t>
            </a:r>
          </a:p>
          <a:p>
            <a:pPr algn="just"/>
            <a:endParaRPr lang="fr-BE" sz="1600" dirty="0"/>
          </a:p>
        </p:txBody>
      </p:sp>
      <p:pic>
        <p:nvPicPr>
          <p:cNvPr id="4" name="A5B27AC9-1139-44C0-85BC-EB6C8884C4EC" descr="B1DD70EA-B819-41B5-B277-8E6030C363B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58569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 calcmode="lin" valueType="num">
                                      <p:cBhvr>
                                        <p:cTn id="46"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68411" y="469557"/>
            <a:ext cx="9992497" cy="378940"/>
          </a:xfrm>
          <a:prstGeom prst="rect">
            <a:avLst/>
          </a:prstGeom>
          <a:noFill/>
        </p:spPr>
        <p:txBody>
          <a:bodyPr wrap="square" rtlCol="0">
            <a:spAutoFit/>
          </a:bodyPr>
          <a:lstStyle/>
          <a:p>
            <a:r>
              <a:rPr lang="fr-BE" i="1" dirty="0"/>
              <a:t>Je complète le dossier de sécurité</a:t>
            </a:r>
          </a:p>
        </p:txBody>
      </p:sp>
      <p:sp>
        <p:nvSpPr>
          <p:cNvPr id="5" name="ZoneTexte 4"/>
          <p:cNvSpPr txBox="1"/>
          <p:nvPr/>
        </p:nvSpPr>
        <p:spPr>
          <a:xfrm>
            <a:off x="568410" y="879375"/>
            <a:ext cx="9992497" cy="1754326"/>
          </a:xfrm>
          <a:prstGeom prst="rect">
            <a:avLst/>
          </a:prstGeom>
          <a:noFill/>
        </p:spPr>
        <p:txBody>
          <a:bodyPr wrap="square" rtlCol="0">
            <a:spAutoFit/>
          </a:bodyPr>
          <a:lstStyle/>
          <a:p>
            <a:pPr algn="just"/>
            <a:r>
              <a:rPr lang="fr-BE" dirty="0"/>
              <a:t>Même si nous comprenons que le dossier de sécurité comporte 13 pages et n’est pas des plus </a:t>
            </a:r>
            <a:r>
              <a:rPr lang="fr-BE" dirty="0" smtClean="0"/>
              <a:t>amusants</a:t>
            </a:r>
            <a:r>
              <a:rPr lang="fr-BE" dirty="0" smtClean="0">
                <a:highlight>
                  <a:srgbClr val="FFFF00"/>
                </a:highlight>
              </a:rPr>
              <a:t> </a:t>
            </a:r>
            <a:r>
              <a:rPr lang="fr-BE" dirty="0"/>
              <a:t>à compléter, c’est un élément essentiel pour nous permettre de traiter votre demande. Aussi, en fonction de votre événement, l’ensemble des 13 pages ne doit pas spécialement être complété  mais le dossier complet doit être envoyé </a:t>
            </a:r>
            <a:r>
              <a:rPr lang="fr-BE" dirty="0">
                <a:sym typeface="Wingdings" panose="05000000000000000000" pitchFamily="2" charset="2"/>
              </a:rPr>
              <a:t> </a:t>
            </a:r>
            <a:endParaRPr lang="fr-BE" dirty="0"/>
          </a:p>
          <a:p>
            <a:pPr algn="just"/>
            <a:r>
              <a:rPr lang="fr-BE" dirty="0"/>
              <a:t>Néanmoins, peu importe votre événement, diverses informations sont indispensables pour le bon traitement du dossier.</a:t>
            </a:r>
          </a:p>
        </p:txBody>
      </p:sp>
      <p:sp>
        <p:nvSpPr>
          <p:cNvPr id="6" name="ZoneTexte 5"/>
          <p:cNvSpPr txBox="1"/>
          <p:nvPr/>
        </p:nvSpPr>
        <p:spPr>
          <a:xfrm>
            <a:off x="568409" y="2765749"/>
            <a:ext cx="9992497" cy="3847207"/>
          </a:xfrm>
          <a:prstGeom prst="rect">
            <a:avLst/>
          </a:prstGeom>
          <a:noFill/>
        </p:spPr>
        <p:txBody>
          <a:bodyPr wrap="square" rtlCol="0">
            <a:spAutoFit/>
          </a:bodyPr>
          <a:lstStyle/>
          <a:p>
            <a:r>
              <a:rPr lang="fr-BE" i="1" dirty="0"/>
              <a:t>Informations indispensables pour </a:t>
            </a:r>
            <a:r>
              <a:rPr lang="fr-BE" i="1" u="sng" dirty="0"/>
              <a:t>TOUTES</a:t>
            </a:r>
            <a:r>
              <a:rPr lang="fr-BE" i="1" dirty="0"/>
              <a:t> les manifestations:</a:t>
            </a:r>
          </a:p>
          <a:p>
            <a:pPr marL="285750" indent="-285750">
              <a:buFontTx/>
              <a:buChar char="-"/>
            </a:pPr>
            <a:r>
              <a:rPr lang="fr-BE" sz="1600" dirty="0"/>
              <a:t>Le nom de la manifestation</a:t>
            </a:r>
          </a:p>
          <a:p>
            <a:pPr marL="285750" indent="-285750">
              <a:buFontTx/>
              <a:buChar char="-"/>
            </a:pPr>
            <a:r>
              <a:rPr lang="fr-BE" sz="1600" dirty="0"/>
              <a:t>Les date et heures (! Dérogation heures de fin par rapport au Règlement communal de police)</a:t>
            </a:r>
          </a:p>
          <a:p>
            <a:pPr marL="285750" indent="-285750">
              <a:buFontTx/>
              <a:buChar char="-"/>
            </a:pPr>
            <a:r>
              <a:rPr lang="fr-BE" sz="1600" dirty="0"/>
              <a:t>Le nom de l’organisateur (personne physique ou association) et coordonnées complètes ainsi que celles d’une personne joignable le jour de l’événement</a:t>
            </a:r>
          </a:p>
          <a:p>
            <a:pPr marL="285750" indent="-285750">
              <a:buFontTx/>
              <a:buChar char="-"/>
            </a:pPr>
            <a:r>
              <a:rPr lang="fr-BE" sz="1600" dirty="0"/>
              <a:t>Les références de l’assurance (celle-ci peut être communiqué après le dépôt du dossier à l’Administration communale – souvent souscrite peu de temps avant l’événement)</a:t>
            </a:r>
          </a:p>
          <a:p>
            <a:pPr marL="285750" indent="-285750">
              <a:buFontTx/>
              <a:buChar char="-"/>
            </a:pPr>
            <a:r>
              <a:rPr lang="fr-BE" sz="1600" dirty="0"/>
              <a:t>Une description succincte de l’activité (lors des ducasses, nous faire parvenir le programme)</a:t>
            </a:r>
          </a:p>
          <a:p>
            <a:pPr marL="285750" indent="-285750">
              <a:buFontTx/>
              <a:buChar char="-"/>
            </a:pPr>
            <a:r>
              <a:rPr lang="fr-BE" sz="1600" dirty="0"/>
              <a:t>Le lieu où se déroule la manifestation</a:t>
            </a:r>
          </a:p>
          <a:p>
            <a:pPr marL="285750" indent="-285750">
              <a:buFontTx/>
              <a:buChar char="-"/>
            </a:pPr>
            <a:r>
              <a:rPr lang="fr-BE" sz="1600" dirty="0"/>
              <a:t>Restauration et boissons alcoolisées? </a:t>
            </a:r>
          </a:p>
          <a:p>
            <a:pPr marL="285750" indent="-285750">
              <a:buFontTx/>
              <a:buChar char="-"/>
            </a:pPr>
            <a:r>
              <a:rPr lang="fr-BE" sz="1600" dirty="0"/>
              <a:t>Chapiteaux?</a:t>
            </a:r>
          </a:p>
          <a:p>
            <a:pPr marL="285750" indent="-285750">
              <a:buFontTx/>
              <a:buChar char="-"/>
            </a:pPr>
            <a:r>
              <a:rPr lang="fr-BE" sz="1600" dirty="0"/>
              <a:t>Le plan de situation et du cortège éventuel</a:t>
            </a:r>
          </a:p>
          <a:p>
            <a:pPr marL="285750" indent="-285750">
              <a:buFontTx/>
              <a:buChar char="-"/>
            </a:pPr>
            <a:r>
              <a:rPr lang="fr-BE" sz="1600" dirty="0"/>
              <a:t>Mesures de circulation? </a:t>
            </a:r>
          </a:p>
          <a:p>
            <a:pPr marL="285750" indent="-285750">
              <a:buFontTx/>
              <a:buChar char="-"/>
            </a:pPr>
            <a:r>
              <a:rPr lang="fr-BE" sz="1600" dirty="0"/>
              <a:t>Location de salle et de matériel? </a:t>
            </a:r>
          </a:p>
          <a:p>
            <a:pPr marL="285750" indent="-285750">
              <a:buFontTx/>
              <a:buChar char="-"/>
            </a:pPr>
            <a:endParaRPr lang="fr-BE" dirty="0"/>
          </a:p>
        </p:txBody>
      </p:sp>
      <p:sp>
        <p:nvSpPr>
          <p:cNvPr id="7" name="Accolade fermante 6"/>
          <p:cNvSpPr/>
          <p:nvPr/>
        </p:nvSpPr>
        <p:spPr>
          <a:xfrm>
            <a:off x="4408922" y="5740340"/>
            <a:ext cx="345989" cy="56017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BE"/>
          </a:p>
        </p:txBody>
      </p:sp>
      <p:sp>
        <p:nvSpPr>
          <p:cNvPr id="8" name="ZoneTexte 7"/>
          <p:cNvSpPr txBox="1"/>
          <p:nvPr/>
        </p:nvSpPr>
        <p:spPr>
          <a:xfrm>
            <a:off x="4981200" y="5723693"/>
            <a:ext cx="5049797" cy="64633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fr-BE" dirty="0"/>
              <a:t>Ces informations sont importantes pour notre service travaux – mobilité et location de salles! </a:t>
            </a:r>
          </a:p>
        </p:txBody>
      </p:sp>
      <p:pic>
        <p:nvPicPr>
          <p:cNvPr id="9"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538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p:cTn id="16"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9" dur="10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down)">
                                      <p:cBhvr>
                                        <p:cTn id="24" dur="580">
                                          <p:stCondLst>
                                            <p:cond delay="0"/>
                                          </p:stCondLst>
                                        </p:cTn>
                                        <p:tgtEl>
                                          <p:spTgt spid="6">
                                            <p:txEl>
                                              <p:pRg st="1" end="1"/>
                                            </p:txEl>
                                          </p:spTgt>
                                        </p:tgtEl>
                                      </p:cBhvr>
                                    </p:animEffect>
                                    <p:anim calcmode="lin" valueType="num">
                                      <p:cBhvr>
                                        <p:cTn id="25"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xEl>
                                              <p:pRg st="1" end="1"/>
                                            </p:txEl>
                                          </p:spTgt>
                                        </p:tgtEl>
                                      </p:cBhvr>
                                      <p:to x="100000" y="60000"/>
                                    </p:animScale>
                                    <p:animScale>
                                      <p:cBhvr>
                                        <p:cTn id="31" dur="166" decel="50000">
                                          <p:stCondLst>
                                            <p:cond delay="676"/>
                                          </p:stCondLst>
                                        </p:cTn>
                                        <p:tgtEl>
                                          <p:spTgt spid="6">
                                            <p:txEl>
                                              <p:pRg st="1" end="1"/>
                                            </p:txEl>
                                          </p:spTgt>
                                        </p:tgtEl>
                                      </p:cBhvr>
                                      <p:to x="100000" y="100000"/>
                                    </p:animScale>
                                    <p:animScale>
                                      <p:cBhvr>
                                        <p:cTn id="32" dur="26">
                                          <p:stCondLst>
                                            <p:cond delay="1312"/>
                                          </p:stCondLst>
                                        </p:cTn>
                                        <p:tgtEl>
                                          <p:spTgt spid="6">
                                            <p:txEl>
                                              <p:pRg st="1" end="1"/>
                                            </p:txEl>
                                          </p:spTgt>
                                        </p:tgtEl>
                                      </p:cBhvr>
                                      <p:to x="100000" y="80000"/>
                                    </p:animScale>
                                    <p:animScale>
                                      <p:cBhvr>
                                        <p:cTn id="33" dur="166" decel="50000">
                                          <p:stCondLst>
                                            <p:cond delay="1338"/>
                                          </p:stCondLst>
                                        </p:cTn>
                                        <p:tgtEl>
                                          <p:spTgt spid="6">
                                            <p:txEl>
                                              <p:pRg st="1" end="1"/>
                                            </p:txEl>
                                          </p:spTgt>
                                        </p:tgtEl>
                                      </p:cBhvr>
                                      <p:to x="100000" y="100000"/>
                                    </p:animScale>
                                    <p:animScale>
                                      <p:cBhvr>
                                        <p:cTn id="34" dur="26">
                                          <p:stCondLst>
                                            <p:cond delay="1642"/>
                                          </p:stCondLst>
                                        </p:cTn>
                                        <p:tgtEl>
                                          <p:spTgt spid="6">
                                            <p:txEl>
                                              <p:pRg st="1" end="1"/>
                                            </p:txEl>
                                          </p:spTgt>
                                        </p:tgtEl>
                                      </p:cBhvr>
                                      <p:to x="100000" y="90000"/>
                                    </p:animScale>
                                    <p:animScale>
                                      <p:cBhvr>
                                        <p:cTn id="35" dur="166" decel="50000">
                                          <p:stCondLst>
                                            <p:cond delay="1668"/>
                                          </p:stCondLst>
                                        </p:cTn>
                                        <p:tgtEl>
                                          <p:spTgt spid="6">
                                            <p:txEl>
                                              <p:pRg st="1" end="1"/>
                                            </p:txEl>
                                          </p:spTgt>
                                        </p:tgtEl>
                                      </p:cBhvr>
                                      <p:to x="100000" y="100000"/>
                                    </p:animScale>
                                    <p:animScale>
                                      <p:cBhvr>
                                        <p:cTn id="36" dur="26">
                                          <p:stCondLst>
                                            <p:cond delay="1808"/>
                                          </p:stCondLst>
                                        </p:cTn>
                                        <p:tgtEl>
                                          <p:spTgt spid="6">
                                            <p:txEl>
                                              <p:pRg st="1" end="1"/>
                                            </p:txEl>
                                          </p:spTgt>
                                        </p:tgtEl>
                                      </p:cBhvr>
                                      <p:to x="100000" y="95000"/>
                                    </p:animScale>
                                    <p:animScale>
                                      <p:cBhvr>
                                        <p:cTn id="37" dur="166" decel="50000">
                                          <p:stCondLst>
                                            <p:cond delay="1834"/>
                                          </p:stCondLst>
                                        </p:cTn>
                                        <p:tgtEl>
                                          <p:spTgt spid="6">
                                            <p:txEl>
                                              <p:pRg st="1" end="1"/>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2000"/>
                                        <p:tgtEl>
                                          <p:spTgt spid="6">
                                            <p:txEl>
                                              <p:pRg st="2" end="2"/>
                                            </p:txEl>
                                          </p:spTgt>
                                        </p:tgtEl>
                                      </p:cBhvr>
                                    </p:animEffect>
                                    <p:anim calcmode="lin" valueType="num">
                                      <p:cBhvr>
                                        <p:cTn id="43"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44"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randombar(horizontal)">
                                      <p:cBhvr>
                                        <p:cTn id="49" dur="500"/>
                                        <p:tgtEl>
                                          <p:spTgt spid="6">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6">
                                            <p:txEl>
                                              <p:pRg st="4" end="4"/>
                                            </p:txEl>
                                          </p:spTgt>
                                        </p:tgtEl>
                                        <p:attrNameLst>
                                          <p:attrName>style.visibility</p:attrName>
                                        </p:attrNameLst>
                                      </p:cBhvr>
                                      <p:to>
                                        <p:strVal val="visible"/>
                                      </p:to>
                                    </p:set>
                                    <p:animEffect transition="in" filter="wheel(1)">
                                      <p:cBhvr>
                                        <p:cTn id="54" dur="2000"/>
                                        <p:tgtEl>
                                          <p:spTgt spid="6">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animEffect transition="in" filter="fade">
                                      <p:cBhvr>
                                        <p:cTn id="59" dur="1000"/>
                                        <p:tgtEl>
                                          <p:spTgt spid="6">
                                            <p:txEl>
                                              <p:pRg st="5" end="5"/>
                                            </p:txEl>
                                          </p:spTgt>
                                        </p:tgtEl>
                                      </p:cBhvr>
                                    </p:animEffect>
                                    <p:anim calcmode="lin" valueType="num">
                                      <p:cBhvr>
                                        <p:cTn id="6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anim calcmode="lin" valueType="num">
                                      <p:cBhvr additive="base">
                                        <p:cTn id="66"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
                                            <p:txEl>
                                              <p:pRg st="7" end="7"/>
                                            </p:txEl>
                                          </p:spTgt>
                                        </p:tgtEl>
                                        <p:attrNameLst>
                                          <p:attrName>style.visibility</p:attrName>
                                        </p:attrNameLst>
                                      </p:cBhvr>
                                      <p:to>
                                        <p:strVal val="visible"/>
                                      </p:to>
                                    </p:set>
                                    <p:animEffect transition="in" filter="fade">
                                      <p:cBhvr>
                                        <p:cTn id="72" dur="500"/>
                                        <p:tgtEl>
                                          <p:spTgt spid="6">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6">
                                            <p:txEl>
                                              <p:pRg st="10" end="10"/>
                                            </p:txEl>
                                          </p:spTgt>
                                        </p:tgtEl>
                                        <p:attrNameLst>
                                          <p:attrName>style.visibility</p:attrName>
                                        </p:attrNameLst>
                                      </p:cBhvr>
                                      <p:to>
                                        <p:strVal val="visible"/>
                                      </p:to>
                                    </p:set>
                                    <p:animEffect transition="in" filter="wipe(down)">
                                      <p:cBhvr>
                                        <p:cTn id="85" dur="580">
                                          <p:stCondLst>
                                            <p:cond delay="0"/>
                                          </p:stCondLst>
                                        </p:cTn>
                                        <p:tgtEl>
                                          <p:spTgt spid="6">
                                            <p:txEl>
                                              <p:pRg st="10" end="10"/>
                                            </p:txEl>
                                          </p:spTgt>
                                        </p:tgtEl>
                                      </p:cBhvr>
                                    </p:animEffect>
                                    <p:anim calcmode="lin" valueType="num">
                                      <p:cBhvr>
                                        <p:cTn id="86" dur="1822" tmFilter="0,0; 0.14,0.36; 0.43,0.73; 0.71,0.91; 1.0,1.0">
                                          <p:stCondLst>
                                            <p:cond delay="0"/>
                                          </p:stCondLst>
                                        </p:cTn>
                                        <p:tgtEl>
                                          <p:spTgt spid="6">
                                            <p:txEl>
                                              <p:pRg st="10" end="10"/>
                                            </p:txEl>
                                          </p:spTgt>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6">
                                            <p:txEl>
                                              <p:pRg st="10" end="10"/>
                                            </p:txEl>
                                          </p:spTgt>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6">
                                            <p:txEl>
                                              <p:pRg st="10" end="10"/>
                                            </p:txEl>
                                          </p:spTgt>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6">
                                            <p:txEl>
                                              <p:pRg st="10" end="10"/>
                                            </p:txEl>
                                          </p:spTgt>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6">
                                            <p:txEl>
                                              <p:pRg st="10" end="10"/>
                                            </p:txEl>
                                          </p:spTgt>
                                        </p:tgtEl>
                                        <p:attrNameLst>
                                          <p:attrName>ppt_y</p:attrName>
                                        </p:attrNameLst>
                                      </p:cBhvr>
                                      <p:tavLst>
                                        <p:tav tm="0" fmla="#ppt_y-sin(pi*$)/81">
                                          <p:val>
                                            <p:fltVal val="0"/>
                                          </p:val>
                                        </p:tav>
                                        <p:tav tm="100000">
                                          <p:val>
                                            <p:fltVal val="1"/>
                                          </p:val>
                                        </p:tav>
                                      </p:tavLst>
                                    </p:anim>
                                    <p:animScale>
                                      <p:cBhvr>
                                        <p:cTn id="91" dur="26">
                                          <p:stCondLst>
                                            <p:cond delay="650"/>
                                          </p:stCondLst>
                                        </p:cTn>
                                        <p:tgtEl>
                                          <p:spTgt spid="6">
                                            <p:txEl>
                                              <p:pRg st="10" end="10"/>
                                            </p:txEl>
                                          </p:spTgt>
                                        </p:tgtEl>
                                      </p:cBhvr>
                                      <p:to x="100000" y="60000"/>
                                    </p:animScale>
                                    <p:animScale>
                                      <p:cBhvr>
                                        <p:cTn id="92" dur="166" decel="50000">
                                          <p:stCondLst>
                                            <p:cond delay="676"/>
                                          </p:stCondLst>
                                        </p:cTn>
                                        <p:tgtEl>
                                          <p:spTgt spid="6">
                                            <p:txEl>
                                              <p:pRg st="10" end="10"/>
                                            </p:txEl>
                                          </p:spTgt>
                                        </p:tgtEl>
                                      </p:cBhvr>
                                      <p:to x="100000" y="100000"/>
                                    </p:animScale>
                                    <p:animScale>
                                      <p:cBhvr>
                                        <p:cTn id="93" dur="26">
                                          <p:stCondLst>
                                            <p:cond delay="1312"/>
                                          </p:stCondLst>
                                        </p:cTn>
                                        <p:tgtEl>
                                          <p:spTgt spid="6">
                                            <p:txEl>
                                              <p:pRg st="10" end="10"/>
                                            </p:txEl>
                                          </p:spTgt>
                                        </p:tgtEl>
                                      </p:cBhvr>
                                      <p:to x="100000" y="80000"/>
                                    </p:animScale>
                                    <p:animScale>
                                      <p:cBhvr>
                                        <p:cTn id="94" dur="166" decel="50000">
                                          <p:stCondLst>
                                            <p:cond delay="1338"/>
                                          </p:stCondLst>
                                        </p:cTn>
                                        <p:tgtEl>
                                          <p:spTgt spid="6">
                                            <p:txEl>
                                              <p:pRg st="10" end="10"/>
                                            </p:txEl>
                                          </p:spTgt>
                                        </p:tgtEl>
                                      </p:cBhvr>
                                      <p:to x="100000" y="100000"/>
                                    </p:animScale>
                                    <p:animScale>
                                      <p:cBhvr>
                                        <p:cTn id="95" dur="26">
                                          <p:stCondLst>
                                            <p:cond delay="1642"/>
                                          </p:stCondLst>
                                        </p:cTn>
                                        <p:tgtEl>
                                          <p:spTgt spid="6">
                                            <p:txEl>
                                              <p:pRg st="10" end="10"/>
                                            </p:txEl>
                                          </p:spTgt>
                                        </p:tgtEl>
                                      </p:cBhvr>
                                      <p:to x="100000" y="90000"/>
                                    </p:animScale>
                                    <p:animScale>
                                      <p:cBhvr>
                                        <p:cTn id="96" dur="166" decel="50000">
                                          <p:stCondLst>
                                            <p:cond delay="1668"/>
                                          </p:stCondLst>
                                        </p:cTn>
                                        <p:tgtEl>
                                          <p:spTgt spid="6">
                                            <p:txEl>
                                              <p:pRg st="10" end="10"/>
                                            </p:txEl>
                                          </p:spTgt>
                                        </p:tgtEl>
                                      </p:cBhvr>
                                      <p:to x="100000" y="100000"/>
                                    </p:animScale>
                                    <p:animScale>
                                      <p:cBhvr>
                                        <p:cTn id="97" dur="26">
                                          <p:stCondLst>
                                            <p:cond delay="1808"/>
                                          </p:stCondLst>
                                        </p:cTn>
                                        <p:tgtEl>
                                          <p:spTgt spid="6">
                                            <p:txEl>
                                              <p:pRg st="10" end="10"/>
                                            </p:txEl>
                                          </p:spTgt>
                                        </p:tgtEl>
                                      </p:cBhvr>
                                      <p:to x="100000" y="95000"/>
                                    </p:animScale>
                                    <p:animScale>
                                      <p:cBhvr>
                                        <p:cTn id="98" dur="166" decel="50000">
                                          <p:stCondLst>
                                            <p:cond delay="1834"/>
                                          </p:stCondLst>
                                        </p:cTn>
                                        <p:tgtEl>
                                          <p:spTgt spid="6">
                                            <p:txEl>
                                              <p:pRg st="10" end="10"/>
                                            </p:txEl>
                                          </p:spTgt>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6" presetClass="entr" presetSubtype="16" fill="hold" nodeType="clickEffect">
                                  <p:stCondLst>
                                    <p:cond delay="0"/>
                                  </p:stCondLst>
                                  <p:childTnLst>
                                    <p:set>
                                      <p:cBhvr>
                                        <p:cTn id="102" dur="1" fill="hold">
                                          <p:stCondLst>
                                            <p:cond delay="0"/>
                                          </p:stCondLst>
                                        </p:cTn>
                                        <p:tgtEl>
                                          <p:spTgt spid="6">
                                            <p:txEl>
                                              <p:pRg st="11" end="11"/>
                                            </p:txEl>
                                          </p:spTgt>
                                        </p:tgtEl>
                                        <p:attrNameLst>
                                          <p:attrName>style.visibility</p:attrName>
                                        </p:attrNameLst>
                                      </p:cBhvr>
                                      <p:to>
                                        <p:strVal val="visible"/>
                                      </p:to>
                                    </p:set>
                                    <p:animEffect transition="in" filter="circle(in)">
                                      <p:cBhvr>
                                        <p:cTn id="103" dur="2000"/>
                                        <p:tgtEl>
                                          <p:spTgt spid="6">
                                            <p:txEl>
                                              <p:pRg st="11" end="1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7"/>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8"/>
                                        </p:tgtEl>
                                        <p:attrNameLst>
                                          <p:attrName>style.visibility</p:attrName>
                                        </p:attrNameLst>
                                      </p:cBhvr>
                                      <p:to>
                                        <p:strVal val="visible"/>
                                      </p:to>
                                    </p:set>
                                    <p:animEffect transition="in" filter="fade">
                                      <p:cBhvr>
                                        <p:cTn id="1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391886" y="173309"/>
            <a:ext cx="11392677" cy="6370975"/>
          </a:xfrm>
          <a:prstGeom prst="rect">
            <a:avLst/>
          </a:prstGeom>
          <a:noFill/>
        </p:spPr>
        <p:txBody>
          <a:bodyPr wrap="square" rtlCol="0">
            <a:spAutoFit/>
          </a:bodyPr>
          <a:lstStyle/>
          <a:p>
            <a:pPr algn="just"/>
            <a:r>
              <a:rPr lang="fr-BE" i="1" dirty="0"/>
              <a:t>L’importance d’un plan</a:t>
            </a:r>
            <a:endParaRPr lang="fr-BE" dirty="0"/>
          </a:p>
          <a:p>
            <a:pPr algn="just"/>
            <a:endParaRPr lang="fr-BE" dirty="0"/>
          </a:p>
          <a:p>
            <a:pPr algn="just"/>
            <a:r>
              <a:rPr lang="fr-BE" dirty="0"/>
              <a:t>Le plan de situation est un élément indispensable afin que les différents intervenants qui traitent la demande puissent bien identifier la localisation de l’événement.</a:t>
            </a:r>
          </a:p>
          <a:p>
            <a:pPr algn="just"/>
            <a:r>
              <a:rPr lang="fr-BE" dirty="0"/>
              <a:t>Il est important également que soient repris sur ce plan les emplacements de chapiteau, </a:t>
            </a:r>
            <a:r>
              <a:rPr lang="fr-BE" dirty="0" err="1"/>
              <a:t>food</a:t>
            </a:r>
            <a:r>
              <a:rPr lang="fr-BE" dirty="0"/>
              <a:t>-truck,…   </a:t>
            </a:r>
          </a:p>
          <a:p>
            <a:pPr algn="just"/>
            <a:endParaRPr lang="fr-BE" dirty="0"/>
          </a:p>
          <a:p>
            <a:pPr algn="just"/>
            <a:r>
              <a:rPr lang="fr-BE" dirty="0"/>
              <a:t>En cas de cortège, un plan du parcours doit être transmis, avec les noms des rues </a:t>
            </a:r>
            <a:r>
              <a:rPr lang="fr-BE" dirty="0" smtClean="0"/>
              <a:t>empruntées.</a:t>
            </a:r>
          </a:p>
          <a:p>
            <a:pPr algn="just"/>
            <a:r>
              <a:rPr lang="fr-BE" dirty="0" smtClean="0"/>
              <a:t>Une </a:t>
            </a:r>
            <a:r>
              <a:rPr lang="fr-BE" dirty="0"/>
              <a:t>vérification est faite par le service travaux – mobilité afin de s’assurer qu’aucun travaux ou autre intervention n’a lieu le jour de l’événement. </a:t>
            </a:r>
          </a:p>
          <a:p>
            <a:pPr algn="just"/>
            <a:endParaRPr lang="fr-BE" dirty="0"/>
          </a:p>
          <a:p>
            <a:pPr algn="just"/>
            <a:r>
              <a:rPr lang="fr-BE" dirty="0"/>
              <a:t>Les mesures de circulation (interdiction de stationner, …) doivent être demandées, idéalement, </a:t>
            </a:r>
            <a:r>
              <a:rPr lang="fr-BE" u="sng" dirty="0" smtClean="0"/>
              <a:t>au moins un </a:t>
            </a:r>
            <a:r>
              <a:rPr lang="fr-BE" u="sng" dirty="0"/>
              <a:t>mois avant l’événement. </a:t>
            </a:r>
          </a:p>
          <a:p>
            <a:pPr algn="just"/>
            <a:r>
              <a:rPr lang="fr-BE" dirty="0"/>
              <a:t>Le service travaux – mobilité se charge alors de traiter cette demande avec la Zone de Police BRUNAU. </a:t>
            </a:r>
          </a:p>
          <a:p>
            <a:pPr algn="just"/>
            <a:endParaRPr lang="fr-BE" dirty="0"/>
          </a:p>
          <a:p>
            <a:pPr algn="just"/>
            <a:r>
              <a:rPr lang="fr-BE" dirty="0"/>
              <a:t>Le plan a aussi toute son importance, pour les demandes de mesures de circulation (ex. s’il est indiqué dans le dossier que l’événement a lieu sur la Place Commandant Bultot, la Zone de Police va alors mettre en place une déviation, étant donné que la rue devant l’Eglise de Villers-Perwin est aussi la Place Commandant Bultot, alors que in fine, l’événement ne se passe que sur la Place même, devant l’Eglise et non sur la rue). </a:t>
            </a:r>
          </a:p>
          <a:p>
            <a:pPr algn="just"/>
            <a:r>
              <a:rPr lang="fr-BE" dirty="0"/>
              <a:t>Il est judicieux de dessiner la Zone utilisée pour l’événement </a:t>
            </a:r>
            <a:r>
              <a:rPr lang="fr-BE" dirty="0">
                <a:sym typeface="Wingdings" panose="05000000000000000000" pitchFamily="2" charset="2"/>
              </a:rPr>
              <a:t> </a:t>
            </a:r>
            <a:endParaRPr lang="fr-BE" dirty="0"/>
          </a:p>
          <a:p>
            <a:endParaRPr lang="fr-BE" dirty="0"/>
          </a:p>
          <a:p>
            <a:r>
              <a:rPr lang="fr-BE" sz="1200" dirty="0"/>
              <a:t>! En cas de passage sur une</a:t>
            </a:r>
            <a:r>
              <a:rPr lang="fr-BE" sz="1200" dirty="0">
                <a:highlight>
                  <a:srgbClr val="FFFF00"/>
                </a:highlight>
              </a:rPr>
              <a:t> </a:t>
            </a:r>
            <a:r>
              <a:rPr lang="fr-BE" sz="1200" dirty="0" smtClean="0"/>
              <a:t>Nationale </a:t>
            </a:r>
            <a:r>
              <a:rPr lang="fr-BE" sz="1200" dirty="0"/>
              <a:t>(ex. </a:t>
            </a:r>
            <a:r>
              <a:rPr lang="fr-BE" sz="1200" dirty="0" err="1"/>
              <a:t>Mellet</a:t>
            </a:r>
            <a:r>
              <a:rPr lang="fr-BE" sz="1200" dirty="0"/>
              <a:t>, Avenue </a:t>
            </a:r>
            <a:r>
              <a:rPr lang="fr-BE" sz="1200" dirty="0" err="1"/>
              <a:t>Stassart</a:t>
            </a:r>
            <a:r>
              <a:rPr lang="fr-BE" sz="1200" dirty="0"/>
              <a:t>) par un cortège, l’organisateur doit faire une demande auprès du SPW, pour autorisation de passage.</a:t>
            </a:r>
          </a:p>
          <a:p>
            <a:r>
              <a:rPr lang="fr-BE" sz="1200" dirty="0"/>
              <a:t>La Commune des Bons Villers ne peut autoriser un cortège que sur des voiries </a:t>
            </a:r>
            <a:r>
              <a:rPr lang="fr-BE" sz="1200" u="sng" dirty="0"/>
              <a:t>communales.</a:t>
            </a:r>
          </a:p>
          <a:p>
            <a:r>
              <a:rPr lang="fr-BE" sz="1200" dirty="0"/>
              <a:t>En cas de passage sur le territoire d’une autre commune, l’organisateur doit faire une demande de passage à la commune concernée. </a:t>
            </a:r>
          </a:p>
        </p:txBody>
      </p:sp>
      <p:pic>
        <p:nvPicPr>
          <p:cNvPr id="4"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450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animEffect transition="in" filter="wipe(down)">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wipe(down)">
                                      <p:cBhvr>
                                        <p:cTn id="28" dur="500"/>
                                        <p:tgtEl>
                                          <p:spTgt spid="8">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8">
                                            <p:txEl>
                                              <p:pRg st="11" end="11"/>
                                            </p:txEl>
                                          </p:spTgt>
                                        </p:tgtEl>
                                        <p:attrNameLst>
                                          <p:attrName>style.visibility</p:attrName>
                                        </p:attrNameLst>
                                      </p:cBhvr>
                                      <p:to>
                                        <p:strVal val="visible"/>
                                      </p:to>
                                    </p:set>
                                    <p:animEffect transition="in" filter="fade">
                                      <p:cBhvr>
                                        <p:cTn id="39" dur="1000"/>
                                        <p:tgtEl>
                                          <p:spTgt spid="8">
                                            <p:txEl>
                                              <p:pRg st="11" end="11"/>
                                            </p:txEl>
                                          </p:spTgt>
                                        </p:tgtEl>
                                      </p:cBhvr>
                                    </p:animEffect>
                                    <p:anim calcmode="lin" valueType="num">
                                      <p:cBhvr>
                                        <p:cTn id="40"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8">
                                            <p:txEl>
                                              <p:pRg st="12" end="12"/>
                                            </p:txEl>
                                          </p:spTgt>
                                        </p:tgtEl>
                                        <p:attrNameLst>
                                          <p:attrName>style.visibility</p:attrName>
                                        </p:attrNameLst>
                                      </p:cBhvr>
                                      <p:to>
                                        <p:strVal val="visible"/>
                                      </p:to>
                                    </p:set>
                                    <p:animEffect transition="in" filter="fade">
                                      <p:cBhvr>
                                        <p:cTn id="46" dur="1000"/>
                                        <p:tgtEl>
                                          <p:spTgt spid="8">
                                            <p:txEl>
                                              <p:pRg st="12" end="12"/>
                                            </p:txEl>
                                          </p:spTgt>
                                        </p:tgtEl>
                                      </p:cBhvr>
                                    </p:animEffect>
                                    <p:anim calcmode="lin" valueType="num">
                                      <p:cBhvr>
                                        <p:cTn id="47"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8">
                                            <p:txEl>
                                              <p:pRg st="14" end="14"/>
                                            </p:txEl>
                                          </p:spTgt>
                                        </p:tgtEl>
                                        <p:attrNameLst>
                                          <p:attrName>style.visibility</p:attrName>
                                        </p:attrNameLst>
                                      </p:cBhvr>
                                      <p:to>
                                        <p:strVal val="visible"/>
                                      </p:to>
                                    </p:set>
                                    <p:anim calcmode="lin" valueType="num">
                                      <p:cBhvr>
                                        <p:cTn id="53" dur="1000" fill="hold"/>
                                        <p:tgtEl>
                                          <p:spTgt spid="8">
                                            <p:txEl>
                                              <p:pRg st="14" end="14"/>
                                            </p:txEl>
                                          </p:spTgt>
                                        </p:tgtEl>
                                        <p:attrNameLst>
                                          <p:attrName>ppt_w</p:attrName>
                                        </p:attrNameLst>
                                      </p:cBhvr>
                                      <p:tavLst>
                                        <p:tav tm="0">
                                          <p:val>
                                            <p:fltVal val="0"/>
                                          </p:val>
                                        </p:tav>
                                        <p:tav tm="100000">
                                          <p:val>
                                            <p:strVal val="#ppt_w"/>
                                          </p:val>
                                        </p:tav>
                                      </p:tavLst>
                                    </p:anim>
                                    <p:anim calcmode="lin" valueType="num">
                                      <p:cBhvr>
                                        <p:cTn id="54" dur="1000" fill="hold"/>
                                        <p:tgtEl>
                                          <p:spTgt spid="8">
                                            <p:txEl>
                                              <p:pRg st="14" end="14"/>
                                            </p:txEl>
                                          </p:spTgt>
                                        </p:tgtEl>
                                        <p:attrNameLst>
                                          <p:attrName>ppt_h</p:attrName>
                                        </p:attrNameLst>
                                      </p:cBhvr>
                                      <p:tavLst>
                                        <p:tav tm="0">
                                          <p:val>
                                            <p:fltVal val="0"/>
                                          </p:val>
                                        </p:tav>
                                        <p:tav tm="100000">
                                          <p:val>
                                            <p:strVal val="#ppt_h"/>
                                          </p:val>
                                        </p:tav>
                                      </p:tavLst>
                                    </p:anim>
                                    <p:anim calcmode="lin" valueType="num">
                                      <p:cBhvr>
                                        <p:cTn id="55" dur="1000" fill="hold"/>
                                        <p:tgtEl>
                                          <p:spTgt spid="8">
                                            <p:txEl>
                                              <p:pRg st="14" end="14"/>
                                            </p:txEl>
                                          </p:spTgt>
                                        </p:tgtEl>
                                        <p:attrNameLst>
                                          <p:attrName>style.rotation</p:attrName>
                                        </p:attrNameLst>
                                      </p:cBhvr>
                                      <p:tavLst>
                                        <p:tav tm="0">
                                          <p:val>
                                            <p:fltVal val="90"/>
                                          </p:val>
                                        </p:tav>
                                        <p:tav tm="100000">
                                          <p:val>
                                            <p:fltVal val="0"/>
                                          </p:val>
                                        </p:tav>
                                      </p:tavLst>
                                    </p:anim>
                                    <p:animEffect transition="in" filter="fade">
                                      <p:cBhvr>
                                        <p:cTn id="56" dur="1000"/>
                                        <p:tgtEl>
                                          <p:spTgt spid="8">
                                            <p:txEl>
                                              <p:pRg st="14" end="14"/>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8">
                                            <p:txEl>
                                              <p:pRg st="15" end="15"/>
                                            </p:txEl>
                                          </p:spTgt>
                                        </p:tgtEl>
                                        <p:attrNameLst>
                                          <p:attrName>style.visibility</p:attrName>
                                        </p:attrNameLst>
                                      </p:cBhvr>
                                      <p:to>
                                        <p:strVal val="visible"/>
                                      </p:to>
                                    </p:set>
                                    <p:anim calcmode="lin" valueType="num">
                                      <p:cBhvr>
                                        <p:cTn id="61" dur="1000" fill="hold"/>
                                        <p:tgtEl>
                                          <p:spTgt spid="8">
                                            <p:txEl>
                                              <p:pRg st="15" end="15"/>
                                            </p:txEl>
                                          </p:spTgt>
                                        </p:tgtEl>
                                        <p:attrNameLst>
                                          <p:attrName>ppt_w</p:attrName>
                                        </p:attrNameLst>
                                      </p:cBhvr>
                                      <p:tavLst>
                                        <p:tav tm="0">
                                          <p:val>
                                            <p:fltVal val="0"/>
                                          </p:val>
                                        </p:tav>
                                        <p:tav tm="100000">
                                          <p:val>
                                            <p:strVal val="#ppt_w"/>
                                          </p:val>
                                        </p:tav>
                                      </p:tavLst>
                                    </p:anim>
                                    <p:anim calcmode="lin" valueType="num">
                                      <p:cBhvr>
                                        <p:cTn id="62" dur="1000" fill="hold"/>
                                        <p:tgtEl>
                                          <p:spTgt spid="8">
                                            <p:txEl>
                                              <p:pRg st="15" end="15"/>
                                            </p:txEl>
                                          </p:spTgt>
                                        </p:tgtEl>
                                        <p:attrNameLst>
                                          <p:attrName>ppt_h</p:attrName>
                                        </p:attrNameLst>
                                      </p:cBhvr>
                                      <p:tavLst>
                                        <p:tav tm="0">
                                          <p:val>
                                            <p:fltVal val="0"/>
                                          </p:val>
                                        </p:tav>
                                        <p:tav tm="100000">
                                          <p:val>
                                            <p:strVal val="#ppt_h"/>
                                          </p:val>
                                        </p:tav>
                                      </p:tavLst>
                                    </p:anim>
                                    <p:anim calcmode="lin" valueType="num">
                                      <p:cBhvr>
                                        <p:cTn id="63" dur="1000" fill="hold"/>
                                        <p:tgtEl>
                                          <p:spTgt spid="8">
                                            <p:txEl>
                                              <p:pRg st="15" end="15"/>
                                            </p:txEl>
                                          </p:spTgt>
                                        </p:tgtEl>
                                        <p:attrNameLst>
                                          <p:attrName>style.rotation</p:attrName>
                                        </p:attrNameLst>
                                      </p:cBhvr>
                                      <p:tavLst>
                                        <p:tav tm="0">
                                          <p:val>
                                            <p:fltVal val="90"/>
                                          </p:val>
                                        </p:tav>
                                        <p:tav tm="100000">
                                          <p:val>
                                            <p:fltVal val="0"/>
                                          </p:val>
                                        </p:tav>
                                      </p:tavLst>
                                    </p:anim>
                                    <p:animEffect transition="in" filter="fade">
                                      <p:cBhvr>
                                        <p:cTn id="64" dur="1000"/>
                                        <p:tgtEl>
                                          <p:spTgt spid="8">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8">
                                            <p:txEl>
                                              <p:pRg st="16" end="16"/>
                                            </p:txEl>
                                          </p:spTgt>
                                        </p:tgtEl>
                                        <p:attrNameLst>
                                          <p:attrName>style.visibility</p:attrName>
                                        </p:attrNameLst>
                                      </p:cBhvr>
                                      <p:to>
                                        <p:strVal val="visible"/>
                                      </p:to>
                                    </p:set>
                                    <p:anim calcmode="lin" valueType="num">
                                      <p:cBhvr>
                                        <p:cTn id="69" dur="1000" fill="hold"/>
                                        <p:tgtEl>
                                          <p:spTgt spid="8">
                                            <p:txEl>
                                              <p:pRg st="16" end="16"/>
                                            </p:txEl>
                                          </p:spTgt>
                                        </p:tgtEl>
                                        <p:attrNameLst>
                                          <p:attrName>ppt_w</p:attrName>
                                        </p:attrNameLst>
                                      </p:cBhvr>
                                      <p:tavLst>
                                        <p:tav tm="0">
                                          <p:val>
                                            <p:fltVal val="0"/>
                                          </p:val>
                                        </p:tav>
                                        <p:tav tm="100000">
                                          <p:val>
                                            <p:strVal val="#ppt_w"/>
                                          </p:val>
                                        </p:tav>
                                      </p:tavLst>
                                    </p:anim>
                                    <p:anim calcmode="lin" valueType="num">
                                      <p:cBhvr>
                                        <p:cTn id="70" dur="1000" fill="hold"/>
                                        <p:tgtEl>
                                          <p:spTgt spid="8">
                                            <p:txEl>
                                              <p:pRg st="16" end="16"/>
                                            </p:txEl>
                                          </p:spTgt>
                                        </p:tgtEl>
                                        <p:attrNameLst>
                                          <p:attrName>ppt_h</p:attrName>
                                        </p:attrNameLst>
                                      </p:cBhvr>
                                      <p:tavLst>
                                        <p:tav tm="0">
                                          <p:val>
                                            <p:fltVal val="0"/>
                                          </p:val>
                                        </p:tav>
                                        <p:tav tm="100000">
                                          <p:val>
                                            <p:strVal val="#ppt_h"/>
                                          </p:val>
                                        </p:tav>
                                      </p:tavLst>
                                    </p:anim>
                                    <p:anim calcmode="lin" valueType="num">
                                      <p:cBhvr>
                                        <p:cTn id="71" dur="1000" fill="hold"/>
                                        <p:tgtEl>
                                          <p:spTgt spid="8">
                                            <p:txEl>
                                              <p:pRg st="16" end="16"/>
                                            </p:txEl>
                                          </p:spTgt>
                                        </p:tgtEl>
                                        <p:attrNameLst>
                                          <p:attrName>style.rotation</p:attrName>
                                        </p:attrNameLst>
                                      </p:cBhvr>
                                      <p:tavLst>
                                        <p:tav tm="0">
                                          <p:val>
                                            <p:fltVal val="90"/>
                                          </p:val>
                                        </p:tav>
                                        <p:tav tm="100000">
                                          <p:val>
                                            <p:fltVal val="0"/>
                                          </p:val>
                                        </p:tav>
                                      </p:tavLst>
                                    </p:anim>
                                    <p:animEffect transition="in" filter="fade">
                                      <p:cBhvr>
                                        <p:cTn id="72" dur="1000"/>
                                        <p:tgtEl>
                                          <p:spTgt spid="8">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7158" y="908180"/>
            <a:ext cx="11171707" cy="4247317"/>
          </a:xfrm>
          <a:prstGeom prst="rect">
            <a:avLst/>
          </a:prstGeom>
          <a:noFill/>
        </p:spPr>
        <p:txBody>
          <a:bodyPr wrap="square" rtlCol="0">
            <a:spAutoFit/>
          </a:bodyPr>
          <a:lstStyle/>
          <a:p>
            <a:pPr algn="just"/>
            <a:endParaRPr lang="fr-BE" dirty="0"/>
          </a:p>
          <a:p>
            <a:pPr algn="just"/>
            <a:r>
              <a:rPr lang="fr-BE" dirty="0"/>
              <a:t>Celui-ci est pris en charge par le Secrétariat Général de la Commune ainsi que l’agent </a:t>
            </a:r>
            <a:r>
              <a:rPr lang="fr-BE" dirty="0" err="1"/>
              <a:t>PlanU</a:t>
            </a:r>
            <a:r>
              <a:rPr lang="fr-BE" dirty="0"/>
              <a:t>.</a:t>
            </a:r>
          </a:p>
          <a:p>
            <a:pPr algn="just"/>
            <a:endParaRPr lang="fr-BE" dirty="0"/>
          </a:p>
          <a:p>
            <a:pPr algn="just"/>
            <a:r>
              <a:rPr lang="fr-BE" dirty="0"/>
              <a:t>Après analyse, </a:t>
            </a:r>
            <a:r>
              <a:rPr lang="fr-BE" b="1" u="sng" dirty="0"/>
              <a:t>et uniquement si le dossier reçu est complet</a:t>
            </a:r>
            <a:r>
              <a:rPr lang="fr-BE" dirty="0"/>
              <a:t>, il est transmis aux différents services:</a:t>
            </a:r>
          </a:p>
          <a:p>
            <a:pPr algn="just"/>
            <a:endParaRPr lang="fr-BE" dirty="0"/>
          </a:p>
          <a:p>
            <a:pPr marL="285750" indent="-285750" algn="just">
              <a:buFontTx/>
              <a:buChar char="-"/>
            </a:pPr>
            <a:r>
              <a:rPr lang="fr-BE" dirty="0"/>
              <a:t>Le service travaux – mobilité et location de notre Commune </a:t>
            </a:r>
          </a:p>
          <a:p>
            <a:pPr marL="285750" indent="-285750" algn="just">
              <a:buFontTx/>
              <a:buChar char="-"/>
            </a:pPr>
            <a:r>
              <a:rPr lang="fr-BE" dirty="0"/>
              <a:t>La Zone de Police BRUNAU pour avis</a:t>
            </a:r>
          </a:p>
          <a:p>
            <a:pPr marL="285750" indent="-285750" algn="just">
              <a:buFontTx/>
              <a:buChar char="-"/>
            </a:pPr>
            <a:r>
              <a:rPr lang="fr-BE" dirty="0"/>
              <a:t>La Zone de Secours Hainaut-Est, pour avis, si d’application</a:t>
            </a:r>
          </a:p>
          <a:p>
            <a:pPr algn="just"/>
            <a:endParaRPr lang="fr-BE" dirty="0"/>
          </a:p>
          <a:p>
            <a:pPr algn="just"/>
            <a:r>
              <a:rPr lang="fr-BE" dirty="0"/>
              <a:t>Si une réunion de coordination doit être fixée, une date est retenue assez rapidement. La réunion se tient d’ordinaire, dans la salle du Conseil à l’Administration communale.</a:t>
            </a:r>
          </a:p>
          <a:p>
            <a:pPr algn="just"/>
            <a:endParaRPr lang="fr-BE" dirty="0"/>
          </a:p>
          <a:p>
            <a:pPr algn="just"/>
            <a:r>
              <a:rPr lang="fr-BE" dirty="0"/>
              <a:t> </a:t>
            </a:r>
          </a:p>
          <a:p>
            <a:pPr marL="285750" indent="-285750" algn="just">
              <a:buFontTx/>
              <a:buChar char="-"/>
            </a:pPr>
            <a:endParaRPr lang="fr-BE" dirty="0"/>
          </a:p>
          <a:p>
            <a:pPr algn="just"/>
            <a:endParaRPr lang="fr-BE" dirty="0"/>
          </a:p>
        </p:txBody>
      </p:sp>
      <p:sp>
        <p:nvSpPr>
          <p:cNvPr id="3" name="ZoneTexte 2"/>
          <p:cNvSpPr txBox="1"/>
          <p:nvPr/>
        </p:nvSpPr>
        <p:spPr>
          <a:xfrm>
            <a:off x="597159" y="429208"/>
            <a:ext cx="9507894" cy="369332"/>
          </a:xfrm>
          <a:prstGeom prst="rect">
            <a:avLst/>
          </a:prstGeom>
          <a:noFill/>
        </p:spPr>
        <p:txBody>
          <a:bodyPr wrap="square" rtlCol="0">
            <a:spAutoFit/>
          </a:bodyPr>
          <a:lstStyle/>
          <a:p>
            <a:r>
              <a:rPr lang="fr-BE" i="1" dirty="0"/>
              <a:t>Et quand mon dossier est transmis à la Commune, que se passe t-il?</a:t>
            </a:r>
          </a:p>
        </p:txBody>
      </p:sp>
      <p:pic>
        <p:nvPicPr>
          <p:cNvPr id="5"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8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arn(inVertical)">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barn(inVertical)">
                                      <p:cBhvr>
                                        <p:cTn id="29" dur="500"/>
                                        <p:tgtEl>
                                          <p:spTgt spid="2">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arn(inVertical)">
                                      <p:cBhvr>
                                        <p:cTn id="34" dur="500"/>
                                        <p:tgtEl>
                                          <p:spTgt spid="2">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wipe(down)">
                                      <p:cBhvr>
                                        <p:cTn id="39"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3186" y="494852"/>
            <a:ext cx="10789920" cy="5909310"/>
          </a:xfrm>
          <a:prstGeom prst="rect">
            <a:avLst/>
          </a:prstGeom>
          <a:noFill/>
        </p:spPr>
        <p:txBody>
          <a:bodyPr wrap="square" rtlCol="0">
            <a:spAutoFit/>
          </a:bodyPr>
          <a:lstStyle/>
          <a:p>
            <a:r>
              <a:rPr lang="fr-BE" i="1" dirty="0"/>
              <a:t>Pour la gestion du dossier, qui fait quoi?</a:t>
            </a:r>
          </a:p>
          <a:p>
            <a:endParaRPr lang="fr-BE" i="1" dirty="0"/>
          </a:p>
          <a:p>
            <a:r>
              <a:rPr lang="fr-BE" u="sng" dirty="0"/>
              <a:t>* Le service travaux – mobilité et location:</a:t>
            </a:r>
          </a:p>
          <a:p>
            <a:pPr marL="285750" indent="-285750">
              <a:buFont typeface="Arial" panose="020B0604020202020204" pitchFamily="34" charset="0"/>
              <a:buChar char="•"/>
            </a:pPr>
            <a:r>
              <a:rPr lang="fr-BE" u="sng" dirty="0"/>
              <a:t>Pour la mobilité:</a:t>
            </a:r>
          </a:p>
          <a:p>
            <a:endParaRPr lang="fr-BE" u="sng" dirty="0"/>
          </a:p>
          <a:p>
            <a:pPr algn="just"/>
            <a:r>
              <a:rPr lang="fr-BE" dirty="0"/>
              <a:t>Notre service travaux </a:t>
            </a:r>
            <a:r>
              <a:rPr lang="fr-BE" dirty="0" smtClean="0"/>
              <a:t>s’occupe </a:t>
            </a:r>
            <a:r>
              <a:rPr lang="fr-BE" dirty="0"/>
              <a:t>des mesures de circulation si cela s’avère nécessaire et sur base de la demande de l’organisateur. </a:t>
            </a:r>
          </a:p>
          <a:p>
            <a:pPr algn="just"/>
            <a:endParaRPr lang="fr-BE" dirty="0"/>
          </a:p>
          <a:p>
            <a:pPr algn="just"/>
            <a:r>
              <a:rPr lang="fr-BE" dirty="0"/>
              <a:t>Il est donc important de bien en faire mention dans le dossier de sécurité.</a:t>
            </a:r>
          </a:p>
          <a:p>
            <a:pPr algn="just"/>
            <a:endParaRPr lang="fr-BE" dirty="0"/>
          </a:p>
          <a:p>
            <a:pPr algn="just"/>
            <a:r>
              <a:rPr lang="fr-BE" dirty="0"/>
              <a:t>Suite à cette demande, le service travaux </a:t>
            </a:r>
            <a:r>
              <a:rPr lang="fr-BE" dirty="0" smtClean="0"/>
              <a:t>travaille </a:t>
            </a:r>
            <a:r>
              <a:rPr lang="fr-BE" dirty="0"/>
              <a:t>en collaboration avec la Police de Mobilité de la Zone BRUNAU.</a:t>
            </a:r>
          </a:p>
          <a:p>
            <a:pPr algn="just"/>
            <a:endParaRPr lang="fr-BE" dirty="0"/>
          </a:p>
          <a:p>
            <a:pPr algn="just"/>
            <a:r>
              <a:rPr lang="fr-BE" dirty="0"/>
              <a:t>Si une ordonnance de police s’avère nécessaire, celle-ci doit alors être présentée au Collège communal.</a:t>
            </a:r>
          </a:p>
          <a:p>
            <a:pPr algn="just"/>
            <a:endParaRPr lang="fr-BE" dirty="0"/>
          </a:p>
          <a:p>
            <a:pPr algn="just"/>
            <a:r>
              <a:rPr lang="fr-BE" dirty="0"/>
              <a:t>Une communication devra également être faite pour cette ordonnance de police et pour les déviations éventuelles, par l’organisateur.</a:t>
            </a:r>
          </a:p>
          <a:p>
            <a:pPr algn="just"/>
            <a:endParaRPr lang="fr-BE" dirty="0"/>
          </a:p>
          <a:p>
            <a:pPr algn="just"/>
            <a:r>
              <a:rPr lang="fr-BE" dirty="0"/>
              <a:t>Des plans et des horaires précis sont demandés en cas de cortège, défilé, occupation dans les rues.</a:t>
            </a:r>
          </a:p>
          <a:p>
            <a:pPr algn="just"/>
            <a:endParaRPr lang="fr-BE" dirty="0"/>
          </a:p>
        </p:txBody>
      </p:sp>
      <p:pic>
        <p:nvPicPr>
          <p:cNvPr id="5"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835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Effect transition="in" filter="fade">
                                      <p:cBhvr>
                                        <p:cTn id="29" dur="500"/>
                                        <p:tgtEl>
                                          <p:spTgt spid="2">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500"/>
                                        <p:tgtEl>
                                          <p:spTgt spid="2">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wheel(1)">
                                      <p:cBhvr>
                                        <p:cTn id="37" dur="2000"/>
                                        <p:tgtEl>
                                          <p:spTgt spid="2">
                                            <p:txEl>
                                              <p:pRg st="13" end="13"/>
                                            </p:txEl>
                                          </p:spTgt>
                                        </p:tgtEl>
                                      </p:cBhvr>
                                    </p:animEffect>
                                  </p:childTnLst>
                                </p:cTn>
                              </p:par>
                              <p:par>
                                <p:cTn id="38" presetID="21" presetClass="entr" presetSubtype="1" fill="hold" nodeType="withEffect">
                                  <p:stCondLst>
                                    <p:cond delay="0"/>
                                  </p:stCondLst>
                                  <p:childTnLst>
                                    <p:set>
                                      <p:cBhvr>
                                        <p:cTn id="39" dur="1" fill="hold">
                                          <p:stCondLst>
                                            <p:cond delay="0"/>
                                          </p:stCondLst>
                                        </p:cTn>
                                        <p:tgtEl>
                                          <p:spTgt spid="2">
                                            <p:txEl>
                                              <p:pRg st="15" end="15"/>
                                            </p:txEl>
                                          </p:spTgt>
                                        </p:tgtEl>
                                        <p:attrNameLst>
                                          <p:attrName>style.visibility</p:attrName>
                                        </p:attrNameLst>
                                      </p:cBhvr>
                                      <p:to>
                                        <p:strVal val="visible"/>
                                      </p:to>
                                    </p:set>
                                    <p:animEffect transition="in" filter="wheel(1)">
                                      <p:cBhvr>
                                        <p:cTn id="40" dur="20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5B27AC9-1139-44C0-85BC-EB6C8884C4EC" descr="B1DD70EA-B819-41B5-B277-8E6030C363B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02778" y="5659395"/>
            <a:ext cx="1289222" cy="128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469557" y="1391327"/>
            <a:ext cx="10931610" cy="2862322"/>
          </a:xfrm>
          <a:prstGeom prst="rect">
            <a:avLst/>
          </a:prstGeom>
        </p:spPr>
        <p:txBody>
          <a:bodyPr wrap="square">
            <a:spAutoFit/>
          </a:bodyPr>
          <a:lstStyle/>
          <a:p>
            <a:pPr algn="just"/>
            <a:r>
              <a:rPr lang="fr-BE" dirty="0"/>
              <a:t>Des plans de déviations peuvent être établis en accord avec la police </a:t>
            </a:r>
            <a:r>
              <a:rPr lang="fr-BE" dirty="0" smtClean="0"/>
              <a:t>concernant </a:t>
            </a:r>
            <a:r>
              <a:rPr lang="fr-BE" dirty="0"/>
              <a:t>les manifestations et seront transmis aux organisateurs pour l’installation de la signalisation,  24 heures avant l’évènement. </a:t>
            </a:r>
          </a:p>
          <a:p>
            <a:pPr algn="just"/>
            <a:endParaRPr lang="fr-BE" dirty="0"/>
          </a:p>
          <a:p>
            <a:pPr algn="just"/>
            <a:r>
              <a:rPr lang="fr-BE" dirty="0"/>
              <a:t>Dans certains cas, cette signalisation sera  déposée par notre service travaux et les organisateurs seront tenus de les installer, conformément au plan dressé par notre service travaux.</a:t>
            </a:r>
          </a:p>
          <a:p>
            <a:pPr algn="just"/>
            <a:endParaRPr lang="fr-BE" dirty="0"/>
          </a:p>
          <a:p>
            <a:pPr algn="just"/>
            <a:r>
              <a:rPr lang="fr-BE" dirty="0"/>
              <a:t>L’ordonnance de police ainsi que les plans sont </a:t>
            </a:r>
            <a:r>
              <a:rPr lang="fr-BE" b="1" u="sng" dirty="0"/>
              <a:t>toujours</a:t>
            </a:r>
            <a:r>
              <a:rPr lang="fr-BE" dirty="0"/>
              <a:t> transmis à l’organisateur. </a:t>
            </a:r>
          </a:p>
          <a:p>
            <a:pPr algn="just"/>
            <a:endParaRPr lang="fr-BE" dirty="0"/>
          </a:p>
          <a:p>
            <a:pPr algn="just"/>
            <a:r>
              <a:rPr lang="fr-BE" u="sng" dirty="0"/>
              <a:t>Si la signalisation n’est pas placée conformément au plan, c’est l’organisateur qui est responsable et l’évènement pourrait être arrêté sur ordre de la police</a:t>
            </a:r>
            <a:r>
              <a:rPr lang="fr-BE" u="sng" strike="dblStrike" dirty="0"/>
              <a:t>!</a:t>
            </a:r>
          </a:p>
        </p:txBody>
      </p:sp>
    </p:spTree>
    <p:extLst>
      <p:ext uri="{BB962C8B-B14F-4D97-AF65-F5344CB8AC3E}">
        <p14:creationId xmlns:p14="http://schemas.microsoft.com/office/powerpoint/2010/main" val="128564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p:cTn id="1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anim calcmode="lin" valueType="num">
                                      <p:cBhvr>
                                        <p:cTn id="20"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21"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 calcmode="lin" valueType="num">
                                      <p:cBhvr>
                                        <p:cTn id="26"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7"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28" dur="1000" fill="hold"/>
                                        <p:tgtEl>
                                          <p:spTgt spid="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4">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1471</TotalTime>
  <Words>2122</Words>
  <Application>Microsoft Office PowerPoint</Application>
  <PresentationFormat>Grand écran</PresentationFormat>
  <Paragraphs>186</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Trebuchet MS</vt:lpstr>
      <vt:lpstr>Wingdings</vt:lpstr>
      <vt:lpstr>Wingdings 3</vt:lpstr>
      <vt:lpstr>Facette</vt:lpstr>
      <vt:lpstr>Réunion des Associations  Les Bons Villers Le 12 mai 2022</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des Associations  Les Bons Villers Le 12 mai 2022</dc:title>
  <dc:creator>Elodie Tournay</dc:creator>
  <cp:lastModifiedBy>Elodie Tournay</cp:lastModifiedBy>
  <cp:revision>53</cp:revision>
  <dcterms:created xsi:type="dcterms:W3CDTF">2022-05-02T09:51:47Z</dcterms:created>
  <dcterms:modified xsi:type="dcterms:W3CDTF">2022-05-05T08:15:00Z</dcterms:modified>
</cp:coreProperties>
</file>