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78" r:id="rId6"/>
    <p:sldId id="279" r:id="rId7"/>
    <p:sldId id="280" r:id="rId8"/>
    <p:sldId id="260" r:id="rId9"/>
    <p:sldId id="261" r:id="rId10"/>
    <p:sldId id="262" r:id="rId11"/>
    <p:sldId id="276" r:id="rId12"/>
    <p:sldId id="277" r:id="rId13"/>
    <p:sldId id="275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F72EA53-EB99-7DCE-50B7-0E8458915C5C}" name="Axel Naets" initials="AN" userId="31a903eb181593b9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75061" autoAdjust="0"/>
  </p:normalViewPr>
  <p:slideViewPr>
    <p:cSldViewPr snapToGrid="0">
      <p:cViewPr varScale="1">
        <p:scale>
          <a:sx n="83" d="100"/>
          <a:sy n="83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FBB75-B8BF-4DD4-A67F-EE59D67C83AA}" type="datetimeFigureOut">
              <a:rPr lang="fr-BE" smtClean="0"/>
              <a:t>12-05-22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CC761-ECA8-49D1-887F-CF899B03FFD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58914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Fiche signalétique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CC761-ECA8-49D1-887F-CF899B03FFDE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6750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Envie de se revoir ? D’approfondir un thème ? On vous écoute 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CC761-ECA8-49D1-887F-CF899B03FFDE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14083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Intro : pourquoi on fait les associations ? Présenter Sabine et Delphine, présenter la com, tous les éléments administratifs, la location de matos, le règlement des salles …</a:t>
            </a:r>
          </a:p>
          <a:p>
            <a:r>
              <a:rPr lang="fr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+</a:t>
            </a:r>
            <a:r>
              <a:rPr lang="fr-BE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 ans de </a:t>
            </a:r>
            <a:r>
              <a:rPr lang="fr-BE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covid</a:t>
            </a:r>
            <a:r>
              <a:rPr lang="fr-BE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: redonner les règles + échanger + présenter les nouveaux élément</a:t>
            </a:r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fr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terme, il s’agirait de fournir un kit aux associations, avec un vade-mecum de l’administratif de la Commune, des modèles d’affiches …</a:t>
            </a:r>
          </a:p>
          <a:p>
            <a:r>
              <a:rPr lang="fr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fr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Expliquer que l’idée c’est d’avoir + d’interactions avec les associations et la commune (les évolutions …)</a:t>
            </a:r>
          </a:p>
          <a:p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Expliquer que l’idée serait de se voir de manière régulière (1x à 2x année pour dire ce qui va, ce qui ne pas, modifier certaines choses ...)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CC761-ECA8-49D1-887F-CF899B03FFDE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57969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fr-BE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 préparation de l’évènement : (vade-mecum)</a:t>
            </a:r>
            <a:endParaRPr lang="fr-BE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fr-BE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Dossier sécurité</a:t>
            </a:r>
          </a:p>
          <a:p>
            <a:pPr marL="1200150" lvl="2" indent="-285750">
              <a:buFont typeface="+mj-lt"/>
              <a:buAutoNum type="alphaLcPeriod"/>
            </a:pPr>
            <a:r>
              <a:rPr lang="fr-BE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Tout</a:t>
            </a:r>
            <a:r>
              <a:rPr lang="fr-BE" sz="1100" baseline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événement public = dossier sécurité</a:t>
            </a:r>
          </a:p>
          <a:p>
            <a:pPr marL="1200150" lvl="2" indent="-285750">
              <a:buFont typeface="+mj-lt"/>
              <a:buAutoNum type="alphaLcPeriod"/>
            </a:pPr>
            <a:r>
              <a:rPr lang="fr-BE" sz="1100" baseline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Dossier sécurité : 1 mois avant événement</a:t>
            </a:r>
          </a:p>
          <a:p>
            <a:pPr marL="1200150" lvl="2" indent="-285750">
              <a:buFont typeface="+mj-lt"/>
              <a:buAutoNum type="alphaLcPeriod"/>
            </a:pPr>
            <a:r>
              <a:rPr lang="fr-BE" sz="1100" baseline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Volonté de revoir le dossier sécurité (différence entre gros événements et petits événements)</a:t>
            </a:r>
          </a:p>
          <a:p>
            <a:pPr marL="1200150" lvl="2" indent="-285750">
              <a:buFont typeface="+mj-lt"/>
              <a:buAutoNum type="alphaLcPeriod"/>
            </a:pPr>
            <a:r>
              <a:rPr lang="fr-BE" sz="1100" baseline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Cas particuliers : gros événements : réunion avec police/</a:t>
            </a:r>
            <a:r>
              <a:rPr lang="fr-BE" sz="1100" baseline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Zohe</a:t>
            </a:r>
            <a:r>
              <a:rPr lang="fr-BE" sz="1100" baseline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+ mobilité </a:t>
            </a:r>
          </a:p>
          <a:p>
            <a:pPr marL="1200150" lvl="2" indent="-285750">
              <a:buFont typeface="+mj-lt"/>
              <a:buAutoNum type="alphaLcPeriod"/>
            </a:pPr>
            <a:r>
              <a:rPr lang="fr-BE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Infos minimums</a:t>
            </a:r>
          </a:p>
          <a:p>
            <a:pPr marL="1657350" lvl="3" indent="-285750">
              <a:buFont typeface="+mj-lt"/>
              <a:buAutoNum type="alphaLcPeriod"/>
            </a:pPr>
            <a:r>
              <a:rPr lang="fr-BE" sz="1100" dirty="0"/>
              <a:t>Le nom de la manifestation</a:t>
            </a:r>
          </a:p>
          <a:p>
            <a:pPr marL="1657350" lvl="3" indent="-285750">
              <a:buFont typeface="+mj-lt"/>
              <a:buAutoNum type="alphaLcPeriod"/>
            </a:pPr>
            <a:r>
              <a:rPr lang="fr-BE" sz="1100" dirty="0"/>
              <a:t>Les date et heures (! Dérogation heures de fin par rapport au Règlement communal de police)</a:t>
            </a:r>
          </a:p>
          <a:p>
            <a:pPr marL="1657350" lvl="3" indent="-285750">
              <a:buFont typeface="+mj-lt"/>
              <a:buAutoNum type="alphaLcPeriod"/>
            </a:pPr>
            <a:r>
              <a:rPr lang="fr-BE" sz="1100" dirty="0"/>
              <a:t>Le nom de l’organisateur (personne physique ou association) et coordonnées complètes ainsi que celles d’une personne joignable le jour de l’événement</a:t>
            </a:r>
          </a:p>
          <a:p>
            <a:pPr marL="1657350" lvl="3" indent="-285750">
              <a:buFont typeface="+mj-lt"/>
              <a:buAutoNum type="alphaLcPeriod"/>
            </a:pPr>
            <a:r>
              <a:rPr lang="fr-BE" sz="1100" dirty="0"/>
              <a:t>Les références de l’assurance (celle-ci peut être communiqué après le dépôt du dossier à l’Administration communale – souvent souscrite peu de temps avant l’événement)</a:t>
            </a:r>
          </a:p>
          <a:p>
            <a:pPr marL="1657350" lvl="3" indent="-285750">
              <a:buFont typeface="+mj-lt"/>
              <a:buAutoNum type="alphaLcPeriod"/>
            </a:pPr>
            <a:r>
              <a:rPr lang="fr-BE" sz="1100" dirty="0"/>
              <a:t>Une description succincte de l’activité (lors des ducasses, nous faire parvenir le programme)</a:t>
            </a:r>
          </a:p>
          <a:p>
            <a:pPr marL="1657350" lvl="3" indent="-285750">
              <a:buFont typeface="+mj-lt"/>
              <a:buAutoNum type="alphaLcPeriod"/>
            </a:pPr>
            <a:r>
              <a:rPr lang="fr-BE" sz="1100" dirty="0"/>
              <a:t>Le lieu où se déroule la manifestation</a:t>
            </a:r>
          </a:p>
          <a:p>
            <a:pPr marL="1657350" lvl="3" indent="-285750">
              <a:buFont typeface="+mj-lt"/>
              <a:buAutoNum type="alphaLcPeriod"/>
            </a:pPr>
            <a:r>
              <a:rPr lang="fr-BE" sz="1100" dirty="0"/>
              <a:t>Restauration et boissons alcoolisées? </a:t>
            </a:r>
          </a:p>
          <a:p>
            <a:pPr marL="1657350" lvl="3" indent="-285750">
              <a:buFont typeface="+mj-lt"/>
              <a:buAutoNum type="alphaLcPeriod"/>
            </a:pPr>
            <a:r>
              <a:rPr lang="fr-BE" sz="1100" dirty="0"/>
              <a:t>Chapiteaux? – 50m² ou pas (pompiers)</a:t>
            </a:r>
          </a:p>
          <a:p>
            <a:pPr marL="1657350" lvl="3" indent="-285750">
              <a:buFont typeface="+mj-lt"/>
              <a:buAutoNum type="alphaLcPeriod"/>
            </a:pPr>
            <a:r>
              <a:rPr lang="fr-BE" sz="1100" dirty="0"/>
              <a:t>Le plan de situation et du cortège éventuel = important si bcp de monde ou cortège ou bcp d’échoppes …</a:t>
            </a:r>
          </a:p>
          <a:p>
            <a:pPr marL="742950" lvl="1" indent="-285750">
              <a:buFont typeface="+mj-lt"/>
              <a:buAutoNum type="alphaLcPeriod"/>
            </a:pPr>
            <a:r>
              <a:rPr lang="fr-BE" sz="1100" dirty="0"/>
              <a:t>Louer une salle : le plus vite</a:t>
            </a:r>
            <a:r>
              <a:rPr lang="fr-BE" sz="1100" baseline="0" dirty="0"/>
              <a:t> maximum dès que date + nouveau règlement : priorité</a:t>
            </a:r>
            <a:endParaRPr lang="fr-BE" sz="1100" dirty="0"/>
          </a:p>
          <a:p>
            <a:pPr marL="1200150" lvl="2" indent="-285750">
              <a:buFont typeface="+mj-lt"/>
              <a:buAutoNum type="alphaLcPeriod"/>
            </a:pPr>
            <a:r>
              <a:rPr lang="fr-BE" sz="1100" dirty="0"/>
              <a:t>Demande au</a:t>
            </a:r>
            <a:r>
              <a:rPr lang="fr-BE" sz="1100" baseline="0" dirty="0"/>
              <a:t> service </a:t>
            </a:r>
            <a:r>
              <a:rPr lang="fr-BE" sz="1100" baseline="0" dirty="0" err="1"/>
              <a:t>travaux</a:t>
            </a:r>
            <a:r>
              <a:rPr lang="fr-BE" sz="1100" baseline="0" dirty="0" err="1">
                <a:sym typeface="Wingdings" panose="05000000000000000000" pitchFamily="2" charset="2"/>
              </a:rPr>
              <a:t>actuellement</a:t>
            </a:r>
            <a:r>
              <a:rPr lang="fr-BE" sz="1100" baseline="0" dirty="0">
                <a:sym typeface="Wingdings" panose="05000000000000000000" pitchFamily="2" charset="2"/>
              </a:rPr>
              <a:t> Collège mais bientôt l’agent</a:t>
            </a:r>
          </a:p>
          <a:p>
            <a:pPr marL="742950" lvl="1" indent="-285750">
              <a:buFont typeface="+mj-lt"/>
              <a:buAutoNum type="alphaLcPeriod"/>
            </a:pPr>
            <a:r>
              <a:rPr lang="fr-BE" sz="1100" baseline="0" dirty="0">
                <a:sym typeface="Wingdings" panose="05000000000000000000" pitchFamily="2" charset="2"/>
              </a:rPr>
              <a:t>Demande de matos : le plus vite possible dès que date + nouveau règlement : collège, et l’agent</a:t>
            </a:r>
          </a:p>
          <a:p>
            <a:pPr marL="457200" lvl="1" indent="0">
              <a:buFont typeface="+mj-lt"/>
              <a:buNone/>
            </a:pPr>
            <a:endParaRPr lang="fr-BE" sz="1100" dirty="0"/>
          </a:p>
          <a:p>
            <a:pPr marL="914400" lvl="2" indent="0">
              <a:buFont typeface="+mj-lt"/>
              <a:buNone/>
            </a:pPr>
            <a:r>
              <a:rPr lang="fr-BE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342900" lvl="0" indent="-342900">
              <a:buFont typeface="+mj-lt"/>
              <a:buAutoNum type="arabicPeriod"/>
            </a:pPr>
            <a:r>
              <a:rPr lang="fr-BE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Autorisation de l’événement :</a:t>
            </a:r>
            <a:endParaRPr lang="fr-BE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fr-BE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 collège se prononce et vous êtes notifiés</a:t>
            </a:r>
            <a:endParaRPr lang="fr-BE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fr-BE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Ça dépend s’il y a salle et/ou matériel</a:t>
            </a:r>
            <a:endParaRPr lang="fr-BE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fr-BE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SEULEMENT : communication et publicité</a:t>
            </a:r>
            <a:endParaRPr lang="fr-BE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lvl="2" indent="-228600">
              <a:buFont typeface="+mj-lt"/>
              <a:buAutoNum type="romanLcPeriod"/>
            </a:pPr>
            <a:r>
              <a:rPr lang="fr-BE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Possibilités de demander un relais communal</a:t>
            </a:r>
          </a:p>
          <a:p>
            <a:pPr marL="742950" lvl="1" indent="-285750">
              <a:buFont typeface="+mj-lt"/>
              <a:buAutoNum type="alphaLcPeriod"/>
            </a:pPr>
            <a:r>
              <a:rPr lang="fr-BE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Caution matos : à déposer MIN. 2-3 jours avant l’évènement. </a:t>
            </a:r>
            <a:r>
              <a:rPr lang="fr-BE" sz="11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Pas de caution, pas de matos</a:t>
            </a:r>
            <a:r>
              <a:rPr lang="fr-BE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Attention qu’une personne qui dépose la caution soit la même qui la reprend OU carte id à l’appui si autre personne. Surtout si grosse caution. </a:t>
            </a:r>
            <a:endParaRPr lang="fr-BE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lvl="2" indent="-228600">
              <a:buFont typeface="+mj-lt"/>
              <a:buAutoNum type="romanLcPeriod"/>
            </a:pPr>
            <a:r>
              <a:rPr lang="fr-BE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Commune demande de la diligence de la part des associations quant au matériel communal. Une mauvaise gestion du matériel entraine à la fois une perte éventuelle de caution, une mauvaise réputation pour la prochaine fois et SURTOUT une détérioration pour les associations SUIVANTES !</a:t>
            </a:r>
          </a:p>
          <a:p>
            <a:pPr marL="742950" lvl="1" indent="-285750">
              <a:buFont typeface="+mj-lt"/>
              <a:buAutoNum type="alphaLcPeriod"/>
            </a:pPr>
            <a:r>
              <a:rPr lang="fr-BE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Prévoir d’être ok par rapport aux pompiers</a:t>
            </a:r>
            <a:endParaRPr lang="fr-BE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fr-BE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 raccordement électrique / eau, prévoir à l’avance les contacts avec les interco en question</a:t>
            </a:r>
            <a:endParaRPr lang="fr-BE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fr-BE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SABAM</a:t>
            </a:r>
            <a:endParaRPr lang="fr-BE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CC761-ECA8-49D1-887F-CF899B03FFDE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89962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</a:pPr>
            <a:r>
              <a:rPr lang="fr-BE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Liste des salles communales</a:t>
            </a:r>
          </a:p>
          <a:p>
            <a:pPr marL="0" lvl="0" indent="0">
              <a:buFont typeface="+mj-lt"/>
              <a:buNone/>
            </a:pPr>
            <a:endParaRPr lang="fr-BE" sz="11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lvl="0" indent="0">
              <a:buFont typeface="+mj-lt"/>
              <a:buNone/>
            </a:pPr>
            <a:r>
              <a:rPr lang="fr-BE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Maison de village de </a:t>
            </a:r>
            <a:r>
              <a:rPr lang="fr-BE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Rèves</a:t>
            </a:r>
            <a:endParaRPr lang="fr-BE" sz="11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lvl="0" indent="0">
              <a:buFont typeface="+mj-lt"/>
              <a:buNone/>
            </a:pPr>
            <a:r>
              <a:rPr lang="fr-BE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Maison de village de Villers-Perwin</a:t>
            </a:r>
          </a:p>
          <a:p>
            <a:pPr marL="0" lvl="0" indent="0">
              <a:buFont typeface="+mj-lt"/>
              <a:buNone/>
            </a:pPr>
            <a:r>
              <a:rPr lang="fr-BE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Ecole – réfectoire-salle gym - de Villers </a:t>
            </a:r>
            <a:r>
              <a:rPr lang="fr-BE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Perwin</a:t>
            </a:r>
            <a:endParaRPr lang="fr-BE" sz="11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lvl="0" indent="0">
              <a:buFont typeface="+mj-lt"/>
              <a:buNone/>
            </a:pPr>
            <a:r>
              <a:rPr lang="fr-BE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Maison de village de </a:t>
            </a:r>
            <a:r>
              <a:rPr lang="fr-BE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Mellet</a:t>
            </a:r>
            <a:endParaRPr lang="fr-BE" sz="11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lvl="0" indent="0">
              <a:buFont typeface="+mj-lt"/>
              <a:buNone/>
            </a:pPr>
            <a:r>
              <a:rPr lang="fr-BE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Ecole – Vieux-Château - de </a:t>
            </a:r>
            <a:r>
              <a:rPr lang="fr-BE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Mellet</a:t>
            </a:r>
            <a:r>
              <a:rPr lang="fr-BE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soirée</a:t>
            </a:r>
            <a:r>
              <a:rPr lang="fr-BE" sz="1100" baseline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 + salle de fête</a:t>
            </a:r>
            <a:endParaRPr lang="fr-BE" sz="11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lvl="0" indent="0">
              <a:buFont typeface="+mj-lt"/>
              <a:buNone/>
            </a:pPr>
            <a:r>
              <a:rPr lang="fr-BE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Maison de Village de </a:t>
            </a:r>
            <a:r>
              <a:rPr lang="fr-BE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Wayaux</a:t>
            </a:r>
            <a:endParaRPr lang="fr-BE" sz="11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lvl="1" indent="0">
              <a:buFont typeface="+mj-lt"/>
              <a:buNone/>
            </a:pPr>
            <a:endParaRPr lang="fr-BE" sz="11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lvl="0" indent="0">
              <a:buFont typeface="+mj-lt"/>
              <a:buNone/>
            </a:pPr>
            <a:r>
              <a:rPr lang="fr-BE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Les infos pratiques (capacité, adresse …) sont sur le site web : louer-une-salle-communale</a:t>
            </a:r>
          </a:p>
          <a:p>
            <a:pPr marL="0" lvl="0" indent="0">
              <a:buFont typeface="+mj-lt"/>
              <a:buNone/>
            </a:pPr>
            <a:endParaRPr lang="fr-BE" sz="11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fr-BE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Règlement des salles et prêt de matériel  -  NOUVEAU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BE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Gratuités 3x/an (/section)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BE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Réservations prioritaires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BE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Nettoyage fait par l’association ou payant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BE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Attention délais + caution 50 euros</a:t>
            </a:r>
            <a:r>
              <a:rPr lang="fr-BE" sz="11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(espèce)</a:t>
            </a:r>
            <a:r>
              <a:rPr lang="fr-BE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+ retrait &amp; remise des clés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CC761-ECA8-49D1-887F-CF899B03FFDE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29736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Ca doit encore passer au Conseil communal. Vous aurez prochainement le détails des prix / type de matériel ainsi que l’inventaire complet</a:t>
            </a:r>
          </a:p>
          <a:p>
            <a:r>
              <a:rPr lang="fr-BE" dirty="0"/>
              <a:t>+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Matos gratuits + transport est payant sauf ducasse (</a:t>
            </a:r>
            <a:r>
              <a:rPr lang="fr-B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tonelles</a:t>
            </a:r>
            <a:r>
              <a:rPr lang="fr-B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podium, groupe électrogène,….)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CC761-ECA8-49D1-887F-CF899B03FFDE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65695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Ca doit encore passer au Conseil communal. Vous aurez prochainement le détails des prix / type de matériel ainsi que </a:t>
            </a:r>
            <a:r>
              <a:rPr lang="fr-BE"/>
              <a:t>l’inventaire complet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CC761-ECA8-49D1-887F-CF899B03FFDE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35657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fr-BE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 jour de l’événement :</a:t>
            </a:r>
            <a:endParaRPr lang="fr-BE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fr-BE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Éventuellement contrôle pompier du chapiteau et ou tonnelles attachées (50m²) ;</a:t>
            </a:r>
            <a:endParaRPr lang="fr-BE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fr-BE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 fonction du </a:t>
            </a:r>
            <a:r>
              <a:rPr lang="fr-BE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scoring</a:t>
            </a:r>
            <a:r>
              <a:rPr lang="fr-BE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obtenu, il faut prévoir poste de secours médical … éventuellement si événement spécifique. </a:t>
            </a:r>
            <a:endParaRPr lang="fr-BE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fr-BE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Livraison du matos communal : normalement la Commune prend contact pour l’heure et le lieu de dépose et reprise</a:t>
            </a:r>
            <a:endParaRPr lang="fr-BE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lvl="2" indent="-228600">
              <a:buFont typeface="+mj-lt"/>
              <a:buAutoNum type="romanLcPeriod"/>
            </a:pPr>
            <a:r>
              <a:rPr lang="fr-BE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Commune ne fait que déposer. Il n’y a pas de montage démontage communal.</a:t>
            </a:r>
          </a:p>
          <a:p>
            <a:pPr marL="1371600"/>
            <a:r>
              <a:rPr lang="fr-BE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342900" lvl="0" indent="-342900">
              <a:buFont typeface="+mj-lt"/>
              <a:buAutoNum type="arabicPeriod"/>
            </a:pPr>
            <a:r>
              <a:rPr lang="fr-BE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Après l’événement :</a:t>
            </a:r>
            <a:endParaRPr lang="fr-BE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fr-BE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Nettoyage, d’autant plus si c’est un lieu fréquenté par d’autres ! Genre école. </a:t>
            </a:r>
            <a:endParaRPr lang="fr-BE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fr-BE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Reprise du matériel communal, en fonction du contact avec le service travaux. </a:t>
            </a:r>
            <a:endParaRPr lang="fr-BE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fr-BE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Récup caution (dépend si les poubelles sont faites, le nettoyage etc…). En semaine, c’est le lendemain. Le </a:t>
            </a:r>
            <a:r>
              <a:rPr lang="fr-BE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wk</a:t>
            </a:r>
            <a:r>
              <a:rPr lang="fr-BE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c’est à partir du mardi.</a:t>
            </a:r>
            <a:endParaRPr lang="fr-BE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CC761-ECA8-49D1-887F-CF899B03FFDE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37801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</a:pPr>
            <a:r>
              <a:rPr lang="fr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Bêa</a:t>
            </a:r>
            <a:endParaRPr lang="fr-BE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lvl="0" indent="0">
              <a:buFont typeface="+mj-lt"/>
              <a:buNone/>
            </a:pPr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Feux d’artifices. Sensibilisation à l’innovation. </a:t>
            </a:r>
          </a:p>
          <a:p>
            <a:r>
              <a:rPr lang="fr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Déchets et gobelets réutilisables, </a:t>
            </a:r>
            <a:r>
              <a:rPr lang="fr-B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tibi</a:t>
            </a:r>
            <a:r>
              <a:rPr lang="fr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c’est fini … </a:t>
            </a:r>
          </a:p>
          <a:p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Jeux et jogging = </a:t>
            </a:r>
            <a:r>
              <a:rPr lang="fr-B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mathieu</a:t>
            </a:r>
            <a:r>
              <a:rPr lang="fr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?</a:t>
            </a:r>
          </a:p>
          <a:p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CC761-ECA8-49D1-887F-CF899B03FFDE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36600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Assurances : RC  via province hainaut</a:t>
            </a:r>
            <a:r>
              <a:rPr lang="fr-BE" baseline="0" dirty="0"/>
              <a:t> (plateforme volontariat) (via Delphine)</a:t>
            </a:r>
          </a:p>
          <a:p>
            <a:r>
              <a:rPr lang="fr-BE" baseline="0" dirty="0"/>
              <a:t>Réserve de bénévoles : s’inscrire sur la plateforme (via Sabine)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CC761-ECA8-49D1-887F-CF899B03FFDE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34685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C092AC-DE5D-EE1D-8B51-9B4889BD4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B5B6225-5882-CE05-9D35-4A1E1ED39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17983C-EA2A-EA65-F40A-FE51B2B7D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009F-96F1-424D-80D5-7BFD16115AE0}" type="datetimeFigureOut">
              <a:rPr lang="fr-BE" smtClean="0"/>
              <a:t>12-05-22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B0783D-38B2-293B-693C-DBE7F97CF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269009-85CA-EF8E-B6D9-A08EFF0E8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3387-6D6A-455F-9149-42B519103852}" type="slidenum">
              <a:rPr lang="fr-BE" smtClean="0"/>
              <a:t>‹N°›</a:t>
            </a:fld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A877BDE-9A37-5E27-7BF5-1BB2A724E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291" y="5277803"/>
            <a:ext cx="1668087" cy="166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62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089DA4-5DF6-B83F-F011-5292B7F9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724926D-F8E6-4EF4-ADAA-FC329BF2D9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C1087D-930B-6FF6-01CA-DA1E3611E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009F-96F1-424D-80D5-7BFD16115AE0}" type="datetimeFigureOut">
              <a:rPr lang="fr-BE" smtClean="0"/>
              <a:t>12-05-22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66F25D-8096-F44D-F7B1-1D6A5038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4CC51F-457B-1098-F3A1-13678DBA0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3387-6D6A-455F-9149-42B519103852}" type="slidenum">
              <a:rPr lang="fr-BE" smtClean="0"/>
              <a:t>‹N°›</a:t>
            </a:fld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37CCDDE-A27F-0C86-C855-E1191134CE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291" y="5277803"/>
            <a:ext cx="1668087" cy="166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80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C30A3AC-13F4-03EA-571E-99E6715F6A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66F1D90-E6E8-A065-A79F-436DA0437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168035-6F52-E5C4-ED21-7A6A55EE2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009F-96F1-424D-80D5-7BFD16115AE0}" type="datetimeFigureOut">
              <a:rPr lang="fr-BE" smtClean="0"/>
              <a:t>12-05-22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00F7AE-36FD-A210-79E0-1D82EACA9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EE6656-DD7C-AC11-36C9-47008463F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3387-6D6A-455F-9149-42B519103852}" type="slidenum">
              <a:rPr lang="fr-BE" smtClean="0"/>
              <a:t>‹N°›</a:t>
            </a:fld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3A6CC9D-8B68-7F46-36EE-6D4C32DA02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291" y="5277803"/>
            <a:ext cx="1668087" cy="166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69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1FFB7C-4E5D-6C77-5B46-EFBA7609F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7CE427-194C-B983-FA3F-1D9057C1F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48AE70-35BE-0EC1-C866-A66850F83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009F-96F1-424D-80D5-7BFD16115AE0}" type="datetimeFigureOut">
              <a:rPr lang="fr-BE" smtClean="0"/>
              <a:t>12-05-22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CBF42A-DD51-77A1-8A82-ADD68C699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72448B-32E8-3F8D-B381-D77DE197A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3387-6D6A-455F-9149-42B519103852}" type="slidenum">
              <a:rPr lang="fr-BE" smtClean="0"/>
              <a:t>‹N°›</a:t>
            </a:fld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25CF942-714C-A231-B0E0-4B3883C817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291" y="5277803"/>
            <a:ext cx="1668087" cy="166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51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FBAD06-BE1C-183A-40AF-CE9AF14B1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9EBF82-3695-E363-7FA0-0BE805865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A7248D-0F2F-31C5-23B7-5F08191DA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009F-96F1-424D-80D5-7BFD16115AE0}" type="datetimeFigureOut">
              <a:rPr lang="fr-BE" smtClean="0"/>
              <a:t>12-05-22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AEB92C-4717-C702-2D5B-B2B04CE10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DB38FC-46ED-DA17-31BE-9ED075212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3387-6D6A-455F-9149-42B519103852}" type="slidenum">
              <a:rPr lang="fr-BE" smtClean="0"/>
              <a:t>‹N°›</a:t>
            </a:fld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955181E-1AB1-BF8F-9E05-7AB3BE4107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291" y="5277803"/>
            <a:ext cx="1668087" cy="166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37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EBCBF4-EDCA-98FB-DA3D-C24C13D2B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CE79EC-0CD0-667B-365E-8CC15026C3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AD655C1-DFF7-8227-3FB4-D448DA3D97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D40A665-B863-A75B-C6A2-E0773C119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009F-96F1-424D-80D5-7BFD16115AE0}" type="datetimeFigureOut">
              <a:rPr lang="fr-BE" smtClean="0"/>
              <a:t>12-05-22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6026AF1-3F10-941E-F6CA-0B5B56BF2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6B9E245-4E03-1D37-2B7E-21B910D5E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3387-6D6A-455F-9149-42B519103852}" type="slidenum">
              <a:rPr lang="fr-BE" smtClean="0"/>
              <a:t>‹N°›</a:t>
            </a:fld>
            <a:endParaRPr lang="fr-BE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582EBAE-42EB-5403-4F4A-6F4A97D241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291" y="5277803"/>
            <a:ext cx="1668087" cy="166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0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8D97C0-795D-A900-E43A-D3CAE23FC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8E1F10-B1CF-551A-42D9-82B5E1710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860E355-1FCB-ED81-3133-39218309F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AB5424C-9A24-1C30-E5D7-400C6B2F87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32AB586-5810-6D00-FA06-E8B23B2125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38782F7-A430-5109-CA19-85F741786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009F-96F1-424D-80D5-7BFD16115AE0}" type="datetimeFigureOut">
              <a:rPr lang="fr-BE" smtClean="0"/>
              <a:t>12-05-22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229F906-D7E0-0C02-BEBE-E95499610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4DD9143-2A74-35BF-9B5E-195B07F5D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3387-6D6A-455F-9149-42B519103852}" type="slidenum">
              <a:rPr lang="fr-BE" smtClean="0"/>
              <a:t>‹N°›</a:t>
            </a:fld>
            <a:endParaRPr lang="fr-BE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9E678EB-2FD4-D863-D446-3E82E1203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291" y="5277803"/>
            <a:ext cx="1668087" cy="166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0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C87C16-9211-E5BB-5F4E-301D9B6EB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7862443-31F5-4EE4-5813-E5C45842D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009F-96F1-424D-80D5-7BFD16115AE0}" type="datetimeFigureOut">
              <a:rPr lang="fr-BE" smtClean="0"/>
              <a:t>12-05-22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B9A875B-B1B9-0D09-CA20-70A3B35B4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8D1643-2A05-C6A0-E176-0C9448AB0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3387-6D6A-455F-9149-42B519103852}" type="slidenum">
              <a:rPr lang="fr-BE" smtClean="0"/>
              <a:t>‹N°›</a:t>
            </a:fld>
            <a:endParaRPr lang="fr-BE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B02B1A5-E65B-A2C7-1DD5-05EBEB0ED1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291" y="5277803"/>
            <a:ext cx="1668087" cy="166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69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BEE8C5E-E81F-0DDA-3B33-87B6CDE2A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009F-96F1-424D-80D5-7BFD16115AE0}" type="datetimeFigureOut">
              <a:rPr lang="fr-BE" smtClean="0"/>
              <a:t>12-05-22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9053132-1A37-7AA5-8051-A103526A3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3683D7F-415B-6BE6-6860-C227FA5C0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3387-6D6A-455F-9149-42B519103852}" type="slidenum">
              <a:rPr lang="fr-BE" smtClean="0"/>
              <a:t>‹N°›</a:t>
            </a:fld>
            <a:endParaRPr lang="fr-B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1BE7A96-85B9-D854-DDAD-4B135F4D3A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291" y="5277803"/>
            <a:ext cx="1668087" cy="166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21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89143C-2C96-E540-C5D7-7FECEF1DC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2E1E55-74DB-83DC-626B-77F370A94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A10772-F7B8-2115-E89B-2142769CC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F5367BB-A998-2699-C478-736A469A2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009F-96F1-424D-80D5-7BFD16115AE0}" type="datetimeFigureOut">
              <a:rPr lang="fr-BE" smtClean="0"/>
              <a:t>12-05-22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3EDF54B-FA33-59A1-24F7-99767A5B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22713F-0927-04C1-EC78-4B0F36567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3387-6D6A-455F-9149-42B519103852}" type="slidenum">
              <a:rPr lang="fr-BE" smtClean="0"/>
              <a:t>‹N°›</a:t>
            </a:fld>
            <a:endParaRPr lang="fr-BE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68A8D6C-795A-397B-4AD2-8090DF8E5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291" y="5277803"/>
            <a:ext cx="1668087" cy="166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4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19FD91-7134-62A3-3E1C-6E9D73788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A7D631D-BE9E-565F-7729-1B121E1523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866799-943C-94F4-EC11-734AEE548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AA24958-D21C-ED8A-8B6B-C653BCAA9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009F-96F1-424D-80D5-7BFD16115AE0}" type="datetimeFigureOut">
              <a:rPr lang="fr-BE" smtClean="0"/>
              <a:t>12-05-22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56525F-9592-4636-E372-BDC4F1584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514043F-B1F3-1829-D95F-3FB1DF950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3387-6D6A-455F-9149-42B519103852}" type="slidenum">
              <a:rPr lang="fr-BE" smtClean="0"/>
              <a:t>‹N°›</a:t>
            </a:fld>
            <a:endParaRPr lang="fr-BE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12D2770-D1EE-D853-4BCC-3EA5204289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291" y="5277803"/>
            <a:ext cx="1668087" cy="166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22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39539B7-40BD-A031-5CA7-D782D4183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11F1715-7EF2-18EA-CBBE-A7E781AAD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9734B4-8023-FECE-16C9-A57FA58AD3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5009F-96F1-424D-80D5-7BFD16115AE0}" type="datetimeFigureOut">
              <a:rPr lang="fr-BE" smtClean="0"/>
              <a:t>12-05-22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1A01F9-1CD0-3F01-729F-E7F4832D7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5435E1-FF9F-8D65-634A-3092A9BBF5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33387-6D6A-455F-9149-42B51910385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5914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1EC5FA-8ACA-F2E7-BE9C-DDEAA492C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12531"/>
            <a:ext cx="9144000" cy="2387600"/>
          </a:xfrm>
        </p:spPr>
        <p:txBody>
          <a:bodyPr/>
          <a:lstStyle/>
          <a:p>
            <a:r>
              <a:rPr lang="fr-BE" b="1" u="sng" dirty="0">
                <a:solidFill>
                  <a:schemeClr val="bg1"/>
                </a:solidFill>
              </a:rPr>
              <a:t>Réunion des associations</a:t>
            </a:r>
          </a:p>
        </p:txBody>
      </p:sp>
      <p:sp>
        <p:nvSpPr>
          <p:cNvPr id="9" name="Espace réservé de la date 1">
            <a:extLst>
              <a:ext uri="{FF2B5EF4-FFF2-40B4-BE49-F238E27FC236}">
                <a16:creationId xmlns:a16="http://schemas.microsoft.com/office/drawing/2014/main" id="{045ED4A3-93A6-2FE1-01C2-B4344BF31A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12 mai 2022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AAB317EA-72D1-585E-4D0A-F03F98401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BE">
                <a:solidFill>
                  <a:prstClr val="black">
                    <a:tint val="75000"/>
                  </a:prstClr>
                </a:solidFill>
              </a:rPr>
              <a:t>Commune des Bons Villers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308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A3A5CD-250F-D954-AB94-1203EA043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158" y="803325"/>
            <a:ext cx="5259707" cy="1325563"/>
          </a:xfrm>
        </p:spPr>
        <p:txBody>
          <a:bodyPr>
            <a:normAutofit/>
          </a:bodyPr>
          <a:lstStyle/>
          <a:p>
            <a:r>
              <a:rPr lang="fr-BE" dirty="0"/>
              <a:t>Budget participatif !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D2E98756-AAF8-597A-3C8A-A53A6900B8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3" b="-2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4237702-2344-BD08-D88B-16E53D9B0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2055" y="2279017"/>
            <a:ext cx="6677163" cy="4164313"/>
          </a:xfrm>
        </p:spPr>
        <p:txBody>
          <a:bodyPr anchor="t">
            <a:normAutofit lnSpcReduction="10000"/>
          </a:bodyPr>
          <a:lstStyle/>
          <a:p>
            <a:r>
              <a:rPr lang="en-US" sz="3200" dirty="0"/>
              <a:t>Budget 20.000 €</a:t>
            </a:r>
          </a:p>
          <a:p>
            <a:r>
              <a:rPr lang="en-US" sz="3200" dirty="0"/>
              <a:t>10.000 € max./</a:t>
            </a:r>
            <a:r>
              <a:rPr lang="en-US" sz="3200" dirty="0" err="1"/>
              <a:t>projet</a:t>
            </a:r>
            <a:endParaRPr lang="en-US" sz="3200" dirty="0"/>
          </a:p>
          <a:p>
            <a:r>
              <a:rPr lang="en-US" sz="3200" dirty="0"/>
              <a:t>1 </a:t>
            </a:r>
            <a:r>
              <a:rPr lang="en-US" sz="3200" dirty="0" err="1"/>
              <a:t>projet</a:t>
            </a:r>
            <a:r>
              <a:rPr lang="en-US" sz="3200" dirty="0"/>
              <a:t> / village</a:t>
            </a:r>
          </a:p>
          <a:p>
            <a:r>
              <a:rPr lang="en-US" sz="3200" dirty="0" err="1"/>
              <a:t>Thèmes</a:t>
            </a:r>
            <a:r>
              <a:rPr lang="en-US" sz="3200" dirty="0"/>
              <a:t> : </a:t>
            </a:r>
          </a:p>
          <a:p>
            <a:pPr lvl="1"/>
            <a:r>
              <a:rPr lang="en-US" sz="2800" dirty="0"/>
              <a:t>Vivre ensemble, social, </a:t>
            </a:r>
            <a:r>
              <a:rPr lang="en-US" sz="2800" dirty="0" err="1"/>
              <a:t>environnement</a:t>
            </a:r>
            <a:r>
              <a:rPr lang="en-US" sz="2800" dirty="0"/>
              <a:t>, </a:t>
            </a:r>
            <a:r>
              <a:rPr lang="en-US" sz="2800" dirty="0" err="1"/>
              <a:t>ruralité</a:t>
            </a:r>
            <a:r>
              <a:rPr lang="en-US" sz="2800" dirty="0"/>
              <a:t> …</a:t>
            </a:r>
          </a:p>
          <a:p>
            <a:pPr lvl="1"/>
            <a:r>
              <a:rPr lang="en-US" sz="2800" dirty="0"/>
              <a:t>Droit reel public</a:t>
            </a:r>
          </a:p>
          <a:p>
            <a:pPr lvl="1"/>
            <a:endParaRPr lang="en-US" sz="2800" dirty="0"/>
          </a:p>
          <a:p>
            <a:r>
              <a:rPr lang="en-US" sz="3200" dirty="0"/>
              <a:t>Infos sur le site web communal</a:t>
            </a:r>
          </a:p>
        </p:txBody>
      </p:sp>
    </p:spTree>
    <p:extLst>
      <p:ext uri="{BB962C8B-B14F-4D97-AF65-F5344CB8AC3E}">
        <p14:creationId xmlns:p14="http://schemas.microsoft.com/office/powerpoint/2010/main" val="2672157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71A063-F44F-E0CB-472C-1108F5A05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5594" y="141552"/>
            <a:ext cx="5006336" cy="1325563"/>
          </a:xfrm>
        </p:spPr>
        <p:txBody>
          <a:bodyPr>
            <a:normAutofit/>
          </a:bodyPr>
          <a:lstStyle/>
          <a:p>
            <a:r>
              <a:rPr lang="fr-BE" u="sng" dirty="0"/>
              <a:t>4. Volontariat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Espace réservé du contenu 4" descr="Une image contenant extérieur, ciel, feu, route&#10;&#10;Description générée automatiquement">
            <a:extLst>
              <a:ext uri="{FF2B5EF4-FFF2-40B4-BE49-F238E27FC236}">
                <a16:creationId xmlns:a16="http://schemas.microsoft.com/office/drawing/2014/main" id="{D7BA46B3-F2AC-E7F9-4508-D711972CB6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4" r="-2" b="7432"/>
          <a:stretch/>
        </p:blipFill>
        <p:spPr>
          <a:xfrm>
            <a:off x="-2183505" y="-433126"/>
            <a:ext cx="8356287" cy="9512958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81DE23F-5818-33D1-F52D-71133AB59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021" y="1666034"/>
            <a:ext cx="5659440" cy="5050414"/>
          </a:xfrm>
        </p:spPr>
        <p:txBody>
          <a:bodyPr anchor="t">
            <a:normAutofit/>
          </a:bodyPr>
          <a:lstStyle/>
          <a:p>
            <a:r>
              <a:rPr lang="en-US" sz="3000" dirty="0"/>
              <a:t>Assurance</a:t>
            </a:r>
          </a:p>
          <a:p>
            <a:pPr>
              <a:lnSpc>
                <a:spcPct val="200000"/>
              </a:lnSpc>
            </a:pPr>
            <a:r>
              <a:rPr lang="en-US" sz="3000" dirty="0" err="1"/>
              <a:t>Réserve</a:t>
            </a:r>
            <a:r>
              <a:rPr lang="en-US" sz="3000" dirty="0"/>
              <a:t> de </a:t>
            </a:r>
            <a:r>
              <a:rPr lang="en-US" sz="3000" dirty="0" err="1"/>
              <a:t>bénévoles</a:t>
            </a:r>
            <a:endParaRPr lang="en-US" sz="3000" dirty="0"/>
          </a:p>
          <a:p>
            <a:pPr>
              <a:lnSpc>
                <a:spcPct val="200000"/>
              </a:lnSpc>
            </a:pPr>
            <a:endParaRPr lang="en-US" sz="3000" dirty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28177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7388A7-0EEF-5955-A089-5882C0681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6476" y="-331650"/>
            <a:ext cx="5006336" cy="1325563"/>
          </a:xfrm>
        </p:spPr>
        <p:txBody>
          <a:bodyPr>
            <a:normAutofit/>
          </a:bodyPr>
          <a:lstStyle/>
          <a:p>
            <a:r>
              <a:rPr lang="fr-BE" u="sng" dirty="0"/>
              <a:t>5. Contacts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BA6BC0-F8E2-0E5F-B53D-81B1D3342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669074"/>
            <a:ext cx="6095980" cy="64119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BE" sz="2500" u="sng" dirty="0"/>
              <a:t>Salles, matos, mesures de circulation :</a:t>
            </a:r>
          </a:p>
          <a:p>
            <a:pPr marL="0" indent="0">
              <a:buNone/>
            </a:pPr>
            <a:r>
              <a:rPr lang="fr-BE" sz="2200" dirty="0"/>
              <a:t>travaux@lesbonsvillers.be  071/858.117 ou .106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fr-BE" sz="2500" u="sng" dirty="0"/>
              <a:t>Dossier de sécurité :</a:t>
            </a:r>
          </a:p>
          <a:p>
            <a:pPr marL="0" indent="0">
              <a:buNone/>
            </a:pPr>
            <a:r>
              <a:rPr lang="fr-BE" sz="2200" dirty="0"/>
              <a:t>secretariat@lesbonsvillers.be  071/858.105</a:t>
            </a:r>
          </a:p>
          <a:p>
            <a:pPr marL="0" indent="0">
              <a:buNone/>
            </a:pPr>
            <a:endParaRPr lang="fr-BE" sz="1200" dirty="0"/>
          </a:p>
          <a:p>
            <a:pPr marL="0" indent="0">
              <a:buNone/>
            </a:pPr>
            <a:r>
              <a:rPr lang="fr-BE" sz="2500" u="sng" dirty="0"/>
              <a:t>Com’ </a:t>
            </a:r>
            <a:r>
              <a:rPr lang="fr-BE" sz="2500" dirty="0"/>
              <a:t>: </a:t>
            </a:r>
          </a:p>
          <a:p>
            <a:pPr marL="0" indent="0">
              <a:buNone/>
            </a:pPr>
            <a:r>
              <a:rPr lang="fr-BE" sz="2200" dirty="0"/>
              <a:t>justin.art@lesbonsvillers.be    071/858.147</a:t>
            </a:r>
          </a:p>
          <a:p>
            <a:pPr marL="0" indent="0">
              <a:buNone/>
            </a:pPr>
            <a:endParaRPr lang="fr-BE" sz="1200" dirty="0"/>
          </a:p>
          <a:p>
            <a:pPr marL="0" indent="0">
              <a:buNone/>
            </a:pPr>
            <a:r>
              <a:rPr lang="en-US" sz="2500" u="sng" dirty="0"/>
              <a:t>Assoc’</a:t>
            </a:r>
            <a:r>
              <a:rPr lang="en-US" sz="2500" dirty="0"/>
              <a:t> : </a:t>
            </a:r>
          </a:p>
          <a:p>
            <a:pPr marL="0" indent="0">
              <a:buNone/>
            </a:pPr>
            <a:r>
              <a:rPr lang="en-US" sz="2200" dirty="0"/>
              <a:t>delphine.vermuse@lesbonsvillers.be   071/823.170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200" u="sng" dirty="0"/>
              <a:t>Volontariat</a:t>
            </a:r>
            <a:r>
              <a:rPr lang="en-US" sz="2200" dirty="0"/>
              <a:t> : </a:t>
            </a:r>
          </a:p>
          <a:p>
            <a:pPr marL="0" indent="0">
              <a:buNone/>
            </a:pPr>
            <a:r>
              <a:rPr lang="en-US" sz="2200" dirty="0"/>
              <a:t>Sabine.Leclercq@lesbonsvillers.be </a:t>
            </a:r>
          </a:p>
          <a:p>
            <a:pPr marL="0" indent="0">
              <a:buNone/>
            </a:pPr>
            <a:r>
              <a:rPr lang="en-US" sz="2200" dirty="0"/>
              <a:t>071/823.173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6" name="Espace réservé du contenu 4" descr="Une image contenant texte, équipement électronique, ordinateur&#10;&#10;Description générée automatiquement">
            <a:extLst>
              <a:ext uri="{FF2B5EF4-FFF2-40B4-BE49-F238E27FC236}">
                <a16:creationId xmlns:a16="http://schemas.microsoft.com/office/drawing/2014/main" id="{F5686370-8873-8EFE-B325-C7CCE2AF80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r="30258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03153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ucune description de photo disponible.">
            <a:extLst>
              <a:ext uri="{FF2B5EF4-FFF2-40B4-BE49-F238E27FC236}">
                <a16:creationId xmlns:a16="http://schemas.microsoft.com/office/drawing/2014/main" id="{EACF4E66-042A-173B-AACE-9E5BC69FB3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1" b="1229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BAE7954-ADCC-35C5-9E21-BB34D2CA1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Conclusions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828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32C9F7-1E4B-D558-DBA0-8D8B657E7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u="sng" dirty="0">
                <a:solidFill>
                  <a:schemeClr val="bg1"/>
                </a:solidFill>
              </a:rPr>
              <a:t>Déroulement de la réunion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D6AA55-8943-E078-0E76-7B32CB0B1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088" y="1208831"/>
            <a:ext cx="11353800" cy="569167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fr-BE" sz="3200" dirty="0">
                <a:solidFill>
                  <a:schemeClr val="bg1"/>
                </a:solidFill>
              </a:rPr>
              <a:t>Accueil &amp; remerciements</a:t>
            </a:r>
          </a:p>
          <a:p>
            <a:pPr lvl="1">
              <a:lnSpc>
                <a:spcPct val="150000"/>
              </a:lnSpc>
            </a:pPr>
            <a:r>
              <a:rPr lang="fr-BE" dirty="0">
                <a:solidFill>
                  <a:schemeClr val="bg1"/>
                </a:solidFill>
              </a:rPr>
              <a:t>Max. 90 min de réunion</a:t>
            </a:r>
          </a:p>
          <a:p>
            <a:pPr>
              <a:lnSpc>
                <a:spcPct val="150000"/>
              </a:lnSpc>
            </a:pPr>
            <a:r>
              <a:rPr lang="fr-BE" sz="3200" dirty="0">
                <a:solidFill>
                  <a:schemeClr val="bg1"/>
                </a:solidFill>
              </a:rPr>
              <a:t>Pourquoi la tenue d’une telle </a:t>
            </a:r>
            <a:r>
              <a:rPr lang="fr-BE" sz="3200" b="1" dirty="0">
                <a:solidFill>
                  <a:schemeClr val="bg1"/>
                </a:solidFill>
              </a:rPr>
              <a:t>réunion </a:t>
            </a:r>
            <a:r>
              <a:rPr lang="fr-BE" sz="3200" dirty="0">
                <a:solidFill>
                  <a:schemeClr val="bg1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fr-BE" sz="3200" dirty="0">
                <a:solidFill>
                  <a:schemeClr val="bg1"/>
                </a:solidFill>
              </a:rPr>
              <a:t>Organiser un </a:t>
            </a:r>
            <a:r>
              <a:rPr lang="fr-BE" sz="3200" b="1" dirty="0">
                <a:solidFill>
                  <a:schemeClr val="bg1"/>
                </a:solidFill>
              </a:rPr>
              <a:t>événement</a:t>
            </a:r>
            <a:r>
              <a:rPr lang="fr-BE" sz="3200" dirty="0">
                <a:solidFill>
                  <a:schemeClr val="bg1"/>
                </a:solidFill>
              </a:rPr>
              <a:t> sur le territoire des Bons Villers</a:t>
            </a:r>
          </a:p>
          <a:p>
            <a:pPr>
              <a:lnSpc>
                <a:spcPct val="150000"/>
              </a:lnSpc>
            </a:pPr>
            <a:r>
              <a:rPr lang="fr-BE" sz="3200" b="1" dirty="0">
                <a:solidFill>
                  <a:schemeClr val="bg1"/>
                </a:solidFill>
              </a:rPr>
              <a:t>Demandes concrètes </a:t>
            </a:r>
            <a:r>
              <a:rPr lang="fr-BE" sz="3200" dirty="0">
                <a:solidFill>
                  <a:schemeClr val="bg1"/>
                </a:solidFill>
              </a:rPr>
              <a:t>à la Commune des Bons Villers</a:t>
            </a:r>
          </a:p>
          <a:p>
            <a:pPr>
              <a:lnSpc>
                <a:spcPct val="150000"/>
              </a:lnSpc>
            </a:pPr>
            <a:r>
              <a:rPr lang="fr-BE" sz="3200" dirty="0">
                <a:solidFill>
                  <a:schemeClr val="bg1"/>
                </a:solidFill>
              </a:rPr>
              <a:t>Le </a:t>
            </a:r>
            <a:r>
              <a:rPr lang="fr-BE" sz="3200" b="1" dirty="0">
                <a:solidFill>
                  <a:schemeClr val="bg1"/>
                </a:solidFill>
              </a:rPr>
              <a:t>volontariat</a:t>
            </a:r>
            <a:r>
              <a:rPr lang="fr-BE" sz="3200" dirty="0">
                <a:solidFill>
                  <a:schemeClr val="bg1"/>
                </a:solidFill>
              </a:rPr>
              <a:t> aux Bons Villers</a:t>
            </a:r>
          </a:p>
          <a:p>
            <a:pPr>
              <a:lnSpc>
                <a:spcPct val="150000"/>
              </a:lnSpc>
            </a:pPr>
            <a:r>
              <a:rPr lang="fr-BE" sz="3200" dirty="0">
                <a:solidFill>
                  <a:schemeClr val="bg1"/>
                </a:solidFill>
              </a:rPr>
              <a:t>Conclusions</a:t>
            </a:r>
            <a:endParaRPr lang="fr-BE" dirty="0">
              <a:solidFill>
                <a:schemeClr val="bg1"/>
              </a:solidFill>
            </a:endParaRPr>
          </a:p>
          <a:p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B45E75B-AF28-82D2-1D6A-50207AA0BE1A}"/>
              </a:ext>
            </a:extLst>
          </p:cNvPr>
          <p:cNvSpPr txBox="1"/>
          <p:nvPr/>
        </p:nvSpPr>
        <p:spPr>
          <a:xfrm>
            <a:off x="3076770" y="1208831"/>
            <a:ext cx="61535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/>
            <a:endParaRPr lang="fr-BE" dirty="0"/>
          </a:p>
          <a:p>
            <a:pPr marL="514350" indent="-514350"/>
            <a:endParaRPr lang="fr-BE" dirty="0"/>
          </a:p>
          <a:p>
            <a:pPr marL="514350" indent="-514350"/>
            <a:endParaRPr lang="fr-BE" dirty="0"/>
          </a:p>
          <a:p>
            <a:pPr marL="514350" indent="-514350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7549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28F214-4CBE-E25A-C66C-EF416C96B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052" y="489097"/>
            <a:ext cx="5003948" cy="372139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u="sng" dirty="0"/>
              <a:t>1. </a:t>
            </a:r>
            <a:r>
              <a:rPr lang="en-US" sz="5400" u="sng" dirty="0" err="1"/>
              <a:t>Pourquoi</a:t>
            </a:r>
            <a:r>
              <a:rPr lang="en-US" sz="5400" u="sng" dirty="0"/>
              <a:t> </a:t>
            </a:r>
            <a:r>
              <a:rPr lang="en-US" sz="5400" u="sng" dirty="0" err="1"/>
              <a:t>une</a:t>
            </a:r>
            <a:r>
              <a:rPr lang="en-US" sz="5400" u="sng" dirty="0"/>
              <a:t> </a:t>
            </a:r>
            <a:r>
              <a:rPr lang="en-US" sz="5400" u="sng" dirty="0" err="1"/>
              <a:t>telle</a:t>
            </a:r>
            <a:r>
              <a:rPr lang="en-US" sz="5400" u="sng" dirty="0"/>
              <a:t> </a:t>
            </a:r>
            <a:r>
              <a:rPr lang="en-US" sz="5400" u="sng" dirty="0" err="1"/>
              <a:t>réunion</a:t>
            </a:r>
            <a:r>
              <a:rPr lang="en-US" sz="5400" u="sng" dirty="0"/>
              <a:t> ?</a:t>
            </a:r>
          </a:p>
        </p:txBody>
      </p:sp>
      <p:sp>
        <p:nvSpPr>
          <p:cNvPr id="192" name="Freeform: Shape 191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Aucune description de photo disponible.">
            <a:extLst>
              <a:ext uri="{FF2B5EF4-FFF2-40B4-BE49-F238E27FC236}">
                <a16:creationId xmlns:a16="http://schemas.microsoft.com/office/drawing/2014/main" id="{F2241159-1B34-3A3B-3164-A42861131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 r="24776" b="-1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323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ucune description de photo disponible.">
            <a:extLst>
              <a:ext uri="{FF2B5EF4-FFF2-40B4-BE49-F238E27FC236}">
                <a16:creationId xmlns:a16="http://schemas.microsoft.com/office/drawing/2014/main" id="{2B9D66BD-87EF-F88E-71AC-FEDD3C24EA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" r="23264"/>
          <a:stretch/>
        </p:blipFill>
        <p:spPr bwMode="auto"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830985-7621-D0D8-16F4-E566133E6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2740" y="100013"/>
            <a:ext cx="6625803" cy="2271906"/>
          </a:xfrm>
        </p:spPr>
        <p:txBody>
          <a:bodyPr>
            <a:normAutofit/>
          </a:bodyPr>
          <a:lstStyle/>
          <a:p>
            <a:r>
              <a:rPr lang="fr-BE" u="sng" dirty="0"/>
              <a:t>2. Organiser un évènement</a:t>
            </a:r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74B93006-8ECF-17D7-000D-11490451F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2785" y="1764318"/>
            <a:ext cx="7009876" cy="5443528"/>
          </a:xfrm>
        </p:spPr>
        <p:txBody>
          <a:bodyPr anchor="t">
            <a:normAutofit/>
          </a:bodyPr>
          <a:lstStyle/>
          <a:p>
            <a:r>
              <a:rPr lang="fr-BE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Préparer et prévoir son évènement</a:t>
            </a:r>
          </a:p>
          <a:p>
            <a:pPr lvl="1"/>
            <a:r>
              <a:rPr lang="fr-BE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Le fameux « dossier sécurité »</a:t>
            </a:r>
          </a:p>
          <a:p>
            <a:pPr lvl="1"/>
            <a:r>
              <a:rPr lang="fr-BE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</a:t>
            </a:r>
            <a:r>
              <a:rPr lang="fr-BE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ouer une salle</a:t>
            </a:r>
          </a:p>
          <a:p>
            <a:pPr lvl="1"/>
            <a:r>
              <a:rPr lang="fr-BE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Demande du matos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BE" sz="3200" dirty="0">
                <a:latin typeface="Calibri" panose="020F0502020204030204" pitchFamily="34" charset="0"/>
                <a:ea typeface="Calibri" panose="020F0502020204030204" pitchFamily="34" charset="0"/>
              </a:rPr>
              <a:t>    Faire autoriser son évènement</a:t>
            </a:r>
          </a:p>
          <a:p>
            <a:pPr lvl="1">
              <a:lnSpc>
                <a:spcPct val="100000"/>
              </a:lnSpc>
            </a:pPr>
            <a:r>
              <a:rPr lang="fr-BE" sz="2800" dirty="0">
                <a:latin typeface="Calibri" panose="020F0502020204030204" pitchFamily="34" charset="0"/>
                <a:ea typeface="Calibri" panose="020F0502020204030204" pitchFamily="34" charset="0"/>
              </a:rPr>
              <a:t>Autorisation du Collège communal</a:t>
            </a:r>
          </a:p>
          <a:p>
            <a:pPr lvl="1">
              <a:lnSpc>
                <a:spcPct val="100000"/>
              </a:lnSpc>
            </a:pPr>
            <a:r>
              <a:rPr lang="fr-BE" sz="2800" dirty="0">
                <a:latin typeface="Calibri" panose="020F0502020204030204" pitchFamily="34" charset="0"/>
                <a:ea typeface="Calibri" panose="020F0502020204030204" pitchFamily="34" charset="0"/>
              </a:rPr>
              <a:t>Communication</a:t>
            </a:r>
          </a:p>
          <a:p>
            <a:pPr lvl="1">
              <a:lnSpc>
                <a:spcPct val="100000"/>
              </a:lnSpc>
            </a:pPr>
            <a:r>
              <a:rPr lang="fr-BE" sz="2800" dirty="0">
                <a:latin typeface="Calibri" panose="020F0502020204030204" pitchFamily="34" charset="0"/>
                <a:ea typeface="Calibri" panose="020F0502020204030204" pitchFamily="34" charset="0"/>
              </a:rPr>
              <a:t>Autres (SABAM, rémunération équitable, ORES, SWDE/</a:t>
            </a:r>
            <a:r>
              <a:rPr lang="fr-BE" sz="2800" dirty="0" err="1">
                <a:latin typeface="Calibri" panose="020F0502020204030204" pitchFamily="34" charset="0"/>
                <a:ea typeface="Calibri" panose="020F0502020204030204" pitchFamily="34" charset="0"/>
              </a:rPr>
              <a:t>InBW</a:t>
            </a:r>
            <a:r>
              <a:rPr lang="fr-BE" sz="2800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marL="0" indent="0">
              <a:lnSpc>
                <a:spcPct val="200000"/>
              </a:lnSpc>
              <a:buNone/>
            </a:pPr>
            <a:endParaRPr lang="fr-BE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lnSpc>
                <a:spcPct val="200000"/>
              </a:lnSpc>
            </a:pPr>
            <a:endParaRPr lang="fr-BE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lnSpc>
                <a:spcPct val="200000"/>
              </a:lnSpc>
            </a:pPr>
            <a:endParaRPr lang="fr-BE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endParaRPr lang="fr-BE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7084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22B6E4-E1B4-F5F2-E88F-46FB7DA0A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5" name="Espace réservé du contenu 4" descr="Une image contenant personne, groupe, gens, debout&#10;&#10;Description générée automatiquement">
            <a:extLst>
              <a:ext uri="{FF2B5EF4-FFF2-40B4-BE49-F238E27FC236}">
                <a16:creationId xmlns:a16="http://schemas.microsoft.com/office/drawing/2014/main" id="{8D56DFAB-2D11-65C6-93AD-7CA0DF01F7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1379" y="-2"/>
            <a:ext cx="10287000" cy="6858000"/>
          </a:xfrm>
        </p:spPr>
      </p:pic>
      <p:sp>
        <p:nvSpPr>
          <p:cNvPr id="9" name="Freeform: Shape 72">
            <a:extLst>
              <a:ext uri="{FF2B5EF4-FFF2-40B4-BE49-F238E27FC236}">
                <a16:creationId xmlns:a16="http://schemas.microsoft.com/office/drawing/2014/main" id="{A3DC4CBA-E775-CFF8-44C5-2010C017B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Freeform: Shape 74">
            <a:extLst>
              <a:ext uri="{FF2B5EF4-FFF2-40B4-BE49-F238E27FC236}">
                <a16:creationId xmlns:a16="http://schemas.microsoft.com/office/drawing/2014/main" id="{E07AD027-95DA-3CEA-D23C-4BD2A8969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0E918017-AFD5-2335-E297-A704528C5D0F}"/>
              </a:ext>
            </a:extLst>
          </p:cNvPr>
          <p:cNvSpPr txBox="1">
            <a:spLocks/>
          </p:cNvSpPr>
          <p:nvPr/>
        </p:nvSpPr>
        <p:spPr>
          <a:xfrm>
            <a:off x="6264589" y="-316106"/>
            <a:ext cx="5876051" cy="2006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u="sng" dirty="0">
                <a:solidFill>
                  <a:schemeClr val="bg1"/>
                </a:solidFill>
              </a:rPr>
              <a:t>Focus sur les salles communales</a:t>
            </a:r>
          </a:p>
        </p:txBody>
      </p:sp>
      <p:sp>
        <p:nvSpPr>
          <p:cNvPr id="12" name="Content Placeholder 2053">
            <a:extLst>
              <a:ext uri="{FF2B5EF4-FFF2-40B4-BE49-F238E27FC236}">
                <a16:creationId xmlns:a16="http://schemas.microsoft.com/office/drawing/2014/main" id="{8DE478F9-9120-E52D-C91F-C893FA1D82B4}"/>
              </a:ext>
            </a:extLst>
          </p:cNvPr>
          <p:cNvSpPr txBox="1">
            <a:spLocks/>
          </p:cNvSpPr>
          <p:nvPr/>
        </p:nvSpPr>
        <p:spPr>
          <a:xfrm>
            <a:off x="5942784" y="1396721"/>
            <a:ext cx="7009877" cy="5811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Liste des salles communales</a:t>
            </a:r>
          </a:p>
          <a:p>
            <a:endParaRPr lang="fr-BE" sz="32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fr-BE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Avancées pour les associations :</a:t>
            </a:r>
          </a:p>
          <a:p>
            <a:pPr lvl="1"/>
            <a:r>
              <a:rPr lang="fr-B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Gratuités</a:t>
            </a:r>
          </a:p>
          <a:p>
            <a:pPr lvl="1"/>
            <a:r>
              <a:rPr lang="fr-B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Priorités</a:t>
            </a:r>
          </a:p>
          <a:p>
            <a:pPr lvl="1"/>
            <a:r>
              <a:rPr lang="fr-B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Nettoyage</a:t>
            </a:r>
          </a:p>
          <a:p>
            <a:pPr lvl="1"/>
            <a:r>
              <a:rPr lang="fr-B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Caution</a:t>
            </a:r>
          </a:p>
          <a:p>
            <a:pPr lvl="1"/>
            <a:endParaRPr lang="fr-BE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B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Convention commune/associations</a:t>
            </a:r>
          </a:p>
          <a:p>
            <a:pPr lvl="1"/>
            <a:endParaRPr lang="fr-BE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endParaRPr lang="fr-BE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endParaRPr lang="fr-BE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endParaRPr lang="fr-BE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lnSpc>
                <a:spcPct val="200000"/>
              </a:lnSpc>
            </a:pPr>
            <a:endParaRPr lang="fr-BE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lnSpc>
                <a:spcPct val="200000"/>
              </a:lnSpc>
            </a:pPr>
            <a:endParaRPr lang="fr-BE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endParaRPr lang="fr-BE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802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ucune description de photo disponible.">
            <a:extLst>
              <a:ext uri="{FF2B5EF4-FFF2-40B4-BE49-F238E27FC236}">
                <a16:creationId xmlns:a16="http://schemas.microsoft.com/office/drawing/2014/main" id="{CE3EE37D-E868-0E4F-B410-0807FFDA3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3" r="12486"/>
          <a:stretch/>
        </p:blipFill>
        <p:spPr bwMode="auto">
          <a:xfrm>
            <a:off x="-2037347" y="-1993212"/>
            <a:ext cx="10727976" cy="10495528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3209ED0-6ABF-233B-FF94-993BD6050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416" y="141552"/>
            <a:ext cx="4819952" cy="1325563"/>
          </a:xfrm>
        </p:spPr>
        <p:txBody>
          <a:bodyPr>
            <a:normAutofit/>
          </a:bodyPr>
          <a:lstStyle/>
          <a:p>
            <a:r>
              <a:rPr lang="fr-BE" u="sng" dirty="0"/>
              <a:t>Prêt de matériel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8DAEF968-6AEF-CF4E-9ED7-8D3549CAA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5045" y="1315844"/>
            <a:ext cx="5276342" cy="2847594"/>
          </a:xfrm>
        </p:spPr>
        <p:txBody>
          <a:bodyPr anchor="t">
            <a:normAutofit/>
          </a:bodyPr>
          <a:lstStyle/>
          <a:p>
            <a:r>
              <a:rPr lang="fr-BE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Matos gratuits 2x/an</a:t>
            </a:r>
          </a:p>
          <a:p>
            <a:endParaRPr lang="fr-BE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BE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Livraison payante sauf ducasse</a:t>
            </a:r>
          </a:p>
          <a:p>
            <a:endParaRPr lang="fr-BE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BE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Réservation = service travaux</a:t>
            </a:r>
          </a:p>
          <a:p>
            <a:endParaRPr lang="fr-BE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BE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2026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intérieur, équipement électronique&#10;&#10;Description générée automatiquement">
            <a:extLst>
              <a:ext uri="{FF2B5EF4-FFF2-40B4-BE49-F238E27FC236}">
                <a16:creationId xmlns:a16="http://schemas.microsoft.com/office/drawing/2014/main" id="{E713298B-E1D4-F804-5401-8C65CB046F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0" r="21367"/>
          <a:stretch/>
        </p:blipFill>
        <p:spPr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41" name="Freeform: Shape 140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3209ED0-6ABF-233B-FF94-993BD6050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1436" y="1396289"/>
            <a:ext cx="4819952" cy="1325563"/>
          </a:xfrm>
        </p:spPr>
        <p:txBody>
          <a:bodyPr>
            <a:normAutofit/>
          </a:bodyPr>
          <a:lstStyle/>
          <a:p>
            <a:r>
              <a:rPr lang="fr-BE" u="sng" dirty="0"/>
              <a:t>Informations et site internet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8DAEF968-6AEF-CF4E-9ED7-8D3549CAA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1435" y="2871982"/>
            <a:ext cx="4819951" cy="3181684"/>
          </a:xfrm>
        </p:spPr>
        <p:txBody>
          <a:bodyPr anchor="t">
            <a:normAutofit/>
          </a:bodyPr>
          <a:lstStyle/>
          <a:p>
            <a:r>
              <a:rPr lang="fr-BE" sz="1800">
                <a:latin typeface="Calibri" panose="020F0502020204030204" pitchFamily="34" charset="0"/>
                <a:ea typeface="Calibri" panose="020F0502020204030204" pitchFamily="34" charset="0"/>
              </a:rPr>
              <a:t>Vérifier sur le site coordonnées</a:t>
            </a:r>
          </a:p>
          <a:p>
            <a:r>
              <a:rPr lang="fr-BE" sz="1800">
                <a:latin typeface="Calibri" panose="020F0502020204030204" pitchFamily="34" charset="0"/>
                <a:ea typeface="Calibri" panose="020F0502020204030204" pitchFamily="34" charset="0"/>
              </a:rPr>
              <a:t>PUB Evénements </a:t>
            </a:r>
            <a:r>
              <a:rPr lang="fr-BE" sz="1800"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 Justin</a:t>
            </a:r>
          </a:p>
          <a:p>
            <a:r>
              <a:rPr lang="fr-BE" sz="1800"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PUB bulletin communal  Justin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96410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eut être une image de feu et plein air">
            <a:extLst>
              <a:ext uri="{FF2B5EF4-FFF2-40B4-BE49-F238E27FC236}">
                <a16:creationId xmlns:a16="http://schemas.microsoft.com/office/drawing/2014/main" id="{93FF7704-AFB9-7435-3CAB-76609BBA81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" r="19740"/>
          <a:stretch/>
        </p:blipFill>
        <p:spPr bwMode="auto">
          <a:xfrm>
            <a:off x="0" y="10215"/>
            <a:ext cx="6999445" cy="6847785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7" name="Freeform: Shape 136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830985-7621-D0D8-16F4-E566133E6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372" y="466127"/>
            <a:ext cx="6714539" cy="1730108"/>
          </a:xfrm>
        </p:spPr>
        <p:txBody>
          <a:bodyPr>
            <a:normAutofit/>
          </a:bodyPr>
          <a:lstStyle/>
          <a:p>
            <a:r>
              <a:rPr lang="fr-BE" u="sng" dirty="0"/>
              <a:t>2. Organiser un évènement</a:t>
            </a:r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74B93006-8ECF-17D7-000D-11490451F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167660"/>
            <a:ext cx="6464484" cy="5523894"/>
          </a:xfrm>
        </p:spPr>
        <p:txBody>
          <a:bodyPr anchor="t">
            <a:normAutofit/>
          </a:bodyPr>
          <a:lstStyle/>
          <a:p>
            <a:r>
              <a:rPr lang="fr-BE" sz="3200" dirty="0">
                <a:latin typeface="Calibri" panose="020F0502020204030204" pitchFamily="34" charset="0"/>
                <a:ea typeface="Calibri" panose="020F0502020204030204" pitchFamily="34" charset="0"/>
              </a:rPr>
              <a:t>Le jour J</a:t>
            </a:r>
          </a:p>
          <a:p>
            <a:pPr lvl="1"/>
            <a:r>
              <a:rPr lang="fr-BE" sz="2800" dirty="0">
                <a:latin typeface="Calibri" panose="020F0502020204030204" pitchFamily="34" charset="0"/>
                <a:ea typeface="Calibri" panose="020F0502020204030204" pitchFamily="34" charset="0"/>
              </a:rPr>
              <a:t>Livraison du matos</a:t>
            </a:r>
          </a:p>
          <a:p>
            <a:pPr lvl="1"/>
            <a:endParaRPr lang="fr-BE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BE" sz="3200" dirty="0">
                <a:latin typeface="Calibri" panose="020F0502020204030204" pitchFamily="34" charset="0"/>
                <a:ea typeface="Calibri" panose="020F0502020204030204" pitchFamily="34" charset="0"/>
              </a:rPr>
              <a:t>Après l’évènement</a:t>
            </a:r>
          </a:p>
          <a:p>
            <a:pPr lvl="1"/>
            <a:r>
              <a:rPr lang="fr-BE" sz="2800" dirty="0">
                <a:latin typeface="Calibri" panose="020F0502020204030204" pitchFamily="34" charset="0"/>
                <a:ea typeface="Calibri" panose="020F0502020204030204" pitchFamily="34" charset="0"/>
              </a:rPr>
              <a:t>Reprise du matos, caution …</a:t>
            </a:r>
          </a:p>
          <a:p>
            <a:pPr lvl="1"/>
            <a:endParaRPr lang="fr-BE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endParaRPr lang="fr-BE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01301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26852BB-12D8-CF62-693B-1ACCA17995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2" r="9067"/>
          <a:stretch/>
        </p:blipFill>
        <p:spPr bwMode="auto"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79D9E0A-3107-A1CF-EB9A-6B8716215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8650" y="-347546"/>
            <a:ext cx="6886353" cy="1926095"/>
          </a:xfrm>
        </p:spPr>
        <p:txBody>
          <a:bodyPr>
            <a:normAutofit/>
          </a:bodyPr>
          <a:lstStyle/>
          <a:p>
            <a:r>
              <a:rPr lang="fr-BE" u="sng" dirty="0"/>
              <a:t>3. Nos demandes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763718-A3FE-9FFF-FCD3-62CEAD803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8651" y="1169581"/>
            <a:ext cx="5312736" cy="4884085"/>
          </a:xfrm>
        </p:spPr>
        <p:txBody>
          <a:bodyPr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fr-BE" sz="2700" dirty="0"/>
              <a:t>Bien-être animal (feu d’artifice)</a:t>
            </a:r>
          </a:p>
          <a:p>
            <a:pPr>
              <a:lnSpc>
                <a:spcPct val="200000"/>
              </a:lnSpc>
            </a:pPr>
            <a:r>
              <a:rPr lang="fr-BE" sz="2700" dirty="0"/>
              <a:t>Environnement </a:t>
            </a:r>
          </a:p>
          <a:p>
            <a:pPr lvl="1">
              <a:lnSpc>
                <a:spcPct val="200000"/>
              </a:lnSpc>
            </a:pPr>
            <a:r>
              <a:rPr lang="fr-BE" sz="2300" dirty="0"/>
              <a:t>(déchets / gobelets)</a:t>
            </a:r>
          </a:p>
          <a:p>
            <a:pPr>
              <a:lnSpc>
                <a:spcPct val="200000"/>
              </a:lnSpc>
            </a:pPr>
            <a:r>
              <a:rPr lang="fr-BE" sz="2700" dirty="0"/>
              <a:t>Jeux </a:t>
            </a:r>
            <a:r>
              <a:rPr lang="fr-BE" sz="2700" dirty="0" err="1"/>
              <a:t>intervillages</a:t>
            </a:r>
            <a:endParaRPr lang="fr-BE" sz="2700" dirty="0"/>
          </a:p>
          <a:p>
            <a:pPr>
              <a:lnSpc>
                <a:spcPct val="200000"/>
              </a:lnSpc>
            </a:pPr>
            <a:r>
              <a:rPr lang="fr-BE" sz="2700" dirty="0"/>
              <a:t>Joggings dans les ducasses</a:t>
            </a:r>
          </a:p>
        </p:txBody>
      </p:sp>
    </p:spTree>
    <p:extLst>
      <p:ext uri="{BB962C8B-B14F-4D97-AF65-F5344CB8AC3E}">
        <p14:creationId xmlns:p14="http://schemas.microsoft.com/office/powerpoint/2010/main" val="1562626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1175</Words>
  <Application>Microsoft Office PowerPoint</Application>
  <PresentationFormat>Grand écran</PresentationFormat>
  <Paragraphs>186</Paragraphs>
  <Slides>13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Réunion des associations</vt:lpstr>
      <vt:lpstr>Déroulement de la réunion</vt:lpstr>
      <vt:lpstr>1. Pourquoi une telle réunion ?</vt:lpstr>
      <vt:lpstr>2. Organiser un évènement</vt:lpstr>
      <vt:lpstr>Présentation PowerPoint</vt:lpstr>
      <vt:lpstr>Prêt de matériel</vt:lpstr>
      <vt:lpstr>Informations et site internet</vt:lpstr>
      <vt:lpstr>2. Organiser un évènement</vt:lpstr>
      <vt:lpstr>3. Nos demandes</vt:lpstr>
      <vt:lpstr>Budget participatif !</vt:lpstr>
      <vt:lpstr>4. Volontariat</vt:lpstr>
      <vt:lpstr>5. Contacts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des associations</dc:title>
  <dc:creator>Justin Art</dc:creator>
  <cp:lastModifiedBy>Justin Art</cp:lastModifiedBy>
  <cp:revision>20</cp:revision>
  <dcterms:created xsi:type="dcterms:W3CDTF">2022-05-09T12:36:49Z</dcterms:created>
  <dcterms:modified xsi:type="dcterms:W3CDTF">2022-05-12T14:36:22Z</dcterms:modified>
</cp:coreProperties>
</file>